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32404050" cy="43205400"/>
  <p:notesSz cx="31940500" cy="42741850"/>
  <p:defaultTextStyle>
    <a:defPPr>
      <a:defRPr lang="en-US"/>
    </a:defPPr>
    <a:lvl1pPr algn="just" rtl="0" fontAlgn="base">
      <a:spcBef>
        <a:spcPct val="0"/>
      </a:spcBef>
      <a:spcAft>
        <a:spcPct val="0"/>
      </a:spcAft>
      <a:buFont typeface="Arial" panose="020B0604020202020204" pitchFamily="34" charset="0"/>
      <a:defRPr sz="2800" kern="1200">
        <a:solidFill>
          <a:schemeClr val="tx1"/>
        </a:solidFill>
        <a:latin typeface="Times New Roman" panose="02020603050405020304" pitchFamily="18" charset="0"/>
        <a:ea typeface="+mn-ea"/>
        <a:cs typeface="+mn-cs"/>
      </a:defRPr>
    </a:lvl1pPr>
    <a:lvl2pPr marL="457200" algn="just" rtl="0" fontAlgn="base">
      <a:spcBef>
        <a:spcPct val="0"/>
      </a:spcBef>
      <a:spcAft>
        <a:spcPct val="0"/>
      </a:spcAft>
      <a:buFont typeface="Arial" panose="020B0604020202020204" pitchFamily="34" charset="0"/>
      <a:defRPr sz="2800" kern="1200">
        <a:solidFill>
          <a:schemeClr val="tx1"/>
        </a:solidFill>
        <a:latin typeface="Times New Roman" panose="02020603050405020304" pitchFamily="18" charset="0"/>
        <a:ea typeface="+mn-ea"/>
        <a:cs typeface="+mn-cs"/>
      </a:defRPr>
    </a:lvl2pPr>
    <a:lvl3pPr marL="914400" algn="just" rtl="0" fontAlgn="base">
      <a:spcBef>
        <a:spcPct val="0"/>
      </a:spcBef>
      <a:spcAft>
        <a:spcPct val="0"/>
      </a:spcAft>
      <a:buFont typeface="Arial" panose="020B0604020202020204" pitchFamily="34" charset="0"/>
      <a:defRPr sz="2800" kern="1200">
        <a:solidFill>
          <a:schemeClr val="tx1"/>
        </a:solidFill>
        <a:latin typeface="Times New Roman" panose="02020603050405020304" pitchFamily="18" charset="0"/>
        <a:ea typeface="+mn-ea"/>
        <a:cs typeface="+mn-cs"/>
      </a:defRPr>
    </a:lvl3pPr>
    <a:lvl4pPr marL="1371600" algn="just" rtl="0" fontAlgn="base">
      <a:spcBef>
        <a:spcPct val="0"/>
      </a:spcBef>
      <a:spcAft>
        <a:spcPct val="0"/>
      </a:spcAft>
      <a:buFont typeface="Arial" panose="020B0604020202020204" pitchFamily="34" charset="0"/>
      <a:defRPr sz="2800" kern="1200">
        <a:solidFill>
          <a:schemeClr val="tx1"/>
        </a:solidFill>
        <a:latin typeface="Times New Roman" panose="02020603050405020304" pitchFamily="18" charset="0"/>
        <a:ea typeface="+mn-ea"/>
        <a:cs typeface="+mn-cs"/>
      </a:defRPr>
    </a:lvl4pPr>
    <a:lvl5pPr marL="1828800" algn="just" rtl="0" fontAlgn="base">
      <a:spcBef>
        <a:spcPct val="0"/>
      </a:spcBef>
      <a:spcAft>
        <a:spcPct val="0"/>
      </a:spcAft>
      <a:buFont typeface="Arial" panose="020B0604020202020204" pitchFamily="34" charset="0"/>
      <a:defRPr sz="2800" kern="1200">
        <a:solidFill>
          <a:schemeClr val="tx1"/>
        </a:solidFill>
        <a:latin typeface="Times New Roman" panose="02020603050405020304" pitchFamily="18" charset="0"/>
        <a:ea typeface="+mn-ea"/>
        <a:cs typeface="+mn-cs"/>
      </a:defRPr>
    </a:lvl5pPr>
    <a:lvl6pPr marL="2286000" algn="l" defTabSz="914400" rtl="0" eaLnBrk="1" latinLnBrk="0" hangingPunct="1">
      <a:defRPr sz="2800" kern="1200">
        <a:solidFill>
          <a:schemeClr val="tx1"/>
        </a:solidFill>
        <a:latin typeface="Times New Roman" panose="02020603050405020304" pitchFamily="18" charset="0"/>
        <a:ea typeface="+mn-ea"/>
        <a:cs typeface="+mn-cs"/>
      </a:defRPr>
    </a:lvl6pPr>
    <a:lvl7pPr marL="2743200" algn="l" defTabSz="914400" rtl="0" eaLnBrk="1" latinLnBrk="0" hangingPunct="1">
      <a:defRPr sz="2800" kern="1200">
        <a:solidFill>
          <a:schemeClr val="tx1"/>
        </a:solidFill>
        <a:latin typeface="Times New Roman" panose="02020603050405020304" pitchFamily="18" charset="0"/>
        <a:ea typeface="+mn-ea"/>
        <a:cs typeface="+mn-cs"/>
      </a:defRPr>
    </a:lvl7pPr>
    <a:lvl8pPr marL="3200400" algn="l" defTabSz="914400" rtl="0" eaLnBrk="1" latinLnBrk="0" hangingPunct="1">
      <a:defRPr sz="2800" kern="1200">
        <a:solidFill>
          <a:schemeClr val="tx1"/>
        </a:solidFill>
        <a:latin typeface="Times New Roman" panose="02020603050405020304" pitchFamily="18" charset="0"/>
        <a:ea typeface="+mn-ea"/>
        <a:cs typeface="+mn-cs"/>
      </a:defRPr>
    </a:lvl8pPr>
    <a:lvl9pPr marL="3657600" algn="l" defTabSz="914400" rtl="0" eaLnBrk="1" latinLnBrk="0" hangingPunct="1">
      <a:defRPr sz="2800" kern="1200">
        <a:solidFill>
          <a:schemeClr val="tx1"/>
        </a:solidFill>
        <a:latin typeface="Times New Roman" panose="02020603050405020304" pitchFamily="18" charset="0"/>
        <a:ea typeface="+mn-ea"/>
        <a:cs typeface="+mn-cs"/>
      </a:defRPr>
    </a:lvl9pPr>
  </p:defaultTextStyle>
  <p:extLst>
    <p:ext uri="{EFAFB233-063F-42B5-8137-9DF3F51BA10A}">
      <p15:sldGuideLst xmlns="" xmlns:p15="http://schemas.microsoft.com/office/powerpoint/2012/main">
        <p15:guide id="1" orient="horz" pos="3782">
          <p15:clr>
            <a:srgbClr val="A4A3A4"/>
          </p15:clr>
        </p15:guide>
        <p15:guide id="2" orient="horz" pos="25715">
          <p15:clr>
            <a:srgbClr val="A4A3A4"/>
          </p15:clr>
        </p15:guide>
        <p15:guide id="3" pos="4679">
          <p15:clr>
            <a:srgbClr val="A4A3A4"/>
          </p15:clr>
        </p15:guide>
        <p15:guide id="4" pos="5528">
          <p15:clr>
            <a:srgbClr val="A4A3A4"/>
          </p15:clr>
        </p15:guide>
        <p15:guide id="5" pos="9738">
          <p15:clr>
            <a:srgbClr val="A4A3A4"/>
          </p15:clr>
        </p15:guide>
        <p15:guide id="6" pos="15584">
          <p15:clr>
            <a:srgbClr val="A4A3A4"/>
          </p15:clr>
        </p15:guide>
        <p15:guide id="7" pos="483">
          <p15:clr>
            <a:srgbClr val="A4A3A4"/>
          </p15:clr>
        </p15:guide>
        <p15:guide id="8" pos="10631">
          <p15:clr>
            <a:srgbClr val="A4A3A4"/>
          </p15:clr>
        </p15:guide>
        <p15:guide id="9" pos="14945">
          <p15:clr>
            <a:srgbClr val="A4A3A4"/>
          </p15:clr>
        </p15:guide>
        <p15:guide id="10" pos="1988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黄 小乔" initials="黄" lastIdx="1" clrIdx="0">
    <p:extLst>
      <p:ext uri="{19B8F6BF-5375-455C-9EA6-DF929625EA0E}">
        <p15:presenceInfo xmlns="" xmlns:p15="http://schemas.microsoft.com/office/powerpoint/2012/main" userId="f7205e462182f4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5E5"/>
    <a:srgbClr val="FFCC66"/>
    <a:srgbClr val="FF9999"/>
    <a:srgbClr val="FFFFFF"/>
    <a:srgbClr val="FFFFE1"/>
    <a:srgbClr val="FFFF99"/>
    <a:srgbClr val="9999FF"/>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3923" autoAdjust="0"/>
  </p:normalViewPr>
  <p:slideViewPr>
    <p:cSldViewPr snapToGrid="0">
      <p:cViewPr>
        <p:scale>
          <a:sx n="30" d="100"/>
          <a:sy n="30" d="100"/>
        </p:scale>
        <p:origin x="-312" y="5250"/>
      </p:cViewPr>
      <p:guideLst>
        <p:guide orient="horz" pos="3782"/>
        <p:guide orient="horz" pos="25715"/>
        <p:guide pos="4679"/>
        <p:guide pos="5528"/>
        <p:guide pos="9738"/>
        <p:guide pos="15584"/>
        <p:guide pos="483"/>
        <p:guide pos="10631"/>
        <p:guide pos="14945"/>
        <p:guide pos="19886"/>
      </p:guideLst>
    </p:cSldViewPr>
  </p:slideViewPr>
  <p:outlineViewPr>
    <p:cViewPr>
      <p:scale>
        <a:sx n="33" d="100"/>
        <a:sy n="33" d="100"/>
      </p:scale>
      <p:origin x="0" y="0"/>
    </p:cViewPr>
  </p:outlineViewPr>
  <p:notesTextViewPr>
    <p:cViewPr>
      <p:scale>
        <a:sx n="1" d="1"/>
        <a:sy n="1" d="1"/>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13831888" cy="213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152" tIns="40574" rIns="81152" bIns="40574" numCol="1" anchor="t" anchorCtr="0" compatLnSpc="1">
            <a:prstTxWarp prst="textNoShape">
              <a:avLst/>
            </a:prstTxWarp>
          </a:bodyPr>
          <a:lstStyle>
            <a:lvl1pPr algn="l">
              <a:defRPr sz="900">
                <a:ea typeface="宋体" pitchFamily="2" charset="-122"/>
              </a:defRPr>
            </a:lvl1pPr>
          </a:lstStyle>
          <a:p>
            <a:pPr>
              <a:defRPr/>
            </a:pPr>
            <a:endParaRPr lang="en-US"/>
          </a:p>
        </p:txBody>
      </p:sp>
      <p:sp>
        <p:nvSpPr>
          <p:cNvPr id="2051" name="Rectangle 3"/>
          <p:cNvSpPr>
            <a:spLocks noGrp="1" noChangeArrowheads="1"/>
          </p:cNvSpPr>
          <p:nvPr>
            <p:ph type="dt" idx="1"/>
          </p:nvPr>
        </p:nvSpPr>
        <p:spPr bwMode="auto">
          <a:xfrm>
            <a:off x="18091150" y="0"/>
            <a:ext cx="13838238" cy="213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152" tIns="40574" rIns="81152" bIns="40574" numCol="1" anchor="t" anchorCtr="0" compatLnSpc="1">
            <a:prstTxWarp prst="textNoShape">
              <a:avLst/>
            </a:prstTxWarp>
          </a:bodyPr>
          <a:lstStyle>
            <a:lvl1pPr algn="r">
              <a:defRPr sz="900">
                <a:ea typeface="宋体" pitchFamily="2" charset="-122"/>
              </a:defRPr>
            </a:lvl1pPr>
          </a:lstStyle>
          <a:p>
            <a:pPr>
              <a:defRPr/>
            </a:pPr>
            <a:endParaRPr lang="en-US"/>
          </a:p>
        </p:txBody>
      </p:sp>
      <p:sp>
        <p:nvSpPr>
          <p:cNvPr id="3076" name="Rectangle 4"/>
          <p:cNvSpPr>
            <a:spLocks noGrp="1" noRot="1" noChangeAspect="1" noChangeArrowheads="1"/>
          </p:cNvSpPr>
          <p:nvPr>
            <p:ph type="sldImg" idx="2"/>
          </p:nvPr>
        </p:nvSpPr>
        <p:spPr bwMode="auto">
          <a:xfrm>
            <a:off x="9953625" y="3201988"/>
            <a:ext cx="12025313" cy="160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Rectangle 5"/>
          <p:cNvSpPr>
            <a:spLocks noGrp="1" noChangeArrowheads="1"/>
          </p:cNvSpPr>
          <p:nvPr>
            <p:ph type="body" sz="quarter" idx="3"/>
          </p:nvPr>
        </p:nvSpPr>
        <p:spPr bwMode="auto">
          <a:xfrm>
            <a:off x="3189288" y="20297775"/>
            <a:ext cx="25553987" cy="1922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152" tIns="40574" rIns="81152" bIns="40574" numCol="1" anchor="ctr"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40589200"/>
            <a:ext cx="13831888"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152" tIns="40574" rIns="81152" bIns="40574" numCol="1" anchor="b" anchorCtr="0" compatLnSpc="1">
            <a:prstTxWarp prst="textNoShape">
              <a:avLst/>
            </a:prstTxWarp>
          </a:bodyPr>
          <a:lstStyle>
            <a:lvl1pPr algn="l">
              <a:defRPr sz="900">
                <a:ea typeface="宋体" pitchFamily="2" charset="-122"/>
              </a:defRPr>
            </a:lvl1pPr>
          </a:lstStyle>
          <a:p>
            <a:pPr>
              <a:defRPr/>
            </a:pPr>
            <a:endParaRPr lang="en-US"/>
          </a:p>
        </p:txBody>
      </p:sp>
      <p:sp>
        <p:nvSpPr>
          <p:cNvPr id="2055" name="Rectangle 7"/>
          <p:cNvSpPr>
            <a:spLocks noGrp="1" noChangeArrowheads="1"/>
          </p:cNvSpPr>
          <p:nvPr>
            <p:ph type="sldNum" sz="quarter" idx="5"/>
          </p:nvPr>
        </p:nvSpPr>
        <p:spPr bwMode="auto">
          <a:xfrm>
            <a:off x="18091150" y="40589200"/>
            <a:ext cx="13838238"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152" tIns="40574" rIns="81152" bIns="40574" numCol="1" anchor="b" anchorCtr="0" compatLnSpc="1">
            <a:prstTxWarp prst="textNoShape">
              <a:avLst/>
            </a:prstTxWarp>
          </a:bodyPr>
          <a:lstStyle>
            <a:lvl1pPr algn="r">
              <a:defRPr sz="900"/>
            </a:lvl1pPr>
          </a:lstStyle>
          <a:p>
            <a:fld id="{77C1AC00-FE89-4974-882F-70D68A3531F4}" type="slidenum">
              <a:rPr lang="en-US" altLang="zh-CN"/>
              <a:pPr/>
              <a:t>‹#›</a:t>
            </a:fld>
            <a:endParaRPr lang="en-US" altLang="zh-CN"/>
          </a:p>
        </p:txBody>
      </p:sp>
    </p:spTree>
    <p:extLst>
      <p:ext uri="{BB962C8B-B14F-4D97-AF65-F5344CB8AC3E}">
        <p14:creationId xmlns:p14="http://schemas.microsoft.com/office/powerpoint/2010/main" val="12903095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430463" y="13422313"/>
            <a:ext cx="27543125" cy="9259887"/>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4860925" y="24482425"/>
            <a:ext cx="22682200"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D82AD19-F786-4446-9D73-F6CDA1C90669}" type="slidenum">
              <a:rPr lang="en-US" altLang="zh-CN"/>
              <a:pPr/>
              <a:t>‹#›</a:t>
            </a:fld>
            <a:endParaRPr lang="en-US" altLang="zh-CN"/>
          </a:p>
        </p:txBody>
      </p:sp>
    </p:spTree>
    <p:extLst>
      <p:ext uri="{BB962C8B-B14F-4D97-AF65-F5344CB8AC3E}">
        <p14:creationId xmlns:p14="http://schemas.microsoft.com/office/powerpoint/2010/main" val="2116471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02480E7-6EE8-4F35-A9A6-31A97B2427A6}" type="slidenum">
              <a:rPr lang="en-US" altLang="zh-CN"/>
              <a:pPr/>
              <a:t>‹#›</a:t>
            </a:fld>
            <a:endParaRPr lang="en-US" altLang="zh-CN"/>
          </a:p>
        </p:txBody>
      </p:sp>
    </p:spTree>
    <p:extLst>
      <p:ext uri="{BB962C8B-B14F-4D97-AF65-F5344CB8AC3E}">
        <p14:creationId xmlns:p14="http://schemas.microsoft.com/office/powerpoint/2010/main" val="1786076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3088600" y="3840163"/>
            <a:ext cx="6884988" cy="34564637"/>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430463" y="3840163"/>
            <a:ext cx="20505737" cy="3456463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825EA14-860F-4FB0-B52A-3A3E87F06832}" type="slidenum">
              <a:rPr lang="en-US" altLang="zh-CN"/>
              <a:pPr/>
              <a:t>‹#›</a:t>
            </a:fld>
            <a:endParaRPr lang="en-US" altLang="zh-CN"/>
          </a:p>
        </p:txBody>
      </p:sp>
    </p:spTree>
    <p:extLst>
      <p:ext uri="{BB962C8B-B14F-4D97-AF65-F5344CB8AC3E}">
        <p14:creationId xmlns:p14="http://schemas.microsoft.com/office/powerpoint/2010/main" val="158745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7127815-C896-4AE1-BFBA-F6C39B5FEF50}" type="slidenum">
              <a:rPr lang="en-US" altLang="zh-CN"/>
              <a:pPr/>
              <a:t>‹#›</a:t>
            </a:fld>
            <a:endParaRPr lang="en-US" altLang="zh-CN"/>
          </a:p>
        </p:txBody>
      </p:sp>
    </p:spTree>
    <p:extLst>
      <p:ext uri="{BB962C8B-B14F-4D97-AF65-F5344CB8AC3E}">
        <p14:creationId xmlns:p14="http://schemas.microsoft.com/office/powerpoint/2010/main" val="79909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559050" y="27763788"/>
            <a:ext cx="27544713" cy="8580437"/>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559050" y="18311813"/>
            <a:ext cx="27544713"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3F0DE44-6D49-4DBF-B35E-F483ADF416B5}" type="slidenum">
              <a:rPr lang="en-US" altLang="zh-CN"/>
              <a:pPr/>
              <a:t>‹#›</a:t>
            </a:fld>
            <a:endParaRPr lang="en-US" altLang="zh-CN"/>
          </a:p>
        </p:txBody>
      </p:sp>
    </p:spTree>
    <p:extLst>
      <p:ext uri="{BB962C8B-B14F-4D97-AF65-F5344CB8AC3E}">
        <p14:creationId xmlns:p14="http://schemas.microsoft.com/office/powerpoint/2010/main" val="1140905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2430463" y="12484100"/>
            <a:ext cx="13695362" cy="25920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16278225" y="12484100"/>
            <a:ext cx="13695363" cy="25920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41D5020-7A0A-42B2-8E59-AAC9931BBE6F}" type="slidenum">
              <a:rPr lang="en-US" altLang="zh-CN"/>
              <a:pPr/>
              <a:t>‹#›</a:t>
            </a:fld>
            <a:endParaRPr lang="en-US" altLang="zh-CN"/>
          </a:p>
        </p:txBody>
      </p:sp>
    </p:spTree>
    <p:extLst>
      <p:ext uri="{BB962C8B-B14F-4D97-AF65-F5344CB8AC3E}">
        <p14:creationId xmlns:p14="http://schemas.microsoft.com/office/powerpoint/2010/main" val="3641852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620838" y="1730375"/>
            <a:ext cx="29162375" cy="72009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620838" y="9671050"/>
            <a:ext cx="1431607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1620838" y="13701713"/>
            <a:ext cx="1431607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16460788" y="9671050"/>
            <a:ext cx="1432242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16460788" y="13701713"/>
            <a:ext cx="1432242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BCC5D574-817E-4561-8D00-4577F8193540}" type="slidenum">
              <a:rPr lang="en-US" altLang="zh-CN"/>
              <a:pPr/>
              <a:t>‹#›</a:t>
            </a:fld>
            <a:endParaRPr lang="en-US" altLang="zh-CN"/>
          </a:p>
        </p:txBody>
      </p:sp>
    </p:spTree>
    <p:extLst>
      <p:ext uri="{BB962C8B-B14F-4D97-AF65-F5344CB8AC3E}">
        <p14:creationId xmlns:p14="http://schemas.microsoft.com/office/powerpoint/2010/main" val="312057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E1D3016-AF0B-4172-9436-162E0DF4F5F3}" type="slidenum">
              <a:rPr lang="en-US" altLang="zh-CN"/>
              <a:pPr/>
              <a:t>‹#›</a:t>
            </a:fld>
            <a:endParaRPr lang="en-US" altLang="zh-CN"/>
          </a:p>
        </p:txBody>
      </p:sp>
    </p:spTree>
    <p:extLst>
      <p:ext uri="{BB962C8B-B14F-4D97-AF65-F5344CB8AC3E}">
        <p14:creationId xmlns:p14="http://schemas.microsoft.com/office/powerpoint/2010/main" val="1456155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52D27F27-D3FA-40B9-8855-BC551774F179}" type="slidenum">
              <a:rPr lang="en-US" altLang="zh-CN"/>
              <a:pPr/>
              <a:t>‹#›</a:t>
            </a:fld>
            <a:endParaRPr lang="en-US" altLang="zh-CN"/>
          </a:p>
        </p:txBody>
      </p:sp>
    </p:spTree>
    <p:extLst>
      <p:ext uri="{BB962C8B-B14F-4D97-AF65-F5344CB8AC3E}">
        <p14:creationId xmlns:p14="http://schemas.microsoft.com/office/powerpoint/2010/main" val="2408662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620838" y="1720850"/>
            <a:ext cx="10660062" cy="7319963"/>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2669838" y="1720850"/>
            <a:ext cx="18113375"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1620838" y="9040813"/>
            <a:ext cx="10660062"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3143EE3-47FC-4988-9DF1-564282949FEB}" type="slidenum">
              <a:rPr lang="en-US" altLang="zh-CN"/>
              <a:pPr/>
              <a:t>‹#›</a:t>
            </a:fld>
            <a:endParaRPr lang="en-US" altLang="zh-CN"/>
          </a:p>
        </p:txBody>
      </p:sp>
    </p:spTree>
    <p:extLst>
      <p:ext uri="{BB962C8B-B14F-4D97-AF65-F5344CB8AC3E}">
        <p14:creationId xmlns:p14="http://schemas.microsoft.com/office/powerpoint/2010/main" val="881775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51588" y="30243463"/>
            <a:ext cx="19442112" cy="3570287"/>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6351588" y="3860800"/>
            <a:ext cx="19442112" cy="259222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6351588" y="33813750"/>
            <a:ext cx="19442112"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B677C6-AC43-4E4E-889C-CF9D55647675}" type="slidenum">
              <a:rPr lang="en-US" altLang="zh-CN"/>
              <a:pPr/>
              <a:t>‹#›</a:t>
            </a:fld>
            <a:endParaRPr lang="en-US" altLang="zh-CN"/>
          </a:p>
        </p:txBody>
      </p:sp>
    </p:spTree>
    <p:extLst>
      <p:ext uri="{BB962C8B-B14F-4D97-AF65-F5344CB8AC3E}">
        <p14:creationId xmlns:p14="http://schemas.microsoft.com/office/powerpoint/2010/main" val="4247349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30463" y="3840163"/>
            <a:ext cx="27543125" cy="720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0069" tIns="155035" rIns="310069" bIns="155035"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2430463" y="12484100"/>
            <a:ext cx="27543125" cy="259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0069" tIns="155035" rIns="310069" bIns="155035"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28" name="Rectangle 4"/>
          <p:cNvSpPr>
            <a:spLocks noGrp="1" noChangeArrowheads="1"/>
          </p:cNvSpPr>
          <p:nvPr>
            <p:ph type="dt" sz="half" idx="2"/>
          </p:nvPr>
        </p:nvSpPr>
        <p:spPr bwMode="auto">
          <a:xfrm>
            <a:off x="2430463" y="39365238"/>
            <a:ext cx="6751637"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0069" tIns="155035" rIns="310069" bIns="155035" numCol="1" anchor="t" anchorCtr="0" compatLnSpc="1">
            <a:prstTxWarp prst="textNoShape">
              <a:avLst/>
            </a:prstTxWarp>
          </a:bodyPr>
          <a:lstStyle>
            <a:lvl1pPr algn="l">
              <a:defRPr sz="4700">
                <a:ea typeface="宋体" pitchFamily="2" charset="-122"/>
              </a:defRPr>
            </a:lvl1pPr>
          </a:lstStyle>
          <a:p>
            <a:pPr>
              <a:defRPr/>
            </a:pPr>
            <a:endParaRPr lang="en-US"/>
          </a:p>
        </p:txBody>
      </p:sp>
      <p:sp>
        <p:nvSpPr>
          <p:cNvPr id="1029" name="Rectangle 5"/>
          <p:cNvSpPr>
            <a:spLocks noGrp="1" noChangeArrowheads="1"/>
          </p:cNvSpPr>
          <p:nvPr>
            <p:ph type="ftr" sz="quarter" idx="3"/>
          </p:nvPr>
        </p:nvSpPr>
        <p:spPr bwMode="auto">
          <a:xfrm>
            <a:off x="11071225" y="39365238"/>
            <a:ext cx="10261600"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0069" tIns="155035" rIns="310069" bIns="155035" numCol="1" anchor="t" anchorCtr="0" compatLnSpc="1">
            <a:prstTxWarp prst="textNoShape">
              <a:avLst/>
            </a:prstTxWarp>
          </a:bodyPr>
          <a:lstStyle>
            <a:lvl1pPr algn="ctr">
              <a:defRPr sz="4700">
                <a:ea typeface="宋体" pitchFamily="2" charset="-122"/>
              </a:defRPr>
            </a:lvl1pPr>
          </a:lstStyle>
          <a:p>
            <a:pPr>
              <a:defRPr/>
            </a:pPr>
            <a:endParaRPr lang="en-US"/>
          </a:p>
        </p:txBody>
      </p:sp>
      <p:sp>
        <p:nvSpPr>
          <p:cNvPr id="1030" name="Rectangle 6"/>
          <p:cNvSpPr>
            <a:spLocks noGrp="1" noChangeArrowheads="1"/>
          </p:cNvSpPr>
          <p:nvPr>
            <p:ph type="sldNum" sz="quarter" idx="4"/>
          </p:nvPr>
        </p:nvSpPr>
        <p:spPr bwMode="auto">
          <a:xfrm>
            <a:off x="23225125" y="39365238"/>
            <a:ext cx="6748463"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10069" tIns="155035" rIns="310069" bIns="155035" numCol="1" anchor="t" anchorCtr="0" compatLnSpc="1">
            <a:prstTxWarp prst="textNoShape">
              <a:avLst/>
            </a:prstTxWarp>
          </a:bodyPr>
          <a:lstStyle>
            <a:lvl1pPr algn="r">
              <a:defRPr sz="4700">
                <a:ea typeface="宋体" panose="02010600030101010101" pitchFamily="2" charset="-122"/>
              </a:defRPr>
            </a:lvl1pPr>
          </a:lstStyle>
          <a:p>
            <a:fld id="{F1C26149-A4CA-4BF3-A418-5758BE2E3DFD}"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00388" rtl="0" eaLnBrk="0" fontAlgn="base" hangingPunct="0">
        <a:spcBef>
          <a:spcPct val="0"/>
        </a:spcBef>
        <a:spcAft>
          <a:spcPct val="0"/>
        </a:spcAft>
        <a:defRPr sz="14900">
          <a:solidFill>
            <a:schemeClr val="tx2"/>
          </a:solidFill>
          <a:latin typeface="+mj-lt"/>
          <a:ea typeface="+mj-ea"/>
          <a:cs typeface="+mj-cs"/>
        </a:defRPr>
      </a:lvl1pPr>
      <a:lvl2pPr algn="ctr" defTabSz="3100388" rtl="0" eaLnBrk="0" fontAlgn="base" hangingPunct="0">
        <a:spcBef>
          <a:spcPct val="0"/>
        </a:spcBef>
        <a:spcAft>
          <a:spcPct val="0"/>
        </a:spcAft>
        <a:defRPr sz="14900">
          <a:solidFill>
            <a:schemeClr val="tx2"/>
          </a:solidFill>
          <a:latin typeface="Times New Roman" pitchFamily="18" charset="0"/>
        </a:defRPr>
      </a:lvl2pPr>
      <a:lvl3pPr algn="ctr" defTabSz="3100388" rtl="0" eaLnBrk="0" fontAlgn="base" hangingPunct="0">
        <a:spcBef>
          <a:spcPct val="0"/>
        </a:spcBef>
        <a:spcAft>
          <a:spcPct val="0"/>
        </a:spcAft>
        <a:defRPr sz="14900">
          <a:solidFill>
            <a:schemeClr val="tx2"/>
          </a:solidFill>
          <a:latin typeface="Times New Roman" pitchFamily="18" charset="0"/>
        </a:defRPr>
      </a:lvl3pPr>
      <a:lvl4pPr algn="ctr" defTabSz="3100388" rtl="0" eaLnBrk="0" fontAlgn="base" hangingPunct="0">
        <a:spcBef>
          <a:spcPct val="0"/>
        </a:spcBef>
        <a:spcAft>
          <a:spcPct val="0"/>
        </a:spcAft>
        <a:defRPr sz="14900">
          <a:solidFill>
            <a:schemeClr val="tx2"/>
          </a:solidFill>
          <a:latin typeface="Times New Roman" pitchFamily="18" charset="0"/>
        </a:defRPr>
      </a:lvl4pPr>
      <a:lvl5pPr algn="ctr" defTabSz="3100388" rtl="0" eaLnBrk="0" fontAlgn="base" hangingPunct="0">
        <a:spcBef>
          <a:spcPct val="0"/>
        </a:spcBef>
        <a:spcAft>
          <a:spcPct val="0"/>
        </a:spcAft>
        <a:defRPr sz="14900">
          <a:solidFill>
            <a:schemeClr val="tx2"/>
          </a:solidFill>
          <a:latin typeface="Times New Roman" pitchFamily="18" charset="0"/>
        </a:defRPr>
      </a:lvl5pPr>
      <a:lvl6pPr marL="457200" algn="ctr" defTabSz="3100388" rtl="0" eaLnBrk="0" fontAlgn="base" hangingPunct="0">
        <a:spcBef>
          <a:spcPct val="0"/>
        </a:spcBef>
        <a:spcAft>
          <a:spcPct val="0"/>
        </a:spcAft>
        <a:defRPr sz="14900">
          <a:solidFill>
            <a:schemeClr val="tx2"/>
          </a:solidFill>
          <a:latin typeface="Times New Roman" pitchFamily="18" charset="0"/>
        </a:defRPr>
      </a:lvl6pPr>
      <a:lvl7pPr marL="914400" algn="ctr" defTabSz="3100388" rtl="0" eaLnBrk="0" fontAlgn="base" hangingPunct="0">
        <a:spcBef>
          <a:spcPct val="0"/>
        </a:spcBef>
        <a:spcAft>
          <a:spcPct val="0"/>
        </a:spcAft>
        <a:defRPr sz="14900">
          <a:solidFill>
            <a:schemeClr val="tx2"/>
          </a:solidFill>
          <a:latin typeface="Times New Roman" pitchFamily="18" charset="0"/>
        </a:defRPr>
      </a:lvl7pPr>
      <a:lvl8pPr marL="1371600" algn="ctr" defTabSz="3100388" rtl="0" eaLnBrk="0" fontAlgn="base" hangingPunct="0">
        <a:spcBef>
          <a:spcPct val="0"/>
        </a:spcBef>
        <a:spcAft>
          <a:spcPct val="0"/>
        </a:spcAft>
        <a:defRPr sz="14900">
          <a:solidFill>
            <a:schemeClr val="tx2"/>
          </a:solidFill>
          <a:latin typeface="Times New Roman" pitchFamily="18" charset="0"/>
        </a:defRPr>
      </a:lvl8pPr>
      <a:lvl9pPr marL="1828800" algn="ctr" defTabSz="3100388" rtl="0" eaLnBrk="0" fontAlgn="base" hangingPunct="0">
        <a:spcBef>
          <a:spcPct val="0"/>
        </a:spcBef>
        <a:spcAft>
          <a:spcPct val="0"/>
        </a:spcAft>
        <a:defRPr sz="14900">
          <a:solidFill>
            <a:schemeClr val="tx2"/>
          </a:solidFill>
          <a:latin typeface="Times New Roman" pitchFamily="18" charset="0"/>
        </a:defRPr>
      </a:lvl9pPr>
    </p:titleStyle>
    <p:bodyStyle>
      <a:lvl1pPr marL="1163638" indent="-1163638" algn="l" defTabSz="3100388" rtl="0" eaLnBrk="0" fontAlgn="base" hangingPunct="0">
        <a:spcBef>
          <a:spcPct val="20000"/>
        </a:spcBef>
        <a:spcAft>
          <a:spcPct val="0"/>
        </a:spcAft>
        <a:buChar char="•"/>
        <a:defRPr sz="10900">
          <a:solidFill>
            <a:schemeClr val="tx1"/>
          </a:solidFill>
          <a:latin typeface="+mn-lt"/>
          <a:ea typeface="+mn-ea"/>
          <a:cs typeface="+mn-cs"/>
        </a:defRPr>
      </a:lvl1pPr>
      <a:lvl2pPr marL="2519363" indent="-968375" algn="l" defTabSz="3100388" rtl="0" eaLnBrk="0" fontAlgn="base" hangingPunct="0">
        <a:spcBef>
          <a:spcPct val="20000"/>
        </a:spcBef>
        <a:spcAft>
          <a:spcPct val="0"/>
        </a:spcAft>
        <a:buChar char="–"/>
        <a:defRPr sz="9500">
          <a:solidFill>
            <a:schemeClr val="tx1"/>
          </a:solidFill>
          <a:latin typeface="+mn-lt"/>
        </a:defRPr>
      </a:lvl2pPr>
      <a:lvl3pPr marL="3875088" indent="-774700" algn="l" defTabSz="3100388" rtl="0" eaLnBrk="0" fontAlgn="base" hangingPunct="0">
        <a:spcBef>
          <a:spcPct val="20000"/>
        </a:spcBef>
        <a:spcAft>
          <a:spcPct val="0"/>
        </a:spcAft>
        <a:buChar char="•"/>
        <a:defRPr sz="8100">
          <a:solidFill>
            <a:schemeClr val="tx1"/>
          </a:solidFill>
          <a:latin typeface="+mn-lt"/>
        </a:defRPr>
      </a:lvl3pPr>
      <a:lvl4pPr marL="5426075" indent="-774700" algn="l" defTabSz="3100388" rtl="0" eaLnBrk="0" fontAlgn="base" hangingPunct="0">
        <a:spcBef>
          <a:spcPct val="20000"/>
        </a:spcBef>
        <a:spcAft>
          <a:spcPct val="0"/>
        </a:spcAft>
        <a:buChar char="–"/>
        <a:defRPr sz="6800">
          <a:solidFill>
            <a:schemeClr val="tx1"/>
          </a:solidFill>
          <a:latin typeface="+mn-lt"/>
        </a:defRPr>
      </a:lvl4pPr>
      <a:lvl5pPr marL="6975475" indent="-773113" algn="l" defTabSz="3100388" rtl="0" eaLnBrk="0" fontAlgn="base" hangingPunct="0">
        <a:spcBef>
          <a:spcPct val="20000"/>
        </a:spcBef>
        <a:spcAft>
          <a:spcPct val="0"/>
        </a:spcAft>
        <a:buChar char="»"/>
        <a:defRPr sz="6800">
          <a:solidFill>
            <a:schemeClr val="tx1"/>
          </a:solidFill>
          <a:latin typeface="+mn-lt"/>
        </a:defRPr>
      </a:lvl5pPr>
      <a:lvl6pPr marL="7432675" indent="-773113" algn="l" defTabSz="3100388" rtl="0" eaLnBrk="0" fontAlgn="base" hangingPunct="0">
        <a:spcBef>
          <a:spcPct val="20000"/>
        </a:spcBef>
        <a:spcAft>
          <a:spcPct val="0"/>
        </a:spcAft>
        <a:buChar char="»"/>
        <a:defRPr sz="6800">
          <a:solidFill>
            <a:schemeClr val="tx1"/>
          </a:solidFill>
          <a:latin typeface="+mn-lt"/>
        </a:defRPr>
      </a:lvl6pPr>
      <a:lvl7pPr marL="7889875" indent="-773113" algn="l" defTabSz="3100388" rtl="0" eaLnBrk="0" fontAlgn="base" hangingPunct="0">
        <a:spcBef>
          <a:spcPct val="20000"/>
        </a:spcBef>
        <a:spcAft>
          <a:spcPct val="0"/>
        </a:spcAft>
        <a:buChar char="»"/>
        <a:defRPr sz="6800">
          <a:solidFill>
            <a:schemeClr val="tx1"/>
          </a:solidFill>
          <a:latin typeface="+mn-lt"/>
        </a:defRPr>
      </a:lvl7pPr>
      <a:lvl8pPr marL="8347075" indent="-773113" algn="l" defTabSz="3100388" rtl="0" eaLnBrk="0" fontAlgn="base" hangingPunct="0">
        <a:spcBef>
          <a:spcPct val="20000"/>
        </a:spcBef>
        <a:spcAft>
          <a:spcPct val="0"/>
        </a:spcAft>
        <a:buChar char="»"/>
        <a:defRPr sz="6800">
          <a:solidFill>
            <a:schemeClr val="tx1"/>
          </a:solidFill>
          <a:latin typeface="+mn-lt"/>
        </a:defRPr>
      </a:lvl8pPr>
      <a:lvl9pPr marL="8804275" indent="-773113" algn="l" defTabSz="3100388" rtl="0" eaLnBrk="0" fontAlgn="base" hangingPunct="0">
        <a:spcBef>
          <a:spcPct val="20000"/>
        </a:spcBef>
        <a:spcAft>
          <a:spcPct val="0"/>
        </a:spcAft>
        <a:buChar char="»"/>
        <a:defRPr sz="68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26"/>
          <p:cNvSpPr>
            <a:spLocks noChangeArrowheads="1"/>
          </p:cNvSpPr>
          <p:nvPr/>
        </p:nvSpPr>
        <p:spPr bwMode="auto">
          <a:xfrm>
            <a:off x="0" y="0"/>
            <a:ext cx="32404050" cy="43287950"/>
          </a:xfrm>
          <a:prstGeom prst="rect">
            <a:avLst/>
          </a:prstGeom>
          <a:gradFill rotWithShape="1">
            <a:gsLst>
              <a:gs pos="0">
                <a:srgbClr val="52529A"/>
              </a:gs>
              <a:gs pos="50000">
                <a:srgbClr val="7979DD"/>
              </a:gs>
              <a:gs pos="100000">
                <a:srgbClr val="9191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9568" tIns="34784" rIns="69568" bIns="34784" anchor="ctr"/>
          <a:lstStyle>
            <a:lvl1pPr defTabSz="695325" eaLnBrk="0" hangingPunct="0">
              <a:defRPr sz="2800">
                <a:solidFill>
                  <a:schemeClr val="tx1"/>
                </a:solidFill>
                <a:latin typeface="Times New Roman" panose="02020603050405020304" pitchFamily="18" charset="0"/>
              </a:defRPr>
            </a:lvl1pPr>
            <a:lvl2pPr marL="742950" indent="-285750" defTabSz="695325" eaLnBrk="0" hangingPunct="0">
              <a:defRPr sz="2800">
                <a:solidFill>
                  <a:schemeClr val="tx1"/>
                </a:solidFill>
                <a:latin typeface="Times New Roman" panose="02020603050405020304" pitchFamily="18" charset="0"/>
              </a:defRPr>
            </a:lvl2pPr>
            <a:lvl3pPr marL="1143000" indent="-228600" defTabSz="695325" eaLnBrk="0" hangingPunct="0">
              <a:defRPr sz="2800">
                <a:solidFill>
                  <a:schemeClr val="tx1"/>
                </a:solidFill>
                <a:latin typeface="Times New Roman" panose="02020603050405020304" pitchFamily="18" charset="0"/>
              </a:defRPr>
            </a:lvl3pPr>
            <a:lvl4pPr marL="1600200" indent="-228600" defTabSz="695325" eaLnBrk="0" hangingPunct="0">
              <a:defRPr sz="2800">
                <a:solidFill>
                  <a:schemeClr val="tx1"/>
                </a:solidFill>
                <a:latin typeface="Times New Roman" panose="02020603050405020304" pitchFamily="18" charset="0"/>
              </a:defRPr>
            </a:lvl4pPr>
            <a:lvl5pPr marL="2057400" indent="-228600" defTabSz="695325" eaLnBrk="0" hangingPunct="0">
              <a:defRPr sz="2800">
                <a:solidFill>
                  <a:schemeClr val="tx1"/>
                </a:solidFill>
                <a:latin typeface="Times New Roman" panose="02020603050405020304" pitchFamily="18" charset="0"/>
              </a:defRPr>
            </a:lvl5pPr>
            <a:lvl6pPr marL="2514600" indent="-228600" algn="just" defTabSz="695325"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defTabSz="695325"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defTabSz="695325"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defTabSz="695325"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endParaRPr lang="zh-CN" altLang="en-US" sz="2400" dirty="0">
              <a:latin typeface="Helvetica" panose="020B0604020202020204" pitchFamily="34" charset="0"/>
              <a:ea typeface="宋体" panose="02010600030101010101" pitchFamily="2" charset="-122"/>
            </a:endParaRPr>
          </a:p>
        </p:txBody>
      </p:sp>
      <p:sp>
        <p:nvSpPr>
          <p:cNvPr id="2051" name="AutoShape 327"/>
          <p:cNvSpPr>
            <a:spLocks noChangeArrowheads="1"/>
          </p:cNvSpPr>
          <p:nvPr/>
        </p:nvSpPr>
        <p:spPr bwMode="auto">
          <a:xfrm>
            <a:off x="1042989" y="7916862"/>
            <a:ext cx="15060612" cy="34362106"/>
          </a:xfrm>
          <a:prstGeom prst="roundRect">
            <a:avLst>
              <a:gd name="adj" fmla="val 5144"/>
            </a:avLst>
          </a:prstGeom>
          <a:solidFill>
            <a:srgbClr val="9999FF"/>
          </a:solidFill>
          <a:ln w="9525">
            <a:solidFill>
              <a:schemeClr val="tx1"/>
            </a:solidFill>
            <a:round/>
            <a:headEnd/>
            <a:tailEnd/>
          </a:ln>
        </p:spPr>
        <p:txBody>
          <a:bodyPr wrap="none" lIns="90170" tIns="46990" rIns="90170" bIns="46990" anchor="ct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endParaRPr lang="zh-CN" altLang="en-US" sz="2400">
              <a:latin typeface="Helvetica" panose="020B0604020202020204" pitchFamily="34" charset="0"/>
              <a:ea typeface="宋体" panose="02010600030101010101" pitchFamily="2" charset="-122"/>
            </a:endParaRPr>
          </a:p>
        </p:txBody>
      </p:sp>
      <p:sp>
        <p:nvSpPr>
          <p:cNvPr id="2052" name="AutoShape 322"/>
          <p:cNvSpPr>
            <a:spLocks noChangeArrowheads="1"/>
          </p:cNvSpPr>
          <p:nvPr/>
        </p:nvSpPr>
        <p:spPr bwMode="auto">
          <a:xfrm>
            <a:off x="1185862" y="1370062"/>
            <a:ext cx="30076775" cy="5718175"/>
          </a:xfrm>
          <a:prstGeom prst="roundRect">
            <a:avLst>
              <a:gd name="adj" fmla="val 16667"/>
            </a:avLst>
          </a:prstGeom>
          <a:solidFill>
            <a:srgbClr val="9999FF"/>
          </a:solidFill>
          <a:ln w="9525">
            <a:solidFill>
              <a:schemeClr val="tx1"/>
            </a:solidFill>
            <a:round/>
            <a:headEnd/>
            <a:tailEnd/>
          </a:ln>
        </p:spPr>
        <p:txBody>
          <a:bodyPr wrap="none" lIns="90170" tIns="46990" rIns="90170" bIns="46990" anchor="ct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endParaRPr lang="zh-CN" altLang="en-US" sz="2400">
              <a:latin typeface="Helvetica" panose="020B0604020202020204" pitchFamily="34" charset="0"/>
              <a:ea typeface="宋体" panose="02010600030101010101" pitchFamily="2" charset="-122"/>
            </a:endParaRPr>
          </a:p>
        </p:txBody>
      </p:sp>
      <p:sp>
        <p:nvSpPr>
          <p:cNvPr id="2053" name="Text Box 5"/>
          <p:cNvSpPr txBox="1">
            <a:spLocks noChangeArrowheads="1"/>
          </p:cNvSpPr>
          <p:nvPr/>
        </p:nvSpPr>
        <p:spPr bwMode="auto">
          <a:xfrm>
            <a:off x="1462672" y="18442799"/>
            <a:ext cx="7359650" cy="822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indent="190500"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eaLnBrk="1" hangingPunct="1">
              <a:spcBef>
                <a:spcPct val="50000"/>
              </a:spcBef>
            </a:pPr>
            <a:r>
              <a:rPr lang="en-US" altLang="zh-CN" sz="4800" b="1" dirty="0">
                <a:ea typeface="宋体" panose="02010600030101010101" pitchFamily="2" charset="-122"/>
              </a:rPr>
              <a:t>1.</a:t>
            </a:r>
            <a:r>
              <a:rPr lang="zh-CN" altLang="en-US" sz="4800" b="1" dirty="0">
                <a:ea typeface="宋体" panose="02010600030101010101" pitchFamily="2" charset="-122"/>
              </a:rPr>
              <a:t> INTRODUCTION</a:t>
            </a:r>
          </a:p>
        </p:txBody>
      </p:sp>
      <p:sp>
        <p:nvSpPr>
          <p:cNvPr id="2054" name="Rectangle 582"/>
          <p:cNvSpPr>
            <a:spLocks noChangeArrowheads="1"/>
          </p:cNvSpPr>
          <p:nvPr/>
        </p:nvSpPr>
        <p:spPr bwMode="auto">
          <a:xfrm>
            <a:off x="0" y="17907000"/>
            <a:ext cx="1841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endParaRPr lang="zh-CN" altLang="en-US" sz="2400">
              <a:latin typeface="Helvetica" panose="020B0604020202020204" pitchFamily="34" charset="0"/>
              <a:ea typeface="宋体" panose="02010600030101010101" pitchFamily="2" charset="-122"/>
            </a:endParaRPr>
          </a:p>
        </p:txBody>
      </p:sp>
      <p:sp>
        <p:nvSpPr>
          <p:cNvPr id="2055" name="Rectangle 584"/>
          <p:cNvSpPr>
            <a:spLocks noChangeArrowheads="1"/>
          </p:cNvSpPr>
          <p:nvPr/>
        </p:nvSpPr>
        <p:spPr bwMode="auto">
          <a:xfrm>
            <a:off x="0" y="-214313"/>
            <a:ext cx="184150" cy="444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endParaRPr lang="zh-CN" altLang="en-US" sz="2400">
              <a:latin typeface="Helvetica" panose="020B0604020202020204" pitchFamily="34" charset="0"/>
              <a:ea typeface="宋体" panose="02010600030101010101" pitchFamily="2" charset="-122"/>
            </a:endParaRPr>
          </a:p>
        </p:txBody>
      </p:sp>
      <p:sp>
        <p:nvSpPr>
          <p:cNvPr id="2056" name="Rectangle 586"/>
          <p:cNvSpPr>
            <a:spLocks noChangeArrowheads="1"/>
          </p:cNvSpPr>
          <p:nvPr/>
        </p:nvSpPr>
        <p:spPr bwMode="auto">
          <a:xfrm>
            <a:off x="1623219" y="2322424"/>
            <a:ext cx="290401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ctr" eaLnBrk="1" hangingPunct="1"/>
            <a:r>
              <a:rPr lang="en-US" altLang="zh-CN" sz="7200" b="1" dirty="0">
                <a:ea typeface="宋体" panose="02010600030101010101" pitchFamily="2" charset="-122"/>
              </a:rPr>
              <a:t> A novel method based on clear-sky index for solar irradiance forecasting</a:t>
            </a:r>
          </a:p>
        </p:txBody>
      </p:sp>
      <p:sp>
        <p:nvSpPr>
          <p:cNvPr id="2057" name="Rectangle 587"/>
          <p:cNvSpPr>
            <a:spLocks noChangeArrowheads="1"/>
          </p:cNvSpPr>
          <p:nvPr/>
        </p:nvSpPr>
        <p:spPr bwMode="auto">
          <a:xfrm>
            <a:off x="4433095" y="3849867"/>
            <a:ext cx="2334101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ctr" eaLnBrk="1" hangingPunct="1"/>
            <a:r>
              <a:rPr lang="en-US" altLang="zh-CN" sz="4800" dirty="0" err="1" smtClean="0">
                <a:ea typeface="宋体" panose="02010600030101010101" pitchFamily="2" charset="-122"/>
              </a:rPr>
              <a:t>Xiaoqiao</a:t>
            </a:r>
            <a:r>
              <a:rPr lang="en-US" altLang="zh-CN" sz="4800" dirty="0" smtClean="0">
                <a:ea typeface="宋体" panose="02010600030101010101" pitchFamily="2" charset="-122"/>
              </a:rPr>
              <a:t> Huang, </a:t>
            </a:r>
            <a:r>
              <a:rPr lang="en-US" altLang="zh-CN" sz="4800" dirty="0" err="1" smtClean="0">
                <a:ea typeface="宋体" panose="02010600030101010101" pitchFamily="2" charset="-122"/>
              </a:rPr>
              <a:t>Yonghang</a:t>
            </a:r>
            <a:r>
              <a:rPr lang="en-US" altLang="zh-CN" sz="4800" dirty="0" smtClean="0">
                <a:ea typeface="宋体" panose="02010600030101010101" pitchFamily="2" charset="-122"/>
              </a:rPr>
              <a:t> Tai, </a:t>
            </a:r>
            <a:r>
              <a:rPr lang="en-US" altLang="zh-CN" sz="4800" dirty="0" err="1" smtClean="0">
                <a:ea typeface="宋体" panose="02010600030101010101" pitchFamily="2" charset="-122"/>
              </a:rPr>
              <a:t>Junsheng</a:t>
            </a:r>
            <a:r>
              <a:rPr lang="en-US" altLang="zh-CN" sz="4800" dirty="0" smtClean="0">
                <a:ea typeface="宋体" panose="02010600030101010101" pitchFamily="2" charset="-122"/>
              </a:rPr>
              <a:t> </a:t>
            </a:r>
            <a:r>
              <a:rPr lang="en-US" altLang="zh-CN" sz="4800" dirty="0">
                <a:ea typeface="宋体" panose="02010600030101010101" pitchFamily="2" charset="-122"/>
              </a:rPr>
              <a:t>Shi*</a:t>
            </a:r>
            <a:endParaRPr lang="en-US" altLang="zh-CN" sz="4800" dirty="0" smtClean="0">
              <a:ea typeface="宋体" panose="02010600030101010101" pitchFamily="2" charset="-122"/>
            </a:endParaRPr>
          </a:p>
          <a:p>
            <a:pPr algn="ctr" eaLnBrk="1" hangingPunct="1"/>
            <a:r>
              <a:rPr lang="en-US" altLang="zh-CN" sz="4800" dirty="0" smtClean="0">
                <a:ea typeface="宋体" panose="02010600030101010101" pitchFamily="2" charset="-122"/>
              </a:rPr>
              <a:t>Yunnan key lab of </a:t>
            </a:r>
            <a:r>
              <a:rPr lang="en-US" altLang="zh-CN" sz="4800" dirty="0" err="1" smtClean="0">
                <a:ea typeface="宋体" panose="02010600030101010101" pitchFamily="2" charset="-122"/>
              </a:rPr>
              <a:t>opto</a:t>
            </a:r>
            <a:r>
              <a:rPr lang="en-US" altLang="zh-CN" sz="4800" dirty="0" smtClean="0">
                <a:ea typeface="宋体" panose="02010600030101010101" pitchFamily="2" charset="-122"/>
              </a:rPr>
              <a:t>-electronic information technology, Kunming, Yunnan 650500, China, shijs@ynnu.edu.cn </a:t>
            </a:r>
            <a:endParaRPr lang="en-US" altLang="zh-CN" sz="4800" dirty="0">
              <a:ea typeface="宋体" panose="02010600030101010101" pitchFamily="2" charset="-122"/>
            </a:endParaRPr>
          </a:p>
        </p:txBody>
      </p:sp>
      <p:sp>
        <p:nvSpPr>
          <p:cNvPr id="2058" name="AutoShape 327"/>
          <p:cNvSpPr>
            <a:spLocks noChangeArrowheads="1"/>
          </p:cNvSpPr>
          <p:nvPr/>
        </p:nvSpPr>
        <p:spPr bwMode="auto">
          <a:xfrm>
            <a:off x="16728281" y="7877688"/>
            <a:ext cx="15051087" cy="34362106"/>
          </a:xfrm>
          <a:prstGeom prst="roundRect">
            <a:avLst>
              <a:gd name="adj" fmla="val 5144"/>
            </a:avLst>
          </a:prstGeom>
          <a:solidFill>
            <a:srgbClr val="9999FF"/>
          </a:solidFill>
          <a:ln w="9525">
            <a:solidFill>
              <a:schemeClr val="tx1"/>
            </a:solidFill>
            <a:round/>
            <a:headEnd/>
            <a:tailEnd/>
          </a:ln>
        </p:spPr>
        <p:txBody>
          <a:bodyPr wrap="none" lIns="90170" tIns="46990" rIns="90170" bIns="46990" anchor="ct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r>
              <a:rPr lang="zh-CN" altLang="en-US" sz="2400" b="1" smtClean="0">
                <a:latin typeface="Helvetica" panose="020B0604020202020204" pitchFamily="34" charset="0"/>
                <a:ea typeface="宋体" panose="02010600030101010101" pitchFamily="2" charset="-122"/>
              </a:rPr>
              <a:t> </a:t>
            </a:r>
            <a:endParaRPr lang="zh-CN" altLang="en-US" sz="2400" b="1" dirty="0">
              <a:latin typeface="Helvetica" panose="020B0604020202020204" pitchFamily="34" charset="0"/>
              <a:ea typeface="宋体" panose="02010600030101010101" pitchFamily="2" charset="-122"/>
            </a:endParaRPr>
          </a:p>
        </p:txBody>
      </p:sp>
      <p:sp>
        <p:nvSpPr>
          <p:cNvPr id="2060" name="Rectangle 607"/>
          <p:cNvSpPr>
            <a:spLocks noChangeArrowheads="1"/>
          </p:cNvSpPr>
          <p:nvPr/>
        </p:nvSpPr>
        <p:spPr bwMode="auto">
          <a:xfrm>
            <a:off x="17146590" y="38801756"/>
            <a:ext cx="7620000"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56" tIns="152352" bIns="76176" anchor="ctr">
            <a:spAutoFit/>
          </a:bodyPr>
          <a:lstStyle>
            <a:lvl1pPr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r>
              <a:rPr lang="en-US" altLang="zh-CN" sz="4800" b="1" dirty="0" smtClean="0">
                <a:ea typeface="宋体" panose="02010600030101010101" pitchFamily="2" charset="-122"/>
              </a:rPr>
              <a:t>4. </a:t>
            </a:r>
            <a:r>
              <a:rPr lang="en-US" altLang="zh-CN" sz="4800" b="1" dirty="0">
                <a:ea typeface="宋体" panose="02010600030101010101" pitchFamily="2" charset="-122"/>
              </a:rPr>
              <a:t>C</a:t>
            </a:r>
            <a:r>
              <a:rPr lang="zh-CN" altLang="en-US" sz="4800" b="1" dirty="0">
                <a:ea typeface="宋体" panose="02010600030101010101" pitchFamily="2" charset="-122"/>
              </a:rPr>
              <a:t>ONCLUSION</a:t>
            </a:r>
          </a:p>
        </p:txBody>
      </p:sp>
      <p:sp>
        <p:nvSpPr>
          <p:cNvPr id="2061" name="TextBox 80"/>
          <p:cNvSpPr txBox="1">
            <a:spLocks noChangeArrowheads="1"/>
          </p:cNvSpPr>
          <p:nvPr/>
        </p:nvSpPr>
        <p:spPr bwMode="auto">
          <a:xfrm>
            <a:off x="17439246" y="39809778"/>
            <a:ext cx="1389380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85750" indent="-285750" defTabSz="695325" eaLnBrk="0" hangingPunct="0">
              <a:tabLst>
                <a:tab pos="381000" algn="l"/>
                <a:tab pos="400050" algn="l"/>
              </a:tabLst>
              <a:defRPr sz="2800">
                <a:solidFill>
                  <a:schemeClr val="tx1"/>
                </a:solidFill>
                <a:latin typeface="Times New Roman" panose="02020603050405020304" pitchFamily="18" charset="0"/>
              </a:defRPr>
            </a:lvl1pPr>
            <a:lvl2pPr marL="742950" indent="-285750" defTabSz="695325" eaLnBrk="0" hangingPunct="0">
              <a:tabLst>
                <a:tab pos="381000" algn="l"/>
                <a:tab pos="400050" algn="l"/>
              </a:tabLst>
              <a:defRPr sz="2800">
                <a:solidFill>
                  <a:schemeClr val="tx1"/>
                </a:solidFill>
                <a:latin typeface="Times New Roman" panose="02020603050405020304" pitchFamily="18" charset="0"/>
              </a:defRPr>
            </a:lvl2pPr>
            <a:lvl3pPr marL="1143000" indent="-228600" defTabSz="695325" eaLnBrk="0" hangingPunct="0">
              <a:tabLst>
                <a:tab pos="381000" algn="l"/>
                <a:tab pos="400050" algn="l"/>
              </a:tabLst>
              <a:defRPr sz="2800">
                <a:solidFill>
                  <a:schemeClr val="tx1"/>
                </a:solidFill>
                <a:latin typeface="Times New Roman" panose="02020603050405020304" pitchFamily="18" charset="0"/>
              </a:defRPr>
            </a:lvl3pPr>
            <a:lvl4pPr marL="1600200" indent="-228600" defTabSz="695325" eaLnBrk="0" hangingPunct="0">
              <a:tabLst>
                <a:tab pos="381000" algn="l"/>
                <a:tab pos="400050" algn="l"/>
              </a:tabLst>
              <a:defRPr sz="2800">
                <a:solidFill>
                  <a:schemeClr val="tx1"/>
                </a:solidFill>
                <a:latin typeface="Times New Roman" panose="02020603050405020304" pitchFamily="18" charset="0"/>
              </a:defRPr>
            </a:lvl4pPr>
            <a:lvl5pPr marL="2057400" indent="-228600" defTabSz="695325" eaLnBrk="0" hangingPunct="0">
              <a:tabLst>
                <a:tab pos="381000" algn="l"/>
                <a:tab pos="400050" algn="l"/>
              </a:tabLst>
              <a:defRPr sz="2800">
                <a:solidFill>
                  <a:schemeClr val="tx1"/>
                </a:solidFill>
                <a:latin typeface="Times New Roman" panose="02020603050405020304" pitchFamily="18" charset="0"/>
              </a:defRPr>
            </a:lvl5pPr>
            <a:lvl6pPr marL="25146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6pPr>
            <a:lvl7pPr marL="29718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7pPr>
            <a:lvl8pPr marL="34290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8pPr>
            <a:lvl9pPr marL="38862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9pPr>
          </a:lstStyle>
          <a:p>
            <a:pPr eaLnBrk="1" hangingPunct="1">
              <a:spcBef>
                <a:spcPct val="50000"/>
              </a:spcBef>
            </a:pPr>
            <a:r>
              <a:rPr lang="en-US" altLang="zh-CN" sz="3200" dirty="0">
                <a:ea typeface="宋体" panose="02010600030101010101" pitchFamily="2" charset="-122"/>
              </a:rPr>
              <a:t> </a:t>
            </a:r>
            <a:r>
              <a:rPr lang="en-US" altLang="zh-CN" sz="3200" dirty="0" smtClean="0">
                <a:ea typeface="宋体" panose="02010600030101010101" pitchFamily="2" charset="-122"/>
              </a:rPr>
              <a:t>      </a:t>
            </a:r>
            <a:r>
              <a:rPr lang="en-US" altLang="zh-CN" sz="3600" dirty="0" smtClean="0">
                <a:ea typeface="宋体" panose="02010600030101010101" pitchFamily="2" charset="-122"/>
              </a:rPr>
              <a:t>This </a:t>
            </a:r>
            <a:r>
              <a:rPr lang="en-US" altLang="zh-CN" sz="3600" dirty="0">
                <a:ea typeface="宋体" panose="02010600030101010101" pitchFamily="2" charset="-122"/>
              </a:rPr>
              <a:t>paper proves that the machine learning model based on the classification algorithm can also be used for irradiance prediction.</a:t>
            </a:r>
          </a:p>
        </p:txBody>
      </p:sp>
      <p:sp>
        <p:nvSpPr>
          <p:cNvPr id="2065" name="Text Box 20"/>
          <p:cNvSpPr txBox="1">
            <a:spLocks noChangeArrowheads="1"/>
          </p:cNvSpPr>
          <p:nvPr/>
        </p:nvSpPr>
        <p:spPr bwMode="auto">
          <a:xfrm>
            <a:off x="1500187" y="19354651"/>
            <a:ext cx="13731875" cy="39703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indent="190500"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eaLnBrk="1" hangingPunct="1">
              <a:spcBef>
                <a:spcPct val="50000"/>
              </a:spcBef>
            </a:pPr>
            <a:r>
              <a:rPr lang="en-US" altLang="zh-CN" sz="3600" dirty="0">
                <a:ea typeface="宋体" panose="02010600030101010101" pitchFamily="2" charset="-122"/>
              </a:rPr>
              <a:t> </a:t>
            </a:r>
            <a:r>
              <a:rPr lang="en-US" altLang="zh-CN" sz="3600" dirty="0" smtClean="0">
                <a:ea typeface="宋体" panose="02010600030101010101" pitchFamily="2" charset="-122"/>
              </a:rPr>
              <a:t>   Solar </a:t>
            </a:r>
            <a:r>
              <a:rPr lang="en-US" altLang="zh-CN" sz="3600" dirty="0">
                <a:ea typeface="宋体" panose="02010600030101010101" pitchFamily="2" charset="-122"/>
              </a:rPr>
              <a:t>energy is one of the most important renewable energy sources to meet the energy needs of the world. However, the fluctuation and intermittence of solar irradiance cause variations in PV power output. Solar irradiance forecasting is essential to facilitate planning and managing electricity generation and distribution [1]. A novel method based on classification algorithms for solar irradiance forecasting is proposed in this paper.</a:t>
            </a:r>
          </a:p>
        </p:txBody>
      </p:sp>
      <p:sp>
        <p:nvSpPr>
          <p:cNvPr id="2066" name="Text Box 21"/>
          <p:cNvSpPr txBox="1">
            <a:spLocks noChangeArrowheads="1"/>
          </p:cNvSpPr>
          <p:nvPr/>
        </p:nvSpPr>
        <p:spPr bwMode="auto">
          <a:xfrm>
            <a:off x="1500187" y="23324969"/>
            <a:ext cx="13017500" cy="830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indent="190500"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l" eaLnBrk="1" hangingPunct="1">
              <a:spcBef>
                <a:spcPct val="50000"/>
              </a:spcBef>
            </a:pPr>
            <a:r>
              <a:rPr lang="en-US" altLang="zh-CN" sz="4800" b="1" dirty="0">
                <a:ea typeface="宋体" panose="02010600030101010101" pitchFamily="2" charset="-122"/>
              </a:rPr>
              <a:t>2. </a:t>
            </a:r>
            <a:r>
              <a:rPr lang="en-US" altLang="zh-CN" sz="4800" b="1" dirty="0" smtClean="0">
                <a:ea typeface="宋体" panose="02010600030101010101" pitchFamily="2" charset="-122"/>
              </a:rPr>
              <a:t>METHODS</a:t>
            </a:r>
            <a:r>
              <a:rPr lang="zh-CN" altLang="en-US" sz="4800" b="1" dirty="0" smtClean="0">
                <a:ea typeface="宋体" panose="02010600030101010101" pitchFamily="2" charset="-122"/>
              </a:rPr>
              <a:t> </a:t>
            </a:r>
            <a:endParaRPr lang="zh-CN" altLang="en-US" sz="4800" b="1" dirty="0">
              <a:ea typeface="宋体" panose="02010600030101010101" pitchFamily="2" charset="-122"/>
            </a:endParaRPr>
          </a:p>
        </p:txBody>
      </p:sp>
      <p:sp>
        <p:nvSpPr>
          <p:cNvPr id="2067" name="Text Box 22"/>
          <p:cNvSpPr txBox="1">
            <a:spLocks noChangeArrowheads="1"/>
          </p:cNvSpPr>
          <p:nvPr/>
        </p:nvSpPr>
        <p:spPr bwMode="auto">
          <a:xfrm>
            <a:off x="17659350" y="12030075"/>
            <a:ext cx="12715875" cy="51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indent="190500"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algn="ctr" eaLnBrk="1" hangingPunct="1"/>
            <a:endParaRPr lang="zh-CN" altLang="en-US">
              <a:ea typeface="宋体" panose="02010600030101010101" pitchFamily="2" charset="-122"/>
            </a:endParaRPr>
          </a:p>
        </p:txBody>
      </p:sp>
      <p:sp>
        <p:nvSpPr>
          <p:cNvPr id="2068" name="Text Box 5"/>
          <p:cNvSpPr txBox="1">
            <a:spLocks noChangeArrowheads="1"/>
          </p:cNvSpPr>
          <p:nvPr/>
        </p:nvSpPr>
        <p:spPr bwMode="auto">
          <a:xfrm>
            <a:off x="1335088" y="8262257"/>
            <a:ext cx="14301788"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indent="190500" eaLnBrk="0" hangingPunct="0">
              <a:defRPr sz="2800">
                <a:solidFill>
                  <a:schemeClr val="tx1"/>
                </a:solidFill>
                <a:latin typeface="Times New Roman" panose="02020603050405020304" pitchFamily="18" charset="0"/>
              </a:defRPr>
            </a:lvl1pPr>
            <a:lvl2pPr marL="742950" indent="-285750" eaLnBrk="0" hangingPunct="0">
              <a:defRPr sz="2800">
                <a:solidFill>
                  <a:schemeClr val="tx1"/>
                </a:solidFill>
                <a:latin typeface="Times New Roman" panose="02020603050405020304" pitchFamily="18" charset="0"/>
              </a:defRPr>
            </a:lvl2pPr>
            <a:lvl3pPr marL="1143000" indent="-228600" eaLnBrk="0" hangingPunct="0">
              <a:defRPr sz="2800">
                <a:solidFill>
                  <a:schemeClr val="tx1"/>
                </a:solidFill>
                <a:latin typeface="Times New Roman" panose="02020603050405020304" pitchFamily="18" charset="0"/>
              </a:defRPr>
            </a:lvl3pPr>
            <a:lvl4pPr marL="1600200" indent="-228600" eaLnBrk="0" hangingPunct="0">
              <a:defRPr sz="2800">
                <a:solidFill>
                  <a:schemeClr val="tx1"/>
                </a:solidFill>
                <a:latin typeface="Times New Roman" panose="02020603050405020304" pitchFamily="18" charset="0"/>
              </a:defRPr>
            </a:lvl4pPr>
            <a:lvl5pPr marL="2057400" indent="-228600" eaLnBrk="0" hangingPunct="0">
              <a:defRPr sz="2800">
                <a:solidFill>
                  <a:schemeClr val="tx1"/>
                </a:solidFill>
                <a:latin typeface="Times New Roman" panose="02020603050405020304" pitchFamily="18" charset="0"/>
              </a:defRPr>
            </a:lvl5pPr>
            <a:lvl6pPr marL="25146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6pPr>
            <a:lvl7pPr marL="29718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7pPr>
            <a:lvl8pPr marL="34290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8pPr>
            <a:lvl9pPr marL="3886200" indent="-228600" algn="just" eaLnBrk="0" fontAlgn="base" hangingPunct="0">
              <a:spcBef>
                <a:spcPct val="0"/>
              </a:spcBef>
              <a:spcAft>
                <a:spcPct val="0"/>
              </a:spcAft>
              <a:buFont typeface="Arial" panose="020B0604020202020204" pitchFamily="34" charset="0"/>
              <a:defRPr sz="2800">
                <a:solidFill>
                  <a:schemeClr val="tx1"/>
                </a:solidFill>
                <a:latin typeface="Times New Roman" panose="02020603050405020304" pitchFamily="18" charset="0"/>
              </a:defRPr>
            </a:lvl9pPr>
          </a:lstStyle>
          <a:p>
            <a:pPr eaLnBrk="1" hangingPunct="1">
              <a:spcBef>
                <a:spcPct val="50000"/>
              </a:spcBef>
            </a:pPr>
            <a:r>
              <a:rPr lang="zh-CN" altLang="en-US" sz="4800" b="1" dirty="0">
                <a:ea typeface="宋体" panose="02010600030101010101" pitchFamily="2" charset="-122"/>
              </a:rPr>
              <a:t>ABSTRACT</a:t>
            </a:r>
          </a:p>
        </p:txBody>
      </p:sp>
      <p:sp>
        <p:nvSpPr>
          <p:cNvPr id="2106" name="Text Box 5"/>
          <p:cNvSpPr txBox="1">
            <a:spLocks noChangeArrowheads="1"/>
          </p:cNvSpPr>
          <p:nvPr/>
        </p:nvSpPr>
        <p:spPr bwMode="auto">
          <a:xfrm>
            <a:off x="16818839" y="20954498"/>
            <a:ext cx="13687425" cy="87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568" tIns="69568" rIns="69568" bIns="69568">
            <a:spAutoFit/>
          </a:bodyPr>
          <a:lstStyle>
            <a:lvl1pPr marL="285750" indent="-285750" defTabSz="695325" eaLnBrk="0" hangingPunct="0">
              <a:tabLst>
                <a:tab pos="381000" algn="l"/>
                <a:tab pos="400050" algn="l"/>
              </a:tabLst>
              <a:defRPr sz="2800">
                <a:solidFill>
                  <a:schemeClr val="tx1"/>
                </a:solidFill>
                <a:latin typeface="Times New Roman" panose="02020603050405020304" pitchFamily="18" charset="0"/>
              </a:defRPr>
            </a:lvl1pPr>
            <a:lvl2pPr marL="742950" indent="-285750" defTabSz="695325" eaLnBrk="0" hangingPunct="0">
              <a:tabLst>
                <a:tab pos="381000" algn="l"/>
                <a:tab pos="400050" algn="l"/>
              </a:tabLst>
              <a:defRPr sz="2800">
                <a:solidFill>
                  <a:schemeClr val="tx1"/>
                </a:solidFill>
                <a:latin typeface="Times New Roman" panose="02020603050405020304" pitchFamily="18" charset="0"/>
              </a:defRPr>
            </a:lvl2pPr>
            <a:lvl3pPr marL="1143000" indent="-228600" defTabSz="695325" eaLnBrk="0" hangingPunct="0">
              <a:tabLst>
                <a:tab pos="381000" algn="l"/>
                <a:tab pos="400050" algn="l"/>
              </a:tabLst>
              <a:defRPr sz="2800">
                <a:solidFill>
                  <a:schemeClr val="tx1"/>
                </a:solidFill>
                <a:latin typeface="Times New Roman" panose="02020603050405020304" pitchFamily="18" charset="0"/>
              </a:defRPr>
            </a:lvl3pPr>
            <a:lvl4pPr marL="1600200" indent="-228600" defTabSz="695325" eaLnBrk="0" hangingPunct="0">
              <a:tabLst>
                <a:tab pos="381000" algn="l"/>
                <a:tab pos="400050" algn="l"/>
              </a:tabLst>
              <a:defRPr sz="2800">
                <a:solidFill>
                  <a:schemeClr val="tx1"/>
                </a:solidFill>
                <a:latin typeface="Times New Roman" panose="02020603050405020304" pitchFamily="18" charset="0"/>
              </a:defRPr>
            </a:lvl4pPr>
            <a:lvl5pPr marL="2057400" indent="-228600" defTabSz="695325" eaLnBrk="0" hangingPunct="0">
              <a:tabLst>
                <a:tab pos="381000" algn="l"/>
                <a:tab pos="400050" algn="l"/>
              </a:tabLst>
              <a:defRPr sz="2800">
                <a:solidFill>
                  <a:schemeClr val="tx1"/>
                </a:solidFill>
                <a:latin typeface="Times New Roman" panose="02020603050405020304" pitchFamily="18" charset="0"/>
              </a:defRPr>
            </a:lvl5pPr>
            <a:lvl6pPr marL="25146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6pPr>
            <a:lvl7pPr marL="29718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7pPr>
            <a:lvl8pPr marL="34290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8pPr>
            <a:lvl9pPr marL="3886200" indent="-228600" algn="just" defTabSz="695325" eaLnBrk="0" fontAlgn="base" hangingPunct="0">
              <a:spcBef>
                <a:spcPct val="0"/>
              </a:spcBef>
              <a:spcAft>
                <a:spcPct val="0"/>
              </a:spcAft>
              <a:buFont typeface="Arial" panose="020B0604020202020204" pitchFamily="34" charset="0"/>
              <a:tabLst>
                <a:tab pos="381000" algn="l"/>
                <a:tab pos="400050" algn="l"/>
              </a:tabLst>
              <a:defRPr sz="2800">
                <a:solidFill>
                  <a:schemeClr val="tx1"/>
                </a:solidFill>
                <a:latin typeface="Times New Roman" panose="02020603050405020304" pitchFamily="18" charset="0"/>
              </a:defRPr>
            </a:lvl9pPr>
          </a:lstStyle>
          <a:p>
            <a:pPr algn="l" eaLnBrk="1" hangingPunct="1">
              <a:spcBef>
                <a:spcPct val="50000"/>
              </a:spcBef>
            </a:pPr>
            <a:r>
              <a:rPr lang="en-US" altLang="zh-CN" sz="4800" b="1" dirty="0">
                <a:ea typeface="宋体" panose="02010600030101010101" pitchFamily="2" charset="-122"/>
              </a:rPr>
              <a:t> </a:t>
            </a:r>
            <a:r>
              <a:rPr lang="en-US" altLang="zh-CN" sz="4800" b="1" dirty="0" smtClean="0">
                <a:ea typeface="宋体" panose="02010600030101010101" pitchFamily="2" charset="-122"/>
              </a:rPr>
              <a:t>3. </a:t>
            </a:r>
            <a:r>
              <a:rPr lang="en-US" altLang="zh-CN" sz="4800" b="1" dirty="0">
                <a:ea typeface="宋体" panose="02010600030101010101" pitchFamily="2" charset="-122"/>
              </a:rPr>
              <a:t>RESULTS AND DISCUSSION</a:t>
            </a:r>
            <a:r>
              <a:rPr lang="zh-CN" altLang="en-US" sz="4800" b="1" dirty="0">
                <a:ea typeface="宋体" panose="02010600030101010101" pitchFamily="2" charset="-122"/>
              </a:rPr>
              <a:t>  </a:t>
            </a:r>
            <a:endParaRPr lang="en-US" altLang="zh-CN" sz="4800" b="1" dirty="0">
              <a:ea typeface="宋体" panose="02010600030101010101" pitchFamily="2" charset="-122"/>
            </a:endParaRPr>
          </a:p>
        </p:txBody>
      </p:sp>
      <p:sp>
        <p:nvSpPr>
          <p:cNvPr id="37" name="副标题 2"/>
          <p:cNvSpPr txBox="1">
            <a:spLocks/>
          </p:cNvSpPr>
          <p:nvPr/>
        </p:nvSpPr>
        <p:spPr>
          <a:xfrm>
            <a:off x="7524612" y="359936"/>
            <a:ext cx="17615176" cy="632778"/>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fontAlgn="auto">
              <a:spcAft>
                <a:spcPts val="0"/>
              </a:spcAft>
            </a:pPr>
            <a:r>
              <a:rPr lang="zh-CN" altLang="en-US" sz="4400" b="1" dirty="0" smtClean="0">
                <a:solidFill>
                  <a:schemeClr val="bg1"/>
                </a:solidFill>
                <a:latin typeface="Times New Roman" panose="02020603050405020304" charset="0"/>
                <a:cs typeface="Times New Roman" panose="02020603050405020304" charset="0"/>
              </a:rPr>
              <a:t>Alternative Energy Sources, Materials &amp; Technologies (AESMT’</a:t>
            </a:r>
            <a:r>
              <a:rPr lang="en-US" altLang="zh-CN" sz="4400" b="1" dirty="0" smtClean="0">
                <a:solidFill>
                  <a:schemeClr val="bg1"/>
                </a:solidFill>
                <a:latin typeface="Times New Roman" panose="02020603050405020304" charset="0"/>
                <a:cs typeface="Times New Roman" panose="02020603050405020304" charset="0"/>
              </a:rPr>
              <a:t>20</a:t>
            </a:r>
            <a:r>
              <a:rPr lang="zh-CN" altLang="en-US" sz="4400" b="1" dirty="0" smtClean="0">
                <a:solidFill>
                  <a:schemeClr val="bg1"/>
                </a:solidFill>
                <a:latin typeface="Times New Roman" panose="02020603050405020304" charset="0"/>
                <a:cs typeface="Times New Roman" panose="02020603050405020304" charset="0"/>
              </a:rPr>
              <a:t>)</a:t>
            </a:r>
            <a:endParaRPr lang="zh-CN" altLang="en-US" sz="4400" b="1" dirty="0">
              <a:solidFill>
                <a:schemeClr val="bg1"/>
              </a:solidFill>
              <a:latin typeface="Times New Roman" panose="02020603050405020304" charset="0"/>
              <a:cs typeface="Times New Roman" panose="02020603050405020304" charset="0"/>
            </a:endParaRPr>
          </a:p>
        </p:txBody>
      </p:sp>
      <p:sp>
        <p:nvSpPr>
          <p:cNvPr id="2" name="文本框 1"/>
          <p:cNvSpPr txBox="1"/>
          <p:nvPr/>
        </p:nvSpPr>
        <p:spPr>
          <a:xfrm>
            <a:off x="1500187" y="9204711"/>
            <a:ext cx="13796963" cy="8956298"/>
          </a:xfrm>
          <a:prstGeom prst="rect">
            <a:avLst/>
          </a:prstGeom>
          <a:noFill/>
        </p:spPr>
        <p:txBody>
          <a:bodyPr wrap="square" rtlCol="0">
            <a:spAutoFit/>
          </a:bodyPr>
          <a:lstStyle/>
          <a:p>
            <a:r>
              <a:rPr lang="en-US" altLang="zh-CN" sz="3600" dirty="0" smtClean="0">
                <a:ea typeface="宋体" panose="02010600030101010101" pitchFamily="2" charset="-122"/>
              </a:rPr>
              <a:t>    </a:t>
            </a:r>
            <a:r>
              <a:rPr lang="en-US" altLang="zh-CN" sz="3600" dirty="0">
                <a:ea typeface="宋体" panose="02010600030101010101" pitchFamily="2" charset="-122"/>
              </a:rPr>
              <a:t>Accurate solar irradiance forecasting is important for economy and safety of power systems and quality of the power supply. The traditional machine learning prediction method mostly based on regression predictive modeling. In this paper, a novel method based on classification algorithms for solar irradiance forecasting is proposed. In order to alleviate the complexity and fluctuation of a solar irradiance series, the irradiance series are converted into discrete clear-sky index. Then, the clear-sky index are divided into thirteen classes by a special piecewise function. Six classification algorithms including Gaussian </a:t>
            </a:r>
            <a:r>
              <a:rPr lang="en-US" altLang="zh-CN" sz="3600" dirty="0" err="1">
                <a:ea typeface="宋体" panose="02010600030101010101" pitchFamily="2" charset="-122"/>
              </a:rPr>
              <a:t>NaiveBayes</a:t>
            </a:r>
            <a:r>
              <a:rPr lang="en-US" altLang="zh-CN" sz="3600" dirty="0">
                <a:ea typeface="宋体" panose="02010600030101010101" pitchFamily="2" charset="-122"/>
              </a:rPr>
              <a:t>, k-nearest neighbors, logistic regression, </a:t>
            </a:r>
            <a:r>
              <a:rPr lang="en-US" altLang="zh-CN" sz="3600" dirty="0" err="1">
                <a:ea typeface="宋体" panose="02010600030101010101" pitchFamily="2" charset="-122"/>
              </a:rPr>
              <a:t>XGBoost</a:t>
            </a:r>
            <a:r>
              <a:rPr lang="en-US" altLang="zh-CN" sz="3600" dirty="0">
                <a:ea typeface="宋体" panose="02010600030101010101" pitchFamily="2" charset="-122"/>
              </a:rPr>
              <a:t>, random forest, and support vector machine are used to class according to history solar irradiance and meteorological data. Finally, the result of classification is inversely transformed into the clear-sky index; the predicted value is obtained using multiplying the clear-sky index by the clear-sky irradiance. Experimental results on real-world datasets show that models and algorithms proposed in our thesis can make better prediction accuracy.</a:t>
            </a:r>
            <a:endParaRPr lang="zh-CN" altLang="en-US" sz="3600" dirty="0">
              <a:ea typeface="宋体" panose="02010600030101010101" pitchFamily="2" charset="-122"/>
            </a:endParaRPr>
          </a:p>
        </p:txBody>
      </p:sp>
      <p:sp>
        <p:nvSpPr>
          <p:cNvPr id="6" name="文本框 5"/>
          <p:cNvSpPr txBox="1"/>
          <p:nvPr/>
        </p:nvSpPr>
        <p:spPr>
          <a:xfrm>
            <a:off x="1623219" y="24288733"/>
            <a:ext cx="14048582" cy="18004929"/>
          </a:xfrm>
          <a:prstGeom prst="rect">
            <a:avLst/>
          </a:prstGeom>
          <a:noFill/>
        </p:spPr>
        <p:txBody>
          <a:bodyPr wrap="square" rtlCol="0">
            <a:spAutoFit/>
          </a:bodyPr>
          <a:lstStyle/>
          <a:p>
            <a:r>
              <a:rPr lang="en-US" altLang="zh-CN" sz="3600" dirty="0">
                <a:ea typeface="宋体" panose="02010600030101010101" pitchFamily="2" charset="-122"/>
              </a:rPr>
              <a:t> </a:t>
            </a:r>
            <a:r>
              <a:rPr lang="en-US" altLang="zh-CN" sz="3600" dirty="0" smtClean="0">
                <a:ea typeface="宋体" panose="02010600030101010101" pitchFamily="2" charset="-122"/>
              </a:rPr>
              <a:t>   In </a:t>
            </a:r>
            <a:r>
              <a:rPr lang="en-US" altLang="zh-CN" sz="3600" dirty="0">
                <a:ea typeface="宋体" panose="02010600030101010101" pitchFamily="2" charset="-122"/>
              </a:rPr>
              <a:t>this paper, a new machine learning method based on classification algorithms is used. The detailed approach can be seen as follow:</a:t>
            </a:r>
          </a:p>
          <a:p>
            <a:r>
              <a:rPr lang="en-US" altLang="zh-CN" sz="4000" b="1" dirty="0">
                <a:ea typeface="宋体" panose="02010600030101010101" pitchFamily="2" charset="-122"/>
              </a:rPr>
              <a:t>Solar irradiance data classification</a:t>
            </a:r>
          </a:p>
          <a:p>
            <a:r>
              <a:rPr lang="en-US" altLang="zh-CN" sz="3600" dirty="0" smtClean="0">
                <a:ea typeface="宋体" panose="02010600030101010101" pitchFamily="2" charset="-122"/>
              </a:rPr>
              <a:t>    Although </a:t>
            </a:r>
            <a:r>
              <a:rPr lang="en-US" altLang="zh-CN" sz="3600" dirty="0">
                <a:ea typeface="宋体" panose="02010600030101010101" pitchFamily="2" charset="-122"/>
              </a:rPr>
              <a:t>the irradiance time series is continuous and fluctuant, we can convert it into a series of discrete clear-sky indexes through the clear-sky model. </a:t>
            </a:r>
          </a:p>
          <a:p>
            <a:r>
              <a:rPr lang="en-US" altLang="zh-CN" sz="3600" dirty="0" smtClean="0">
                <a:ea typeface="宋体" panose="02010600030101010101" pitchFamily="2" charset="-122"/>
              </a:rPr>
              <a:t>      k=GHI/</a:t>
            </a:r>
            <a:r>
              <a:rPr lang="en-US" altLang="zh-CN" sz="3600" dirty="0" err="1" smtClean="0">
                <a:ea typeface="宋体" panose="02010600030101010101" pitchFamily="2" charset="-122"/>
              </a:rPr>
              <a:t>G_clear</a:t>
            </a:r>
            <a:r>
              <a:rPr lang="en-US" altLang="zh-CN" sz="3600" dirty="0" smtClean="0">
                <a:ea typeface="宋体" panose="02010600030101010101" pitchFamily="2" charset="-122"/>
              </a:rPr>
              <a:t>                                                  </a:t>
            </a:r>
            <a:r>
              <a:rPr lang="en-US" altLang="zh-CN" sz="3600" dirty="0">
                <a:ea typeface="宋体" panose="02010600030101010101" pitchFamily="2" charset="-122"/>
              </a:rPr>
              <a:t>(1)</a:t>
            </a:r>
          </a:p>
          <a:p>
            <a:r>
              <a:rPr lang="en-US" altLang="zh-CN" sz="3600" dirty="0">
                <a:ea typeface="宋体" panose="02010600030101010101" pitchFamily="2" charset="-122"/>
              </a:rPr>
              <a:t>where GHI denotes global horizontal irradiation, </a:t>
            </a:r>
            <a:r>
              <a:rPr lang="en-US" altLang="zh-CN" sz="3600" dirty="0" err="1">
                <a:ea typeface="宋体" panose="02010600030101010101" pitchFamily="2" charset="-122"/>
              </a:rPr>
              <a:t>G_clear</a:t>
            </a:r>
            <a:r>
              <a:rPr lang="en-US" altLang="zh-CN" sz="3600" dirty="0">
                <a:ea typeface="宋体" panose="02010600030101010101" pitchFamily="2" charset="-122"/>
              </a:rPr>
              <a:t> is the GHI under clear-sky conditions calculated with </a:t>
            </a:r>
            <a:r>
              <a:rPr lang="en-US" altLang="zh-CN" sz="3600" dirty="0" err="1">
                <a:ea typeface="宋体" panose="02010600030101010101" pitchFamily="2" charset="-122"/>
              </a:rPr>
              <a:t>Ineichen</a:t>
            </a:r>
            <a:r>
              <a:rPr lang="en-US" altLang="zh-CN" sz="3600" dirty="0">
                <a:ea typeface="宋体" panose="02010600030101010101" pitchFamily="2" charset="-122"/>
              </a:rPr>
              <a:t> mode [3], and k is clear-sky index. </a:t>
            </a:r>
          </a:p>
          <a:p>
            <a:r>
              <a:rPr lang="en-US" altLang="zh-CN" sz="3600" dirty="0" smtClean="0">
                <a:ea typeface="宋体" panose="02010600030101010101" pitchFamily="2" charset="-122"/>
              </a:rPr>
              <a:t>    Most </a:t>
            </a:r>
            <a:r>
              <a:rPr lang="en-US" altLang="zh-CN" sz="3600" dirty="0">
                <a:ea typeface="宋体" panose="02010600030101010101" pitchFamily="2" charset="-122"/>
              </a:rPr>
              <a:t>values of k are between 0-1.2. Then, rounding numbers to one decimal place and dividing it into thirteen classes by a special piecewise function.</a:t>
            </a:r>
          </a:p>
          <a:p>
            <a:r>
              <a:rPr lang="en-US" altLang="zh-CN" sz="4000" b="1" dirty="0">
                <a:ea typeface="宋体" panose="02010600030101010101" pitchFamily="2" charset="-122"/>
              </a:rPr>
              <a:t>Classification model</a:t>
            </a:r>
          </a:p>
          <a:p>
            <a:r>
              <a:rPr lang="en-US" altLang="zh-CN" sz="3600" dirty="0" smtClean="0">
                <a:ea typeface="宋体" panose="02010600030101010101" pitchFamily="2" charset="-122"/>
              </a:rPr>
              <a:t>    Six </a:t>
            </a:r>
            <a:r>
              <a:rPr lang="en-US" altLang="zh-CN" sz="3600" dirty="0">
                <a:ea typeface="宋体" panose="02010600030101010101" pitchFamily="2" charset="-122"/>
              </a:rPr>
              <a:t>different machine learning algorithms are used for classification operation:</a:t>
            </a:r>
          </a:p>
          <a:p>
            <a:r>
              <a:rPr lang="en-US" altLang="zh-CN" sz="3600" dirty="0">
                <a:ea typeface="宋体" panose="02010600030101010101" pitchFamily="2" charset="-122"/>
              </a:rPr>
              <a:t>- Mode 1: Random Forest (RF);</a:t>
            </a:r>
          </a:p>
          <a:p>
            <a:r>
              <a:rPr lang="en-US" altLang="zh-CN" sz="3600" dirty="0">
                <a:ea typeface="宋体" panose="02010600030101010101" pitchFamily="2" charset="-122"/>
              </a:rPr>
              <a:t>- Mode 2 k-Nearest-Neighbor (KNN);</a:t>
            </a:r>
          </a:p>
          <a:p>
            <a:r>
              <a:rPr lang="en-US" altLang="zh-CN" sz="3600" dirty="0">
                <a:ea typeface="宋体" panose="02010600030101010101" pitchFamily="2" charset="-122"/>
              </a:rPr>
              <a:t>- Mode 3: Logistic Regression (LR);</a:t>
            </a:r>
          </a:p>
          <a:p>
            <a:r>
              <a:rPr lang="en-US" altLang="zh-CN" sz="3600" dirty="0">
                <a:ea typeface="宋体" panose="02010600030101010101" pitchFamily="2" charset="-122"/>
              </a:rPr>
              <a:t>- Mode 4 Support Vector Machine (SVM);</a:t>
            </a:r>
          </a:p>
          <a:p>
            <a:r>
              <a:rPr lang="en-US" altLang="zh-CN" sz="3600" dirty="0">
                <a:ea typeface="宋体" panose="02010600030101010101" pitchFamily="2" charset="-122"/>
              </a:rPr>
              <a:t>- Mode 5: Extreme Gradient Boosting (</a:t>
            </a:r>
            <a:r>
              <a:rPr lang="en-US" altLang="zh-CN" sz="3600" dirty="0" err="1">
                <a:ea typeface="宋体" panose="02010600030101010101" pitchFamily="2" charset="-122"/>
              </a:rPr>
              <a:t>XGBoost</a:t>
            </a:r>
            <a:r>
              <a:rPr lang="en-US" altLang="zh-CN" sz="3600" dirty="0">
                <a:ea typeface="宋体" panose="02010600030101010101" pitchFamily="2" charset="-122"/>
              </a:rPr>
              <a:t>);</a:t>
            </a:r>
          </a:p>
          <a:p>
            <a:r>
              <a:rPr lang="en-US" altLang="zh-CN" sz="3600" dirty="0">
                <a:ea typeface="宋体" panose="02010600030101010101" pitchFamily="2" charset="-122"/>
              </a:rPr>
              <a:t>- Mode 6 Gaussian Naive Bayes (</a:t>
            </a:r>
            <a:r>
              <a:rPr lang="en-US" altLang="zh-CN" sz="3600" dirty="0" err="1">
                <a:ea typeface="宋体" panose="02010600030101010101" pitchFamily="2" charset="-122"/>
              </a:rPr>
              <a:t>GaussianNB</a:t>
            </a:r>
            <a:r>
              <a:rPr lang="en-US" altLang="zh-CN" sz="3600" dirty="0">
                <a:ea typeface="宋体" panose="02010600030101010101" pitchFamily="2" charset="-122"/>
              </a:rPr>
              <a:t>).</a:t>
            </a:r>
          </a:p>
          <a:p>
            <a:r>
              <a:rPr lang="en-US" altLang="zh-CN" sz="4000" b="1" dirty="0">
                <a:ea typeface="宋体" panose="02010600030101010101" pitchFamily="2" charset="-122"/>
              </a:rPr>
              <a:t>Forecasting methods</a:t>
            </a:r>
          </a:p>
          <a:p>
            <a:r>
              <a:rPr lang="en-US" altLang="zh-CN" sz="3600" dirty="0" smtClean="0">
                <a:ea typeface="宋体" panose="02010600030101010101" pitchFamily="2" charset="-122"/>
              </a:rPr>
              <a:t>    The </a:t>
            </a:r>
            <a:r>
              <a:rPr lang="en-US" altLang="zh-CN" sz="3600" dirty="0">
                <a:ea typeface="宋体" panose="02010600030101010101" pitchFamily="2" charset="-122"/>
              </a:rPr>
              <a:t>propose forecasting methods include three steps: (1) To obtain the clear-sky index label and train the classification model; (2) To predict the clear-sky index label of the next hour; (3) The predicted value is obtained using multiplying the predicted clear-sky index by the clear-sky irradiance. </a:t>
            </a:r>
            <a:endParaRPr lang="en-US" altLang="zh-CN" sz="3600" dirty="0" smtClean="0">
              <a:ea typeface="宋体" panose="02010600030101010101" pitchFamily="2" charset="-122"/>
            </a:endParaRPr>
          </a:p>
          <a:p>
            <a:r>
              <a:rPr lang="en-US" altLang="zh-CN" sz="3600" dirty="0" smtClean="0">
                <a:ea typeface="宋体" panose="02010600030101010101" pitchFamily="2" charset="-122"/>
              </a:rPr>
              <a:t>    Two </a:t>
            </a:r>
            <a:r>
              <a:rPr lang="en-US" altLang="zh-CN" sz="3600" dirty="0">
                <a:ea typeface="宋体" panose="02010600030101010101" pitchFamily="2" charset="-122"/>
              </a:rPr>
              <a:t>kinds of structures are designed to predict the clear-sky index. These can be seen in Fig.1and Fig.2</a:t>
            </a:r>
            <a:r>
              <a:rPr lang="en-US" altLang="zh-CN" sz="3600" dirty="0" smtClean="0">
                <a:ea typeface="宋体" panose="02010600030101010101" pitchFamily="2" charset="-122"/>
              </a:rPr>
              <a:t>.</a:t>
            </a:r>
          </a:p>
          <a:p>
            <a:r>
              <a:rPr lang="en-US" altLang="zh-CN" sz="3600" dirty="0">
                <a:ea typeface="宋体" panose="02010600030101010101" pitchFamily="2" charset="-122"/>
              </a:rPr>
              <a:t>    In Fig.1, only historical irradiance data is used for classification; but in Fig.2, the irradiance, temperature, humidity, </a:t>
            </a:r>
            <a:r>
              <a:rPr lang="en-US" altLang="zh-CN" sz="3600" dirty="0" err="1">
                <a:ea typeface="宋体" panose="02010600030101010101" pitchFamily="2" charset="-122"/>
              </a:rPr>
              <a:t>CHIclear</a:t>
            </a:r>
            <a:r>
              <a:rPr lang="en-US" altLang="zh-CN" sz="3600" dirty="0">
                <a:ea typeface="宋体" panose="02010600030101010101" pitchFamily="2" charset="-122"/>
              </a:rPr>
              <a:t>-sky, and time are used to train classification model, the predicted irradiance, temperature, </a:t>
            </a:r>
          </a:p>
        </p:txBody>
      </p:sp>
      <p:sp>
        <p:nvSpPr>
          <p:cNvPr id="20" name="文本框 19"/>
          <p:cNvSpPr txBox="1"/>
          <p:nvPr/>
        </p:nvSpPr>
        <p:spPr>
          <a:xfrm>
            <a:off x="17439246" y="32900043"/>
            <a:ext cx="13381537" cy="5632311"/>
          </a:xfrm>
          <a:prstGeom prst="rect">
            <a:avLst/>
          </a:prstGeom>
          <a:noFill/>
        </p:spPr>
        <p:txBody>
          <a:bodyPr wrap="square" rtlCol="0">
            <a:spAutoFit/>
          </a:bodyPr>
          <a:lstStyle/>
          <a:p>
            <a:r>
              <a:rPr lang="en-US" altLang="zh-CN" sz="3200" dirty="0" smtClean="0"/>
              <a:t>    </a:t>
            </a:r>
            <a:r>
              <a:rPr lang="en-US" altLang="zh-CN" sz="3600" dirty="0"/>
              <a:t>As can be seen in Table 1 and 2, the method with the second structure has better prediction performance. For each structure, the classification methods of Random Forest (RF) and Extreme Gradient Boosting (</a:t>
            </a:r>
            <a:r>
              <a:rPr lang="en-US" altLang="zh-CN" sz="3600" dirty="0" err="1"/>
              <a:t>XGBoost</a:t>
            </a:r>
            <a:r>
              <a:rPr lang="en-US" altLang="zh-CN" sz="3600" dirty="0"/>
              <a:t>) have good prediction accuracy. Compared with the persistence benchmark model (RMSE=112.59 W/m</a:t>
            </a:r>
            <a:r>
              <a:rPr lang="en-US" altLang="zh-CN" sz="3600" baseline="30000" dirty="0"/>
              <a:t>2</a:t>
            </a:r>
            <a:r>
              <a:rPr lang="en-US" altLang="zh-CN" sz="3600" dirty="0"/>
              <a:t>, </a:t>
            </a:r>
            <a:r>
              <a:rPr lang="en-US" altLang="zh-CN" sz="3600" dirty="0" err="1"/>
              <a:t>nRMSE</a:t>
            </a:r>
            <a:r>
              <a:rPr lang="en-US" altLang="zh-CN" sz="3600" dirty="0"/>
              <a:t>=58.43 W/m</a:t>
            </a:r>
            <a:r>
              <a:rPr lang="en-US" altLang="zh-CN" sz="3600" baseline="30000" dirty="0"/>
              <a:t>2</a:t>
            </a:r>
            <a:r>
              <a:rPr lang="en-US" altLang="zh-CN" sz="3600" dirty="0"/>
              <a:t>), the prediction accuracy of the most method is improved. This indicates that the proposed method based on classification algorithms for solar irradiance forecasting is feasible, and when Elman network is added to this simple classification algorithm, the performance will be improved.</a:t>
            </a:r>
            <a:endParaRPr lang="zh-CN" altLang="en-US" sz="3600" dirty="0"/>
          </a:p>
        </p:txBody>
      </p:sp>
      <p:sp>
        <p:nvSpPr>
          <p:cNvPr id="3" name="TextBox 2"/>
          <p:cNvSpPr txBox="1"/>
          <p:nvPr/>
        </p:nvSpPr>
        <p:spPr>
          <a:xfrm>
            <a:off x="17146590" y="8674213"/>
            <a:ext cx="13228635" cy="12280285"/>
          </a:xfrm>
          <a:prstGeom prst="rect">
            <a:avLst/>
          </a:prstGeom>
          <a:noFill/>
        </p:spPr>
        <p:txBody>
          <a:bodyPr wrap="square" rtlCol="0">
            <a:spAutoFit/>
          </a:bodyPr>
          <a:lstStyle/>
          <a:p>
            <a:r>
              <a:rPr lang="en-US" altLang="zh-CN" sz="3600" dirty="0">
                <a:ea typeface="宋体" panose="02010600030101010101" pitchFamily="2" charset="-122"/>
              </a:rPr>
              <a:t>and humidity using Elman neural network is applied to input into the classification model for prediction.</a:t>
            </a:r>
          </a:p>
          <a:p>
            <a:endParaRPr lang="en-US" altLang="zh-CN" sz="3600" dirty="0" smtClean="0">
              <a:ea typeface="宋体" panose="02010600030101010101" pitchFamily="2" charset="-122"/>
            </a:endParaRP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r>
              <a:rPr lang="en-US" altLang="zh-CN" sz="3600" dirty="0" smtClean="0">
                <a:ea typeface="宋体" panose="02010600030101010101" pitchFamily="2" charset="-122"/>
              </a:rPr>
              <a:t>Fig.1</a:t>
            </a:r>
            <a:r>
              <a:rPr lang="en-US" altLang="zh-CN" sz="3600" dirty="0">
                <a:ea typeface="宋体" panose="02010600030101010101" pitchFamily="2" charset="-122"/>
              </a:rPr>
              <a:t>. Prediction model based on classification </a:t>
            </a:r>
            <a:r>
              <a:rPr lang="en-US" altLang="zh-CN" sz="3600" dirty="0" smtClean="0">
                <a:ea typeface="宋体" panose="02010600030101010101" pitchFamily="2" charset="-122"/>
              </a:rPr>
              <a:t>algorithm</a:t>
            </a: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endParaRPr lang="en-US" altLang="zh-CN" sz="3600" dirty="0" smtClean="0">
              <a:ea typeface="宋体" panose="02010600030101010101" pitchFamily="2" charset="-122"/>
            </a:endParaRPr>
          </a:p>
          <a:p>
            <a:endParaRPr lang="en-US" altLang="zh-CN" sz="3600" dirty="0">
              <a:ea typeface="宋体" panose="02010600030101010101" pitchFamily="2" charset="-122"/>
            </a:endParaRPr>
          </a:p>
          <a:p>
            <a:endParaRPr lang="en-US" altLang="zh-CN" sz="3600" dirty="0">
              <a:ea typeface="宋体" panose="02010600030101010101" pitchFamily="2" charset="-122"/>
            </a:endParaRPr>
          </a:p>
          <a:p>
            <a:endParaRPr lang="en-US" altLang="zh-CN" sz="3600" dirty="0" smtClean="0">
              <a:ea typeface="宋体" panose="02010600030101010101" pitchFamily="2" charset="-122"/>
            </a:endParaRPr>
          </a:p>
          <a:p>
            <a:r>
              <a:rPr lang="en-US" altLang="zh-CN" sz="3600" dirty="0">
                <a:ea typeface="宋体" panose="02010600030101010101" pitchFamily="2" charset="-122"/>
              </a:rPr>
              <a:t>Fig.2. Prediction model based on Elman neural network and classification algorithm</a:t>
            </a: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41546" y="9897824"/>
            <a:ext cx="11186757" cy="2565419"/>
          </a:xfrm>
          <a:prstGeom prst="rect">
            <a:avLst/>
          </a:prstGeom>
        </p:spPr>
      </p:pic>
      <p:pic>
        <p:nvPicPr>
          <p:cNvPr id="11" name="图片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41546" y="13270745"/>
            <a:ext cx="14314660" cy="6432697"/>
          </a:xfrm>
          <a:prstGeom prst="rect">
            <a:avLst/>
          </a:prstGeom>
        </p:spPr>
      </p:pic>
      <p:sp>
        <p:nvSpPr>
          <p:cNvPr id="12" name="TextBox 11"/>
          <p:cNvSpPr txBox="1"/>
          <p:nvPr/>
        </p:nvSpPr>
        <p:spPr>
          <a:xfrm>
            <a:off x="17282154" y="22103255"/>
            <a:ext cx="14050892" cy="3416320"/>
          </a:xfrm>
          <a:prstGeom prst="rect">
            <a:avLst/>
          </a:prstGeom>
          <a:noFill/>
        </p:spPr>
        <p:txBody>
          <a:bodyPr wrap="square" rtlCol="0">
            <a:spAutoFit/>
          </a:bodyPr>
          <a:lstStyle/>
          <a:p>
            <a:r>
              <a:rPr lang="en-US" altLang="zh-CN" sz="3600" dirty="0">
                <a:ea typeface="宋体" panose="02010600030101010101" pitchFamily="2" charset="-122"/>
              </a:rPr>
              <a:t>The root mean square error (RMSE), normalized root mean square error (</a:t>
            </a:r>
            <a:r>
              <a:rPr lang="en-US" altLang="zh-CN" sz="3600" dirty="0" err="1">
                <a:ea typeface="宋体" panose="02010600030101010101" pitchFamily="2" charset="-122"/>
              </a:rPr>
              <a:t>nRMSE</a:t>
            </a:r>
            <a:r>
              <a:rPr lang="en-US" altLang="zh-CN" sz="3600" dirty="0">
                <a:ea typeface="宋体" panose="02010600030101010101" pitchFamily="2" charset="-122"/>
              </a:rPr>
              <a:t>), mean biased error (MBE) and a Pearson correlation coefficient (R) are used to assess the performance of the models. The real-world datasets came from a solar power plant in Denver, Colorado, USA. The forecasted results are shown in Table 1 and 2</a:t>
            </a:r>
            <a:r>
              <a:rPr lang="en-US" altLang="zh-CN" sz="3600" dirty="0" smtClean="0">
                <a:ea typeface="宋体" panose="02010600030101010101" pitchFamily="2" charset="-122"/>
              </a:rPr>
              <a:t>.</a:t>
            </a:r>
          </a:p>
          <a:p>
            <a:endParaRPr lang="zh-CN" altLang="en-US" sz="3600" dirty="0">
              <a:ea typeface="宋体" panose="02010600030101010101" pitchFamily="2" charset="-122"/>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82154" y="25097915"/>
            <a:ext cx="8341772" cy="3528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2154" y="28936754"/>
            <a:ext cx="8399369" cy="3709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25975447" y="25519575"/>
            <a:ext cx="5162287" cy="2308324"/>
          </a:xfrm>
          <a:prstGeom prst="rect">
            <a:avLst/>
          </a:prstGeom>
          <a:noFill/>
        </p:spPr>
        <p:txBody>
          <a:bodyPr wrap="square" rtlCol="0">
            <a:spAutoFit/>
          </a:bodyPr>
          <a:lstStyle/>
          <a:p>
            <a:r>
              <a:rPr lang="en-US" altLang="zh-CN" sz="3600" dirty="0"/>
              <a:t>Table 1. Statistical results between measured and forecasted irradiance with the method in Fig.1 </a:t>
            </a:r>
            <a:endParaRPr lang="zh-CN" altLang="en-US" sz="3600" dirty="0"/>
          </a:p>
        </p:txBody>
      </p:sp>
      <p:sp>
        <p:nvSpPr>
          <p:cNvPr id="25" name="TextBox 24"/>
          <p:cNvSpPr txBox="1"/>
          <p:nvPr/>
        </p:nvSpPr>
        <p:spPr>
          <a:xfrm>
            <a:off x="25947597" y="29637106"/>
            <a:ext cx="5608609" cy="2308324"/>
          </a:xfrm>
          <a:prstGeom prst="rect">
            <a:avLst/>
          </a:prstGeom>
          <a:noFill/>
        </p:spPr>
        <p:txBody>
          <a:bodyPr wrap="square" rtlCol="0">
            <a:spAutoFit/>
          </a:bodyPr>
          <a:lstStyle/>
          <a:p>
            <a:r>
              <a:rPr lang="en-GB" altLang="zh-CN" sz="3600" dirty="0"/>
              <a:t>Table 2. Statistical results between measured and forecasted irradiance with the method in Fig.2</a:t>
            </a:r>
            <a:endParaRPr lang="zh-CN" altLang="zh-CN"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spAutoFit/>
      </a:bodyPr>
      <a:lstStyle>
        <a:defPPr marL="0" marR="0" indent="0" algn="just" defTabSz="914400" rtl="0" eaLnBrk="1" fontAlgn="base" latinLnBrk="0" hangingPunct="1">
          <a:lnSpc>
            <a:spcPct val="100000"/>
          </a:lnSpc>
          <a:spcBef>
            <a:spcPct val="0"/>
          </a:spcBef>
          <a:spcAft>
            <a:spcPct val="0"/>
          </a:spcAft>
          <a:buClrTx/>
          <a:buSzTx/>
          <a:buFont typeface="Arial" pitchFamily="34" charset="0"/>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spAutoFit/>
      </a:bodyPr>
      <a:lstStyle>
        <a:defPPr marL="0" marR="0" indent="0" algn="just" defTabSz="914400" rtl="0" eaLnBrk="1" fontAlgn="base" latinLnBrk="0" hangingPunct="1">
          <a:lnSpc>
            <a:spcPct val="100000"/>
          </a:lnSpc>
          <a:spcBef>
            <a:spcPct val="0"/>
          </a:spcBef>
          <a:spcAft>
            <a:spcPct val="0"/>
          </a:spcAft>
          <a:buClrTx/>
          <a:buSzTx/>
          <a:buFont typeface="Arial" pitchFamily="34" charset="0"/>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1718</TotalTime>
  <Pages>0</Pages>
  <Words>881</Words>
  <Characters>0</Characters>
  <Application>Microsoft Office PowerPoint</Application>
  <DocSecurity>0</DocSecurity>
  <PresentationFormat>自定义</PresentationFormat>
  <Lines>0</Lines>
  <Paragraphs>55</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Default Design</vt:lpstr>
      <vt:lpstr>PowerPoint 演示文稿</vt:lpstr>
    </vt:vector>
  </TitlesOfParts>
  <Company>Swarthmore College</Company>
  <LinksUpToDate>false</LinksUpToDate>
  <CharactersWithSpaces>0</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dc:title>
  <dc:creator>Colin Purrington</dc:creator>
  <dc:description>You may use this template for educational and non-profit use.  Please acknowledge its source, and please send feedback to:_x000d_     purrington@swarthmore.edu._x000d__x000d_If you are using site or template for a course on Blackboard or WebCT, please give me Guest access, or send me an e-mail, so that I can see how the information is being used.</dc:description>
  <cp:lastModifiedBy>hxq</cp:lastModifiedBy>
  <cp:revision>476</cp:revision>
  <cp:lastPrinted>2014-10-01T07:38:01Z</cp:lastPrinted>
  <dcterms:created xsi:type="dcterms:W3CDTF">2000-07-07T15:10:51Z</dcterms:created>
  <dcterms:modified xsi:type="dcterms:W3CDTF">2020-06-03T01:35:00Z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2052-9.1.0.4468</vt:lpwstr>
  </property>
</Properties>
</file>