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32004000" cy="44958000"/>
  <p:notesSz cx="6732588" cy="9855200"/>
  <p:defaultTextStyle>
    <a:defPPr>
      <a:defRPr lang="en-AU"/>
    </a:defPPr>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56">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526"/>
  </p:normalViewPr>
  <p:slideViewPr>
    <p:cSldViewPr showGuides="1">
      <p:cViewPr>
        <p:scale>
          <a:sx n="38" d="100"/>
          <a:sy n="38" d="100"/>
        </p:scale>
        <p:origin x="83" y="-7571"/>
      </p:cViewPr>
      <p:guideLst>
        <p:guide orient="horz" pos="19356"/>
        <p:guide pos="1014"/>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7592" cy="49447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13755" y="0"/>
            <a:ext cx="2917592" cy="49447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2020/6/5</a:t>
            </a:fld>
            <a:endParaRPr lang="zh-CN" altLang="en-US"/>
          </a:p>
        </p:txBody>
      </p:sp>
      <p:sp>
        <p:nvSpPr>
          <p:cNvPr id="4" name="幻灯片图像占位符 3"/>
          <p:cNvSpPr>
            <a:spLocks noGrp="1" noRot="1" noChangeAspect="1"/>
          </p:cNvSpPr>
          <p:nvPr>
            <p:ph type="sldImg" idx="2"/>
          </p:nvPr>
        </p:nvSpPr>
        <p:spPr>
          <a:xfrm>
            <a:off x="409893" y="1231900"/>
            <a:ext cx="5913120" cy="332613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3291" y="4742815"/>
            <a:ext cx="5386324" cy="3880485"/>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360730"/>
            <a:ext cx="2917592" cy="49447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13755" y="9360730"/>
            <a:ext cx="2917592" cy="49447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2182813" y="1231900"/>
            <a:ext cx="2366962" cy="3325813"/>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日期占位符 3"/>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5" name="页脚占位符 4"/>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日期占位符 3"/>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5" name="页脚占位符 4"/>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日期占位符 3"/>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5" name="页脚占位符 4"/>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日期占位符 3"/>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5" name="页脚占位符 4"/>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日期占位符 3"/>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5" name="页脚占位符 4"/>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日期占位符 4"/>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6" name="页脚占位符 5"/>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日期占位符 6"/>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8" name="页脚占位符 7"/>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日期占位符 2"/>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4" name="页脚占位符 3"/>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3" name="页脚占位符 2"/>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日期占位符 4"/>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6" name="页脚占位符 5"/>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vert="horz" wrap="square" lIns="435326" tIns="217663" rIns="435326" bIns="217663"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352925" rtl="0" eaLnBrk="0" fontAlgn="base" latinLnBrk="0" hangingPunct="0">
              <a:lnSpc>
                <a:spcPct val="100000"/>
              </a:lnSpc>
              <a:spcBef>
                <a:spcPct val="20000"/>
              </a:spcBef>
              <a:spcAft>
                <a:spcPct val="0"/>
              </a:spcAft>
              <a:buClrTx/>
              <a:buSzTx/>
              <a:buFontTx/>
              <a:buNone/>
              <a:defRPr/>
            </a:pPr>
            <a:endParaRPr kumimoji="0" lang="de-DE"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日期占位符 4"/>
          <p:cNvSpPr>
            <a:spLocks noGrp="1"/>
          </p:cNvSpPr>
          <p:nvPr>
            <p:ph type="dt" sz="half" idx="10"/>
          </p:nvPr>
        </p:nvSpPr>
        <p:spPr/>
        <p:txBody>
          <a:bodyPr/>
          <a:lstStyle/>
          <a:p>
            <a:pPr lvl="0"/>
            <a:endParaRPr lang="en-AU" altLang="de-DE" dirty="0">
              <a:latin typeface="Times New Roman" panose="02020603050405020304" pitchFamily="18" charset="0"/>
            </a:endParaRPr>
          </a:p>
        </p:txBody>
      </p:sp>
      <p:sp>
        <p:nvSpPr>
          <p:cNvPr id="6" name="页脚占位符 5"/>
          <p:cNvSpPr>
            <a:spLocks noGrp="1"/>
          </p:cNvSpPr>
          <p:nvPr>
            <p:ph type="ftr" sz="quarter" idx="11"/>
          </p:nvPr>
        </p:nvSpPr>
        <p:spPr/>
        <p:txBody>
          <a:bodyPr/>
          <a:lstStyle/>
          <a:p>
            <a:pPr lvl="0"/>
            <a:endParaRPr lang="en-AU" altLang="de-DE" dirty="0">
              <a:latin typeface="Times New Roman" panose="02020603050405020304" pitchFamily="18"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p:cNvSpPr>
          <p:nvPr>
            <p:ph type="title"/>
          </p:nvPr>
        </p:nvSpPr>
        <p:spPr>
          <a:xfrm>
            <a:off x="2398713" y="3994150"/>
            <a:ext cx="27206575" cy="7496175"/>
          </a:xfrm>
          <a:prstGeom prst="rect">
            <a:avLst/>
          </a:prstGeom>
          <a:noFill/>
          <a:ln w="9525">
            <a:noFill/>
          </a:ln>
        </p:spPr>
        <p:txBody>
          <a:bodyPr lIns="435326" tIns="217663" rIns="435326" bIns="217663" anchor="ctr"/>
          <a:lstStyle/>
          <a:p>
            <a:pPr lvl="0"/>
            <a:r>
              <a:rPr lang="en-AU" altLang="de-DE" dirty="0"/>
              <a:t>Click to edit Master title style</a:t>
            </a:r>
          </a:p>
        </p:txBody>
      </p:sp>
      <p:sp>
        <p:nvSpPr>
          <p:cNvPr id="2051" name="Rectangle 3"/>
          <p:cNvSpPr>
            <a:spLocks noGrp="1"/>
          </p:cNvSpPr>
          <p:nvPr>
            <p:ph type="body" idx="1"/>
          </p:nvPr>
        </p:nvSpPr>
        <p:spPr>
          <a:xfrm>
            <a:off x="2398713" y="12987338"/>
            <a:ext cx="27206575" cy="26974800"/>
          </a:xfrm>
          <a:prstGeom prst="rect">
            <a:avLst/>
          </a:prstGeom>
          <a:noFill/>
          <a:ln w="9525">
            <a:noFill/>
          </a:ln>
        </p:spPr>
        <p:txBody>
          <a:bodyPr lIns="435326" tIns="217663" rIns="435326" bIns="217663"/>
          <a:lstStyle/>
          <a:p>
            <a:pPr lvl="0"/>
            <a:r>
              <a:rPr lang="en-AU" altLang="de-DE" dirty="0"/>
              <a:t>Click to edit Master text styles</a:t>
            </a:r>
          </a:p>
          <a:p>
            <a:pPr lvl="1"/>
            <a:r>
              <a:rPr lang="en-AU" altLang="de-DE" dirty="0"/>
              <a:t>Second level</a:t>
            </a:r>
          </a:p>
          <a:p>
            <a:pPr lvl="2"/>
            <a:r>
              <a:rPr lang="en-AU" altLang="de-DE" dirty="0"/>
              <a:t>Third level</a:t>
            </a:r>
          </a:p>
          <a:p>
            <a:pPr lvl="3"/>
            <a:r>
              <a:rPr lang="en-AU" altLang="de-DE" dirty="0"/>
              <a:t>Fourth level</a:t>
            </a:r>
          </a:p>
          <a:p>
            <a:pPr lvl="4"/>
            <a:r>
              <a:rPr lang="en-AU" altLang="de-DE" dirty="0"/>
              <a:t>Fifth level</a:t>
            </a:r>
          </a:p>
        </p:txBody>
      </p:sp>
      <p:sp>
        <p:nvSpPr>
          <p:cNvPr id="1028" name="Rectangle 4"/>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lstStyle>
            <a:lvl1pPr>
              <a:defRPr sz="6600"/>
            </a:lvl1pPr>
          </a:lstStyle>
          <a:p>
            <a:pPr lvl="0"/>
            <a:endParaRPr lang="en-AU" altLang="de-DE" dirty="0">
              <a:latin typeface="Times New Roman" panose="02020603050405020304" pitchFamily="18" charset="0"/>
            </a:endParaRPr>
          </a:p>
        </p:txBody>
      </p:sp>
      <p:sp>
        <p:nvSpPr>
          <p:cNvPr id="1029" name="Rectangle 5"/>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lstStyle>
            <a:lvl1pPr algn="ctr">
              <a:defRPr sz="6600"/>
            </a:lvl1pPr>
          </a:lstStyle>
          <a:p>
            <a:pPr lvl="0"/>
            <a:endParaRPr lang="en-AU" altLang="de-DE" dirty="0">
              <a:latin typeface="Times New Roman" panose="02020603050405020304" pitchFamily="18" charset="0"/>
            </a:endParaRPr>
          </a:p>
        </p:txBody>
      </p:sp>
      <p:sp>
        <p:nvSpPr>
          <p:cNvPr id="1030" name="Rectangle 6"/>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lstStyle>
            <a:lvl1pPr algn="r">
              <a:defRPr sz="6600"/>
            </a:lvl1pPr>
          </a:lstStyle>
          <a:p>
            <a:pPr lvl="0"/>
            <a:fld id="{9A0DB2DC-4C9A-4742-B13C-FB6460FD3503}" type="slidenum">
              <a:rPr lang="en-AU" altLang="de-DE" dirty="0">
                <a:latin typeface="Times New Roman" panose="02020603050405020304" pitchFamily="18" charset="0"/>
              </a:rPr>
              <a:pPr lvl="0"/>
              <a:t>‹#›</a:t>
            </a:fld>
            <a:endParaRPr lang="en-AU" altLang="de-DE"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680" indent="-1630680"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805"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730" indent="-1087755"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p:nvPr/>
        </p:nvSpPr>
        <p:spPr>
          <a:xfrm>
            <a:off x="457200" y="5367655"/>
            <a:ext cx="9872980" cy="39248080"/>
          </a:xfrm>
          <a:prstGeom prst="rect">
            <a:avLst/>
          </a:prstGeom>
          <a:solidFill>
            <a:srgbClr val="FFFF00">
              <a:alpha val="50195"/>
            </a:srgbClr>
          </a:solidFill>
          <a:ln w="127000">
            <a:noFill/>
          </a:ln>
        </p:spPr>
        <p:txBody>
          <a:bodyPr wrap="none" lIns="95325" tIns="47662" rIns="95325" bIns="47662" anchor="ctr"/>
          <a:lstStyle/>
          <a:p>
            <a:pPr algn="ctr" defTabSz="952500"/>
            <a:endParaRPr lang="en-US" altLang="de-DE" sz="2500" dirty="0">
              <a:latin typeface="Times New Roman" panose="02020603050405020304" pitchFamily="18" charset="0"/>
            </a:endParaRPr>
          </a:p>
        </p:txBody>
      </p:sp>
      <p:sp>
        <p:nvSpPr>
          <p:cNvPr id="1028" name="Rectangle 6"/>
          <p:cNvSpPr/>
          <p:nvPr/>
        </p:nvSpPr>
        <p:spPr>
          <a:xfrm>
            <a:off x="10896600" y="5368290"/>
            <a:ext cx="9871075" cy="39246810"/>
          </a:xfrm>
          <a:prstGeom prst="rect">
            <a:avLst/>
          </a:prstGeom>
          <a:solidFill>
            <a:srgbClr val="FFFF00">
              <a:alpha val="50195"/>
            </a:srgbClr>
          </a:solidFill>
          <a:ln w="9525">
            <a:noFill/>
          </a:ln>
        </p:spPr>
        <p:txBody>
          <a:bodyPr wrap="none" lIns="95325" tIns="47662" rIns="95325" bIns="47662" anchor="ctr"/>
          <a:lstStyle/>
          <a:p>
            <a:pPr marL="341630" lvl="2" algn="ctr" defTabSz="952500">
              <a:buClrTx/>
              <a:buSzTx/>
              <a:buFontTx/>
            </a:pPr>
            <a:r>
              <a:rPr lang="en-US" altLang="de-DE" sz="2500" b="1" dirty="0">
                <a:sym typeface="+mn-ea"/>
              </a:rPr>
              <a:t>Fig.3.</a:t>
            </a:r>
            <a:r>
              <a:rPr lang="en-GB" altLang="de-DE" sz="2500" dirty="0">
                <a:sym typeface="+mn-ea"/>
              </a:rPr>
              <a:t> PCA and OPLS-DA analysis. </a:t>
            </a:r>
            <a:endParaRPr lang="en-US" altLang="de-DE" sz="2500" dirty="0">
              <a:latin typeface="Times New Roman" panose="02020603050405020304" pitchFamily="18" charset="0"/>
            </a:endParaRPr>
          </a:p>
        </p:txBody>
      </p:sp>
      <p:sp>
        <p:nvSpPr>
          <p:cNvPr id="1029" name="Rectangle 7"/>
          <p:cNvSpPr/>
          <p:nvPr/>
        </p:nvSpPr>
        <p:spPr>
          <a:xfrm>
            <a:off x="21259800" y="5368290"/>
            <a:ext cx="9874250" cy="39246810"/>
          </a:xfrm>
          <a:prstGeom prst="rect">
            <a:avLst/>
          </a:prstGeom>
          <a:solidFill>
            <a:srgbClr val="FFFF00">
              <a:alpha val="50195"/>
            </a:srgbClr>
          </a:solidFill>
          <a:ln w="9525">
            <a:noFill/>
          </a:ln>
        </p:spPr>
        <p:txBody>
          <a:bodyPr wrap="none" lIns="95325" tIns="47662" rIns="95325" bIns="47662" anchor="ctr"/>
          <a:lstStyle/>
          <a:p>
            <a:pPr algn="ctr" defTabSz="952500"/>
            <a:endParaRPr lang="en-US" altLang="de-DE" sz="2500" dirty="0">
              <a:latin typeface="Times New Roman" panose="02020603050405020304" pitchFamily="18" charset="0"/>
            </a:endParaRPr>
          </a:p>
        </p:txBody>
      </p:sp>
      <p:sp>
        <p:nvSpPr>
          <p:cNvPr id="1030" name="Rectangle 10"/>
          <p:cNvSpPr/>
          <p:nvPr/>
        </p:nvSpPr>
        <p:spPr>
          <a:xfrm>
            <a:off x="455930" y="1056639"/>
            <a:ext cx="31210250" cy="3524247"/>
          </a:xfrm>
          <a:prstGeom prst="rect">
            <a:avLst/>
          </a:prstGeom>
          <a:noFill/>
          <a:ln w="9525">
            <a:noFill/>
          </a:ln>
        </p:spPr>
        <p:txBody>
          <a:bodyPr wrap="none" lIns="95325" tIns="47662" rIns="95325" bIns="47662" anchor="ctr"/>
          <a:lstStyle/>
          <a:p>
            <a:pPr marL="457200" indent="-457200" algn="ctr" defTabSz="952500"/>
            <a:r>
              <a:rPr lang="en-US" altLang="en-GB" sz="4800" b="1" dirty="0">
                <a:latin typeface="Times New Roman" panose="02020603050405020304" pitchFamily="18" charset="0"/>
              </a:rPr>
              <a:t>Stronger</a:t>
            </a:r>
            <a:r>
              <a:rPr lang="en-GB" altLang="de-DE" sz="4800" b="1" dirty="0">
                <a:latin typeface="Times New Roman" panose="02020603050405020304" pitchFamily="18" charset="0"/>
              </a:rPr>
              <a:t> </a:t>
            </a:r>
            <a:r>
              <a:rPr lang="en-US" altLang="en-GB" sz="4800" b="1" dirty="0">
                <a:latin typeface="Times New Roman" panose="02020603050405020304" pitchFamily="18" charset="0"/>
              </a:rPr>
              <a:t>Antioxidant and Hepatoprotective Components Generated from Rubiaceae </a:t>
            </a:r>
            <a:r>
              <a:rPr lang="en-US" altLang="en-GB" sz="4800" b="1" i="1" dirty="0">
                <a:latin typeface="Times New Roman" panose="02020603050405020304" pitchFamily="18" charset="0"/>
              </a:rPr>
              <a:t>Hedyotis diffusa</a:t>
            </a:r>
            <a:r>
              <a:rPr lang="en-US" altLang="en-GB" sz="4800" b="1" dirty="0">
                <a:latin typeface="Times New Roman" panose="02020603050405020304" pitchFamily="18" charset="0"/>
              </a:rPr>
              <a:t> with Biotinidase</a:t>
            </a:r>
          </a:p>
          <a:p>
            <a:pPr marL="457200" indent="-457200" algn="ctr" defTabSz="952500"/>
            <a:r>
              <a:rPr lang="en-US" altLang="en-GB" sz="4800" b="1" dirty="0">
                <a:latin typeface="Times New Roman" panose="02020603050405020304" pitchFamily="18" charset="0"/>
              </a:rPr>
              <a:t>in the Field of New Biological Energy Technology </a:t>
            </a:r>
            <a:r>
              <a:rPr lang="es-CL" altLang="de-DE" sz="3000" b="1" dirty="0">
                <a:latin typeface="Times New Roman" panose="02020603050405020304" pitchFamily="18" charset="0"/>
              </a:rPr>
              <a:t>  </a:t>
            </a:r>
          </a:p>
          <a:p>
            <a:pPr marL="457200" indent="-457200" algn="ctr" defTabSz="952500"/>
            <a:r>
              <a:rPr lang="es-CL" altLang="de-DE" sz="3000" b="1" dirty="0">
                <a:latin typeface="Times New Roman" panose="02020603050405020304" pitchFamily="18" charset="0"/>
              </a:rPr>
              <a:t> </a:t>
            </a:r>
          </a:p>
          <a:p>
            <a:pPr marL="457200" lvl="2" indent="-457200" algn="ctr" defTabSz="952500">
              <a:buClrTx/>
              <a:buSzTx/>
              <a:buFontTx/>
              <a:buAutoNum type="alphaUcPeriod"/>
            </a:pPr>
            <a:r>
              <a:rPr lang="en-US" altLang="de-DE" sz="3300" b="1" dirty="0">
                <a:latin typeface="Times New Roman" panose="02020603050405020304" pitchFamily="18" charset="0"/>
              </a:rPr>
              <a:t>M.J Zhang 1, Y. Qi 1, X. Chen1, S.Q Niu 1, Y.L.Li1,2*</a:t>
            </a:r>
          </a:p>
          <a:p>
            <a:pPr marL="457200" lvl="2" indent="-457200" algn="ctr" defTabSz="952500">
              <a:buClrTx/>
              <a:buSzTx/>
              <a:buFontTx/>
              <a:buNone/>
            </a:pPr>
            <a:r>
              <a:rPr lang="es-ES" altLang="de-DE" sz="2900" i="1" dirty="0">
                <a:latin typeface="Times New Roman" panose="02020603050405020304" pitchFamily="18" charset="0"/>
              </a:rPr>
              <a:t>1School of P</a:t>
            </a:r>
            <a:r>
              <a:rPr lang="en-US" altLang="de-DE" sz="2900" i="1" dirty="0">
                <a:latin typeface="Times New Roman" panose="02020603050405020304" pitchFamily="18" charset="0"/>
              </a:rPr>
              <a:t>harmaceutical Science, Shanxi Medical University,Taiyuan 030001, P. R. China, Yun-lan Li: liyunlanrr@163.com</a:t>
            </a:r>
          </a:p>
          <a:p>
            <a:pPr marL="457200" lvl="2" indent="-457200" algn="ctr" defTabSz="952500">
              <a:buClrTx/>
              <a:buSzTx/>
              <a:buFontTx/>
              <a:buNone/>
            </a:pPr>
            <a:r>
              <a:rPr lang="en-US" altLang="de-DE" sz="2900" i="1" dirty="0">
                <a:latin typeface="Times New Roman" panose="02020603050405020304" pitchFamily="18" charset="0"/>
              </a:rPr>
              <a:t>2 Shanxi university of traditional Chinese medicine 712046, P. R.</a:t>
            </a:r>
            <a:endParaRPr lang="en-US" altLang="de-DE" sz="900" i="1" dirty="0">
              <a:latin typeface="Times New Roman" panose="02020603050405020304" pitchFamily="18" charset="0"/>
            </a:endParaRPr>
          </a:p>
        </p:txBody>
      </p:sp>
      <p:sp>
        <p:nvSpPr>
          <p:cNvPr id="1031" name="Rectangle 14"/>
          <p:cNvSpPr/>
          <p:nvPr/>
        </p:nvSpPr>
        <p:spPr>
          <a:xfrm>
            <a:off x="451485" y="5368290"/>
            <a:ext cx="9872980" cy="743585"/>
          </a:xfrm>
          <a:prstGeom prst="rect">
            <a:avLst/>
          </a:prstGeom>
          <a:solidFill>
            <a:srgbClr val="FF0000"/>
          </a:solidFill>
          <a:ln w="127000">
            <a:noFill/>
          </a:ln>
        </p:spPr>
        <p:txBody>
          <a:bodyPr wrap="none" lIns="95325" tIns="47662" rIns="95325" bIns="47662" anchor="ctr"/>
          <a:lstStyle/>
          <a:p>
            <a:pPr algn="ctr" defTabSz="952500"/>
            <a:r>
              <a:rPr lang="en-AU" altLang="de-DE" sz="5900" b="1" dirty="0">
                <a:latin typeface="Times New Roman" panose="02020603050405020304" pitchFamily="18" charset="0"/>
              </a:rPr>
              <a:t>Introduction</a:t>
            </a:r>
            <a:endParaRPr lang="en-AU" altLang="de-DE" sz="5900" dirty="0">
              <a:latin typeface="Times New Roman" panose="02020603050405020304" pitchFamily="18" charset="0"/>
            </a:endParaRPr>
          </a:p>
        </p:txBody>
      </p:sp>
      <p:sp>
        <p:nvSpPr>
          <p:cNvPr id="1032" name="Rectangle 16"/>
          <p:cNvSpPr/>
          <p:nvPr/>
        </p:nvSpPr>
        <p:spPr>
          <a:xfrm>
            <a:off x="21252180" y="27861895"/>
            <a:ext cx="9871075" cy="732155"/>
          </a:xfrm>
          <a:prstGeom prst="rect">
            <a:avLst/>
          </a:prstGeom>
          <a:solidFill>
            <a:srgbClr val="FF0000"/>
          </a:solidFill>
          <a:ln w="127000">
            <a:noFill/>
          </a:ln>
        </p:spPr>
        <p:txBody>
          <a:bodyPr wrap="none" lIns="95325" tIns="47662" rIns="95325" bIns="47662" anchor="ctr"/>
          <a:lstStyle/>
          <a:p>
            <a:pPr algn="ctr" defTabSz="952500"/>
            <a:r>
              <a:rPr lang="en-AU" altLang="de-DE" sz="5900" b="1" dirty="0">
                <a:latin typeface="Times New Roman" panose="02020603050405020304" pitchFamily="18" charset="0"/>
              </a:rPr>
              <a:t>Conclusions</a:t>
            </a:r>
          </a:p>
        </p:txBody>
      </p:sp>
      <p:sp>
        <p:nvSpPr>
          <p:cNvPr id="1034" name="Text Box 69"/>
          <p:cNvSpPr txBox="1"/>
          <p:nvPr/>
        </p:nvSpPr>
        <p:spPr>
          <a:xfrm>
            <a:off x="457200" y="19126200"/>
            <a:ext cx="9872980" cy="686435"/>
          </a:xfrm>
          <a:prstGeom prst="rect">
            <a:avLst/>
          </a:prstGeom>
          <a:solidFill>
            <a:srgbClr val="FF0000"/>
          </a:solidFill>
          <a:ln w="9525">
            <a:noFill/>
          </a:ln>
        </p:spPr>
        <p:txBody>
          <a:bodyPr lIns="95325" tIns="47662" rIns="95325" bIns="47662" anchor="ctr"/>
          <a:lstStyle/>
          <a:p>
            <a:pPr algn="ctr" defTabSz="952500"/>
            <a:r>
              <a:rPr lang="en-US" altLang="de-DE" sz="5900" b="1" dirty="0">
                <a:latin typeface="Times New Roman" panose="02020603050405020304" pitchFamily="18" charset="0"/>
                <a:cs typeface="Times New Roman" panose="02020603050405020304" pitchFamily="18" charset="0"/>
              </a:rPr>
              <a:t>Experiment</a:t>
            </a:r>
            <a:endParaRPr lang="en-AU" altLang="de-DE" sz="5900" b="1" dirty="0">
              <a:latin typeface="Times New Roman" panose="02020603050405020304" pitchFamily="18" charset="0"/>
            </a:endParaRPr>
          </a:p>
        </p:txBody>
      </p:sp>
      <p:sp>
        <p:nvSpPr>
          <p:cNvPr id="1035" name="Text Box 70"/>
          <p:cNvSpPr txBox="1"/>
          <p:nvPr/>
        </p:nvSpPr>
        <p:spPr>
          <a:xfrm>
            <a:off x="360363" y="29838650"/>
            <a:ext cx="9871075" cy="534988"/>
          </a:xfrm>
          <a:prstGeom prst="rect">
            <a:avLst/>
          </a:prstGeom>
          <a:noFill/>
          <a:ln w="9525">
            <a:noFill/>
          </a:ln>
        </p:spPr>
        <p:txBody>
          <a:bodyPr lIns="95325" tIns="47662" rIns="95325" bIns="47662" anchor="ctr"/>
          <a:lstStyle/>
          <a:p>
            <a:pPr algn="just" defTabSz="952500">
              <a:spcBef>
                <a:spcPct val="50000"/>
              </a:spcBef>
              <a:buChar char="•"/>
            </a:pPr>
            <a:endParaRPr lang="en-US" altLang="de-DE" sz="3300" dirty="0">
              <a:latin typeface="Times New Roman" panose="02020603050405020304" pitchFamily="18" charset="0"/>
            </a:endParaRPr>
          </a:p>
        </p:txBody>
      </p:sp>
      <p:sp>
        <p:nvSpPr>
          <p:cNvPr id="1041" name="Rectangle 141"/>
          <p:cNvSpPr/>
          <p:nvPr/>
        </p:nvSpPr>
        <p:spPr>
          <a:xfrm>
            <a:off x="16002000" y="21944013"/>
            <a:ext cx="32004000" cy="0"/>
          </a:xfrm>
          <a:prstGeom prst="rect">
            <a:avLst/>
          </a:prstGeom>
          <a:noFill/>
          <a:ln w="9525">
            <a:noFill/>
          </a:ln>
        </p:spPr>
        <p:txBody>
          <a:bodyPr>
            <a:spAutoFit/>
          </a:bodyPr>
          <a:lstStyle/>
          <a:p>
            <a:pPr algn="ctr"/>
            <a:endParaRPr lang="de-DE" altLang="de-DE" dirty="0">
              <a:latin typeface="Times New Roman" panose="02020603050405020304" pitchFamily="18" charset="0"/>
            </a:endParaRPr>
          </a:p>
        </p:txBody>
      </p:sp>
      <p:sp>
        <p:nvSpPr>
          <p:cNvPr id="1043" name="Rectangle 154"/>
          <p:cNvSpPr/>
          <p:nvPr/>
        </p:nvSpPr>
        <p:spPr>
          <a:xfrm>
            <a:off x="21259800" y="38945185"/>
            <a:ext cx="9871075" cy="697230"/>
          </a:xfrm>
          <a:prstGeom prst="rect">
            <a:avLst/>
          </a:prstGeom>
          <a:solidFill>
            <a:srgbClr val="FF0000"/>
          </a:solidFill>
          <a:ln w="127000">
            <a:noFill/>
          </a:ln>
        </p:spPr>
        <p:txBody>
          <a:bodyPr wrap="none" lIns="95325" tIns="47662" rIns="95325" bIns="47662" anchor="ctr"/>
          <a:lstStyle/>
          <a:p>
            <a:pPr algn="ctr" defTabSz="952500"/>
            <a:r>
              <a:rPr lang="en-US" altLang="de-DE" sz="5900" b="1" dirty="0">
                <a:latin typeface="Times New Roman" panose="02020603050405020304" pitchFamily="18" charset="0"/>
                <a:cs typeface="Times New Roman" panose="02020603050405020304" pitchFamily="18" charset="0"/>
              </a:rPr>
              <a:t>References</a:t>
            </a:r>
            <a:r>
              <a:rPr lang="es-ES" altLang="de-DE" sz="5900" b="1" dirty="0">
                <a:latin typeface="Times New Roman" panose="02020603050405020304" pitchFamily="18" charset="0"/>
              </a:rPr>
              <a:t> </a:t>
            </a:r>
            <a:endParaRPr lang="en-AU" altLang="de-DE" sz="5900" b="1" dirty="0">
              <a:latin typeface="Times New Roman" panose="02020603050405020304" pitchFamily="18" charset="0"/>
            </a:endParaRPr>
          </a:p>
        </p:txBody>
      </p:sp>
      <p:sp>
        <p:nvSpPr>
          <p:cNvPr id="1045" name="Text Box 156"/>
          <p:cNvSpPr txBox="1"/>
          <p:nvPr/>
        </p:nvSpPr>
        <p:spPr>
          <a:xfrm>
            <a:off x="21107400" y="30784800"/>
            <a:ext cx="9906000" cy="5867400"/>
          </a:xfrm>
          <a:prstGeom prst="rect">
            <a:avLst/>
          </a:prstGeom>
          <a:noFill/>
          <a:ln w="9525">
            <a:noFill/>
          </a:ln>
        </p:spPr>
        <p:txBody>
          <a:bodyPr lIns="95325" tIns="47662" rIns="95325" bIns="47662" anchor="ctr"/>
          <a:lstStyle/>
          <a:p>
            <a:pPr marL="171450" lvl="1" indent="511175" algn="just" defTabSz="952500"/>
            <a:r>
              <a:rPr lang="en-GB" altLang="de-DE" sz="3300" dirty="0">
                <a:latin typeface="Times New Roman" panose="02020603050405020304" pitchFamily="18" charset="0"/>
              </a:rPr>
              <a:t>The contents of isoflavones in the biological enzymatic technology was significantly higher than other three technologies (</a:t>
            </a:r>
            <a:r>
              <a:rPr lang="en-GB" altLang="de-DE" sz="3300" i="1" dirty="0">
                <a:latin typeface="Times New Roman" panose="02020603050405020304" pitchFamily="18" charset="0"/>
              </a:rPr>
              <a:t>p</a:t>
            </a:r>
            <a:r>
              <a:rPr lang="en-GB" altLang="de-DE" sz="3300" dirty="0">
                <a:latin typeface="Times New Roman" panose="02020603050405020304" pitchFamily="18" charset="0"/>
              </a:rPr>
              <a:t>&lt;0.05). </a:t>
            </a:r>
            <a:r>
              <a:rPr lang="en-US" altLang="en-GB" sz="3300" dirty="0">
                <a:latin typeface="Times New Roman" panose="02020603050405020304" pitchFamily="18" charset="0"/>
              </a:rPr>
              <a:t>And nine different components were selected from the total flavonoids prepared by biological enzymatic technology, including, naringin, vitexin, isovitexin, genistein, luteolin, 7-O-glucoside luteolin, apigenin, chrysin and dihydrokaempferol. In conclusion, the innovative biological enzymatic technology could improve the contents of active ingredients (about 3.5 times or more) with hepatoprotective effect, such as apigenin, chrysin, genistein, naringin, vitexin and isovitexin, etc. The total flavonoids prepared by biological enzymatic technology had more effective on antioxidant and hepatoprotective activities. The biological enzymes as new biological energy source could obtain new components with stronger antioxidant and hepatoprotective activities in </a:t>
            </a:r>
            <a:r>
              <a:rPr lang="en-US" altLang="en-GB" sz="3300" i="1" dirty="0">
                <a:latin typeface="Times New Roman" panose="02020603050405020304" pitchFamily="18" charset="0"/>
              </a:rPr>
              <a:t>Hedyotis diffusa</a:t>
            </a:r>
            <a:r>
              <a:rPr lang="en-US" altLang="en-GB" sz="3300" dirty="0">
                <a:latin typeface="Times New Roman" panose="02020603050405020304" pitchFamily="18" charset="0"/>
              </a:rPr>
              <a:t>, which was beneficial to the development and utilization of biological technology in the field of new energy.</a:t>
            </a:r>
          </a:p>
        </p:txBody>
      </p:sp>
      <p:sp>
        <p:nvSpPr>
          <p:cNvPr id="1046" name="Text Box 159"/>
          <p:cNvSpPr txBox="1"/>
          <p:nvPr/>
        </p:nvSpPr>
        <p:spPr>
          <a:xfrm>
            <a:off x="303530" y="6045835"/>
            <a:ext cx="9980930" cy="13146405"/>
          </a:xfrm>
          <a:prstGeom prst="rect">
            <a:avLst/>
          </a:prstGeom>
          <a:noFill/>
          <a:ln w="9525">
            <a:noFill/>
          </a:ln>
        </p:spPr>
        <p:txBody>
          <a:bodyPr lIns="95325" tIns="47662" rIns="95325" bIns="47662" anchor="ctr"/>
          <a:lstStyle/>
          <a:p>
            <a:pPr marL="273050" algn="just" defTabSz="952500">
              <a:spcBef>
                <a:spcPct val="20000"/>
              </a:spcBef>
            </a:pPr>
            <a:r>
              <a:rPr lang="en-US" altLang="de-DE" sz="3300" dirty="0">
                <a:latin typeface="Times New Roman" panose="02020603050405020304" pitchFamily="18" charset="0"/>
                <a:cs typeface="Times New Roman" panose="02020603050405020304" pitchFamily="18" charset="0"/>
              </a:rPr>
              <a:t> </a:t>
            </a:r>
            <a:r>
              <a:rPr lang="en-US" altLang="de-DE" sz="3300" i="1" dirty="0">
                <a:latin typeface="Times New Roman" panose="02020603050405020304" pitchFamily="18" charset="0"/>
                <a:cs typeface="Times New Roman" panose="02020603050405020304" pitchFamily="18" charset="0"/>
              </a:rPr>
              <a:t> Hedyotis Diffusa</a:t>
            </a:r>
            <a:r>
              <a:rPr lang="en-US" altLang="de-DE" sz="3300" dirty="0">
                <a:latin typeface="Times New Roman" panose="02020603050405020304" pitchFamily="18" charset="0"/>
                <a:cs typeface="Times New Roman" panose="02020603050405020304" pitchFamily="18" charset="0"/>
              </a:rPr>
              <a:t> is an annual herb, which attributed to the Rubiaceae and mainly distributed in the south of China and some Asian countries, such as Indonesia, Japan, Malaysia [1] and so on. Flavonoids are one kind of the main components of </a:t>
            </a:r>
            <a:r>
              <a:rPr lang="en-US" altLang="de-DE" sz="3300" i="1" dirty="0">
                <a:latin typeface="Times New Roman" panose="02020603050405020304" pitchFamily="18" charset="0"/>
                <a:cs typeface="Times New Roman" panose="02020603050405020304" pitchFamily="18" charset="0"/>
              </a:rPr>
              <a:t>Hedyotis diffusa</a:t>
            </a:r>
            <a:r>
              <a:rPr lang="en-US" altLang="de-DE" sz="3300" dirty="0">
                <a:latin typeface="Times New Roman" panose="02020603050405020304" pitchFamily="18" charset="0"/>
                <a:cs typeface="Times New Roman" panose="02020603050405020304" pitchFamily="18" charset="0"/>
              </a:rPr>
              <a:t> that exert various pharmacological activities including antioxidant, hepatoprotective and anti-tumor and so on[2-4]. The manufacture technologies of plant flavonoids are mainly divided into traditional and modern extraction technology based on the energy pattern used for industrial applicability and environmental protection[5]. In this research, biological enzymes were used in preparing the total flavonoids of Rubiaceae, </a:t>
            </a:r>
            <a:r>
              <a:rPr lang="en-US" altLang="de-DE" sz="3300" i="1" dirty="0">
                <a:latin typeface="Times New Roman" panose="02020603050405020304" pitchFamily="18" charset="0"/>
                <a:cs typeface="Times New Roman" panose="02020603050405020304" pitchFamily="18" charset="0"/>
              </a:rPr>
              <a:t>Hedyotis diffusa</a:t>
            </a:r>
            <a:r>
              <a:rPr lang="en-US" altLang="de-DE" sz="3300" dirty="0">
                <a:latin typeface="Times New Roman" panose="02020603050405020304" pitchFamily="18" charset="0"/>
                <a:cs typeface="Times New Roman" panose="02020603050405020304" pitchFamily="18" charset="0"/>
              </a:rPr>
              <a:t>. It has the advantages of low cost, high productive rate, strong specificity and reliability, simple operating equipment and environmental protection, which was suitable for industrial production by using new biological enzymes technology[6]. Compare the total flavonoids and active components of </a:t>
            </a:r>
            <a:r>
              <a:rPr lang="en-US" altLang="de-DE" sz="3300" i="1" dirty="0">
                <a:latin typeface="Times New Roman" panose="02020603050405020304" pitchFamily="18" charset="0"/>
                <a:cs typeface="Times New Roman" panose="02020603050405020304" pitchFamily="18" charset="0"/>
              </a:rPr>
              <a:t>Hedyotis diffusa</a:t>
            </a:r>
            <a:r>
              <a:rPr lang="en-US" altLang="de-DE" sz="3300" dirty="0">
                <a:latin typeface="Times New Roman" panose="02020603050405020304" pitchFamily="18" charset="0"/>
                <a:cs typeface="Times New Roman" panose="02020603050405020304" pitchFamily="18" charset="0"/>
              </a:rPr>
              <a:t> prepared by enzymatic energy with those prepared by the traditional productive technologies (reflux, ultrasonic method and ultrasound-assisted enzymatic extraction), there were differences in contents and pharmacological antioxidant and hepatoprotective activities remain to be further investigated.</a:t>
            </a:r>
          </a:p>
        </p:txBody>
      </p:sp>
      <p:sp>
        <p:nvSpPr>
          <p:cNvPr id="1047" name="Text Box 161"/>
          <p:cNvSpPr txBox="1"/>
          <p:nvPr/>
        </p:nvSpPr>
        <p:spPr>
          <a:xfrm>
            <a:off x="11064875" y="40010080"/>
            <a:ext cx="9873615" cy="4084320"/>
          </a:xfrm>
          <a:prstGeom prst="rect">
            <a:avLst/>
          </a:prstGeom>
          <a:noFill/>
          <a:ln w="9525">
            <a:noFill/>
          </a:ln>
        </p:spPr>
        <p:txBody>
          <a:bodyPr lIns="95325" tIns="47662" rIns="95325" bIns="47662" anchor="ctr"/>
          <a:lstStyle/>
          <a:p>
            <a:pPr algn="just" defTabSz="952500"/>
            <a:r>
              <a:rPr lang="en-US" altLang="en-GB" sz="3300" dirty="0">
                <a:sym typeface="+mn-ea"/>
              </a:rPr>
              <a:t> SCREENING FOR LIVER PROTECTIVE ACTIVITY</a:t>
            </a:r>
          </a:p>
          <a:p>
            <a:pPr algn="just" defTabSz="952500"/>
            <a:r>
              <a:rPr lang="en-US" altLang="en-GB" sz="3300" dirty="0">
                <a:latin typeface="Times New Roman" panose="02020603050405020304" pitchFamily="18" charset="0"/>
              </a:rPr>
              <a:t>  The results of screening for liver protective activities were shown in </a:t>
            </a:r>
            <a:r>
              <a:rPr lang="en-GB" altLang="de-DE" sz="3300" dirty="0">
                <a:sym typeface="+mn-ea"/>
              </a:rPr>
              <a:t> Fig.</a:t>
            </a:r>
            <a:r>
              <a:rPr lang="en-US" altLang="en-GB" sz="3300" dirty="0">
                <a:sym typeface="+mn-ea"/>
              </a:rPr>
              <a:t>5, indicating that the above six compounds and positive control bifendate all had protective effects on H</a:t>
            </a:r>
            <a:r>
              <a:rPr lang="en-US" altLang="en-GB" sz="3300" baseline="-25000" dirty="0">
                <a:sym typeface="+mn-ea"/>
              </a:rPr>
              <a:t>2</a:t>
            </a:r>
            <a:r>
              <a:rPr lang="en-US" altLang="en-GB" sz="3300" dirty="0">
                <a:sym typeface="+mn-ea"/>
              </a:rPr>
              <a:t>O</a:t>
            </a:r>
            <a:r>
              <a:rPr lang="en-US" altLang="en-GB" sz="3300" baseline="-25000" dirty="0">
                <a:sym typeface="+mn-ea"/>
              </a:rPr>
              <a:t>2</a:t>
            </a:r>
            <a:r>
              <a:rPr lang="en-US" altLang="en-GB" sz="3300" dirty="0">
                <a:sym typeface="+mn-ea"/>
              </a:rPr>
              <a:t>-induced HL-02 cell damage and could improve cell survival rates. And the hepato-protective activity of total flavonoids prepared by enzymatic technology was also significantly  higher than those of total flavonoids prepared by other method at the same concentration (</a:t>
            </a:r>
            <a:r>
              <a:rPr lang="en-US" altLang="en-GB" sz="3300" i="1" dirty="0">
                <a:sym typeface="+mn-ea"/>
              </a:rPr>
              <a:t>p</a:t>
            </a:r>
            <a:r>
              <a:rPr lang="en-US" altLang="en-GB" sz="3300" dirty="0">
                <a:sym typeface="+mn-ea"/>
              </a:rPr>
              <a:t>&lt;0.05). </a:t>
            </a:r>
          </a:p>
        </p:txBody>
      </p:sp>
      <p:sp>
        <p:nvSpPr>
          <p:cNvPr id="1048" name="Text Box 170"/>
          <p:cNvSpPr txBox="1"/>
          <p:nvPr/>
        </p:nvSpPr>
        <p:spPr>
          <a:xfrm>
            <a:off x="21183600" y="39471600"/>
            <a:ext cx="9906000" cy="5685790"/>
          </a:xfrm>
          <a:prstGeom prst="rect">
            <a:avLst/>
          </a:prstGeom>
          <a:noFill/>
          <a:ln w="9525">
            <a:noFill/>
          </a:ln>
        </p:spPr>
        <p:txBody>
          <a:bodyPr lIns="95325" tIns="47662" rIns="95325" bIns="47662" anchor="ctr"/>
          <a:lstStyle/>
          <a:p>
            <a:pPr marL="273050" algn="just" defTabSz="952500"/>
            <a:r>
              <a:rPr lang="en-US" altLang="de-DE" sz="2000" dirty="0">
                <a:latin typeface="Times New Roman" panose="02020603050405020304" pitchFamily="18" charset="0"/>
                <a:cs typeface="Times New Roman" panose="02020603050405020304" pitchFamily="18" charset="0"/>
              </a:rPr>
              <a:t>   </a:t>
            </a:r>
            <a:r>
              <a:rPr lang="en-US" altLang="de-DE" sz="2100" dirty="0">
                <a:latin typeface="Times New Roman" panose="02020603050405020304" pitchFamily="18" charset="0"/>
              </a:rPr>
              <a:t>[1] Ye JH, Liu MH, Zhang XL. Chemical profiles and protective effect of hedyotis diffusa Willd in lipopolysaccharide-induced renal inflammation mice. International Journal of Molecular Sciences, 2015, 16(11):27252-27269.</a:t>
            </a:r>
          </a:p>
          <a:p>
            <a:pPr marL="273050" algn="just" defTabSz="952500"/>
            <a:r>
              <a:rPr lang="en-US" altLang="de-DE" sz="2100" dirty="0">
                <a:latin typeface="Times New Roman" panose="02020603050405020304" pitchFamily="18" charset="0"/>
              </a:rPr>
              <a:t>   [2] Jiang YN. Research progress on active ingredients and pharmacological effects ofHedyotis diffusa. Renowned Doctor, 2019(03):235.</a:t>
            </a:r>
          </a:p>
          <a:p>
            <a:pPr marL="273050" algn="just" defTabSz="952500"/>
            <a:r>
              <a:rPr lang="en-US" altLang="de-DE" sz="2100" dirty="0">
                <a:latin typeface="Times New Roman" panose="02020603050405020304" pitchFamily="18" charset="0"/>
              </a:rPr>
              <a:t>   [3] Wei YH. Research progress of Hedyotis diffusa. Shanxi Journal of Traditional Chinese Medicine, 2018, 34(12):53-56.</a:t>
            </a:r>
          </a:p>
          <a:p>
            <a:pPr marL="273050" algn="just" defTabSz="952500"/>
            <a:r>
              <a:rPr lang="en-US" altLang="de-DE" sz="2100" dirty="0">
                <a:latin typeface="Times New Roman" panose="02020603050405020304" pitchFamily="18" charset="0"/>
              </a:rPr>
              <a:t>   [4] Hou SL. Research progress on the chemical constituents and pharmacological activity of TCM medicine. Chinese Journal of Clinical Research, 2018,10(06),140-141.</a:t>
            </a:r>
          </a:p>
          <a:p>
            <a:pPr marL="273050" algn="just" defTabSz="952500"/>
            <a:r>
              <a:rPr lang="en-US" altLang="de-DE" sz="2100" dirty="0">
                <a:latin typeface="Times New Roman" panose="02020603050405020304" pitchFamily="18" charset="0"/>
              </a:rPr>
              <a:t>   [5] Wang LL, Bian XY, Gao WN, Li BL, Guo CJ.Advances in extration and purification techniques for flavonoids in plants. Acta Nutrimenta Sinica, 2019,41(06):606-610.</a:t>
            </a:r>
          </a:p>
          <a:p>
            <a:pPr marL="273050" algn="just" defTabSz="952500"/>
            <a:r>
              <a:rPr lang="en-US" altLang="de-DE" sz="2100" dirty="0">
                <a:latin typeface="Times New Roman" panose="02020603050405020304" pitchFamily="18" charset="0"/>
              </a:rPr>
              <a:t>   [6] </a:t>
            </a:r>
            <a:r>
              <a:rPr altLang="de-DE" sz="2100" dirty="0">
                <a:latin typeface="Times New Roman" panose="02020603050405020304" pitchFamily="18" charset="0"/>
              </a:rPr>
              <a:t>Song LX, Shao JJ. Research progress on extraction methods of flavonoids. Cereals&amp;Oils, 2020, 33(01):21-22.</a:t>
            </a:r>
          </a:p>
          <a:p>
            <a:pPr marL="273050" algn="just" defTabSz="952500"/>
            <a:endParaRPr lang="en-US" altLang="de-DE" sz="2200" dirty="0">
              <a:latin typeface="Times New Roman" panose="02020603050405020304" pitchFamily="18" charset="0"/>
              <a:ea typeface="Times New Roman" panose="02020603050405020304" pitchFamily="18" charset="0"/>
            </a:endParaRPr>
          </a:p>
        </p:txBody>
      </p:sp>
      <p:sp>
        <p:nvSpPr>
          <p:cNvPr id="1049" name="Text Box 173"/>
          <p:cNvSpPr txBox="1"/>
          <p:nvPr/>
        </p:nvSpPr>
        <p:spPr>
          <a:xfrm>
            <a:off x="191770" y="19126200"/>
            <a:ext cx="10132695" cy="11026140"/>
          </a:xfrm>
          <a:prstGeom prst="rect">
            <a:avLst/>
          </a:prstGeom>
          <a:noFill/>
          <a:ln w="9525">
            <a:noFill/>
          </a:ln>
        </p:spPr>
        <p:txBody>
          <a:bodyPr lIns="95325" tIns="47662" rIns="95325" bIns="47662" anchor="ctr"/>
          <a:lstStyle/>
          <a:p>
            <a:pPr marL="341630" lvl="2" indent="0" algn="just" defTabSz="952500"/>
            <a:r>
              <a:rPr lang="en-US" altLang="en-GB" sz="3300" dirty="0">
                <a:sym typeface="+mn-ea"/>
              </a:rPr>
              <a:t>  TOTAL FLAVONOIDS PREPARATION </a:t>
            </a:r>
            <a:endParaRPr lang="en-GB" altLang="de-DE" sz="3300" dirty="0">
              <a:sym typeface="+mn-ea"/>
            </a:endParaRPr>
          </a:p>
          <a:p>
            <a:pPr marL="341630" lvl="2" indent="0" algn="just" defTabSz="952500"/>
            <a:r>
              <a:rPr lang="en-GB" altLang="de-DE" sz="3300" dirty="0">
                <a:latin typeface="Times New Roman" panose="02020603050405020304" pitchFamily="18" charset="0"/>
              </a:rPr>
              <a:t>  The total flavonoids were extracted by biological enzymatic technology(A), reflux technology (B), ultrasonic technology (C) and ultrasound-assisted technology (D)</a:t>
            </a:r>
            <a:r>
              <a:rPr lang="en-US" altLang="en-GB" sz="3300" dirty="0">
                <a:latin typeface="Times New Roman" panose="02020603050405020304" pitchFamily="18" charset="0"/>
              </a:rPr>
              <a:t>. </a:t>
            </a:r>
            <a:r>
              <a:rPr lang="en-GB" altLang="de-DE" sz="3300" dirty="0">
                <a:latin typeface="Times New Roman" panose="02020603050405020304" pitchFamily="18" charset="0"/>
              </a:rPr>
              <a:t>The four extracting technologies were purified by macroporous adsorption resin AB-8</a:t>
            </a:r>
            <a:r>
              <a:rPr lang="en-US" altLang="en-GB" sz="3300" dirty="0">
                <a:latin typeface="Times New Roman" panose="02020603050405020304" pitchFamily="18" charset="0"/>
              </a:rPr>
              <a:t>.</a:t>
            </a:r>
            <a:endParaRPr lang="en-GB" altLang="de-DE" sz="3300" dirty="0">
              <a:latin typeface="Times New Roman" panose="02020603050405020304" pitchFamily="18" charset="0"/>
            </a:endParaRPr>
          </a:p>
          <a:p>
            <a:pPr marL="341630" lvl="2" indent="0" algn="just" defTabSz="952500"/>
            <a:r>
              <a:rPr lang="en-US" altLang="en-GB" sz="3300" dirty="0">
                <a:latin typeface="Times New Roman" panose="02020603050405020304" pitchFamily="18" charset="0"/>
              </a:rPr>
              <a:t>  UPLC-MS ANALYSIS</a:t>
            </a:r>
          </a:p>
          <a:p>
            <a:pPr marL="341630" lvl="2" indent="0" algn="just" defTabSz="952500"/>
            <a:r>
              <a:rPr lang="en-US" altLang="en-GB" sz="3300" dirty="0">
                <a:latin typeface="Times New Roman" panose="02020603050405020304" pitchFamily="18" charset="0"/>
              </a:rPr>
              <a:t>  The UPLC-MS methods were used in the determination of total flavonoids, and multivariate statistical analysis were used for composition analysis, such as Hierarchical Clustering Analysis (HCA), Principal Component Analysis (PCA) and Orthogonal Partial Least Squares Discrimination Analysis (OPLS-DA).</a:t>
            </a:r>
          </a:p>
          <a:p>
            <a:pPr marL="341630" lvl="2" indent="0" algn="just" defTabSz="952500"/>
            <a:r>
              <a:rPr lang="en-US" altLang="en-GB" sz="3300" dirty="0">
                <a:latin typeface="Times New Roman" panose="02020603050405020304" pitchFamily="18" charset="0"/>
              </a:rPr>
              <a:t>  SCREENING FOR LIVER PROTECTIVE ACTIVITY </a:t>
            </a:r>
          </a:p>
          <a:p>
            <a:pPr marL="341630" lvl="2" indent="0" algn="just" defTabSz="952500"/>
            <a:r>
              <a:rPr lang="en-US" altLang="en-GB" sz="3300" dirty="0">
                <a:latin typeface="Times New Roman" panose="02020603050405020304" pitchFamily="18" charset="0"/>
              </a:rPr>
              <a:t>  The antioxidant activity screening was investigated by H</a:t>
            </a:r>
            <a:r>
              <a:rPr lang="en-US" altLang="en-GB" sz="3300" baseline="-25000" dirty="0">
                <a:latin typeface="Times New Roman" panose="02020603050405020304" pitchFamily="18" charset="0"/>
              </a:rPr>
              <a:t>2</a:t>
            </a:r>
            <a:r>
              <a:rPr lang="en-US" altLang="en-GB" sz="3300" dirty="0">
                <a:latin typeface="Times New Roman" panose="02020603050405020304" pitchFamily="18" charset="0"/>
              </a:rPr>
              <a:t>O</a:t>
            </a:r>
            <a:r>
              <a:rPr lang="en-US" altLang="en-GB" sz="3300" baseline="-25000" dirty="0">
                <a:latin typeface="Times New Roman" panose="02020603050405020304" pitchFamily="18" charset="0"/>
              </a:rPr>
              <a:t>2</a:t>
            </a:r>
            <a:r>
              <a:rPr lang="en-US" altLang="en-GB" sz="3300" dirty="0">
                <a:latin typeface="Times New Roman" panose="02020603050405020304" pitchFamily="18" charset="0"/>
              </a:rPr>
              <a:t>-damaged HL-02 cells and used MTT method. And the contents of ALT, AST, LDH and ALP in cell culture medium were measured to investigate the liver protection of total flavonoids of </a:t>
            </a:r>
            <a:r>
              <a:rPr lang="en-US" altLang="en-GB" sz="3300" i="1" dirty="0">
                <a:latin typeface="Times New Roman" panose="02020603050405020304" pitchFamily="18" charset="0"/>
              </a:rPr>
              <a:t>Hedyotis diffusa</a:t>
            </a:r>
            <a:r>
              <a:rPr lang="en-US" altLang="en-GB" sz="3300" dirty="0">
                <a:latin typeface="Times New Roman" panose="02020603050405020304" pitchFamily="18" charset="0"/>
              </a:rPr>
              <a:t>. </a:t>
            </a:r>
          </a:p>
        </p:txBody>
      </p:sp>
      <p:sp>
        <p:nvSpPr>
          <p:cNvPr id="1051" name="Rectangle 176"/>
          <p:cNvSpPr/>
          <p:nvPr/>
        </p:nvSpPr>
        <p:spPr>
          <a:xfrm>
            <a:off x="455930" y="29438600"/>
            <a:ext cx="9871075" cy="661670"/>
          </a:xfrm>
          <a:prstGeom prst="rect">
            <a:avLst/>
          </a:prstGeom>
          <a:solidFill>
            <a:srgbClr val="FF0000"/>
          </a:solidFill>
          <a:ln w="127000">
            <a:noFill/>
          </a:ln>
        </p:spPr>
        <p:txBody>
          <a:bodyPr wrap="none" lIns="95325" tIns="47662" rIns="95325" bIns="47662" anchor="ctr"/>
          <a:lstStyle/>
          <a:p>
            <a:pPr algn="ctr" defTabSz="952500"/>
            <a:r>
              <a:rPr lang="en-AU" altLang="de-DE" sz="5900" b="1" dirty="0">
                <a:latin typeface="Times New Roman" panose="02020603050405020304" pitchFamily="18" charset="0"/>
              </a:rPr>
              <a:t>Results</a:t>
            </a:r>
          </a:p>
        </p:txBody>
      </p:sp>
      <p:sp>
        <p:nvSpPr>
          <p:cNvPr id="1052" name="Text Box 178"/>
          <p:cNvSpPr txBox="1"/>
          <p:nvPr/>
        </p:nvSpPr>
        <p:spPr>
          <a:xfrm>
            <a:off x="10668000" y="6553200"/>
            <a:ext cx="10058400" cy="9753600"/>
          </a:xfrm>
          <a:prstGeom prst="rect">
            <a:avLst/>
          </a:prstGeom>
          <a:noFill/>
          <a:ln w="9525">
            <a:noFill/>
          </a:ln>
        </p:spPr>
        <p:txBody>
          <a:bodyPr lIns="95325" tIns="47662" rIns="95325" bIns="47662" anchor="ctr"/>
          <a:lstStyle/>
          <a:p>
            <a:pPr marL="273050" algn="just" defTabSz="952500"/>
            <a:r>
              <a:rPr lang="en-GB" altLang="de-DE" sz="3300" dirty="0">
                <a:latin typeface="Times New Roman" panose="02020603050405020304" pitchFamily="18" charset="0"/>
              </a:rPr>
              <a:t>   The content of isoflavonoids of flavonoids in biological enzymatic technology was 4.3±0.9 μg/g, which was significantly higher (p&lt;0.05) than that in reflux technology (2.8±0.2μg/g), ultrasonic technology (2.4±0.07μg/g) and ultrasound-assisted enzymatic method (2.6±0.05μg/g). The isoflavonoids had bioactive constituents</a:t>
            </a:r>
            <a:r>
              <a:rPr lang="en-US" altLang="en-GB" sz="3300" dirty="0">
                <a:latin typeface="Times New Roman" panose="02020603050405020304" pitchFamily="18" charset="0"/>
              </a:rPr>
              <a:t>. </a:t>
            </a:r>
            <a:r>
              <a:rPr lang="en-GB" altLang="de-DE" sz="3300" dirty="0">
                <a:latin typeface="Times New Roman" panose="02020603050405020304" pitchFamily="18" charset="0"/>
              </a:rPr>
              <a:t>So, flavonoids that extracted by biological enzymatic technology had even more stronger biological activities such as anti-tumor</a:t>
            </a:r>
            <a:r>
              <a:rPr lang="en-US" altLang="en-GB" sz="3300" dirty="0">
                <a:latin typeface="Times New Roman" panose="02020603050405020304" pitchFamily="18" charset="0"/>
              </a:rPr>
              <a:t>, </a:t>
            </a:r>
            <a:r>
              <a:rPr lang="en-GB" altLang="de-DE" sz="3300" dirty="0">
                <a:latin typeface="Times New Roman" panose="02020603050405020304" pitchFamily="18" charset="0"/>
              </a:rPr>
              <a:t>antioxidant, anti-inflammatory than other extraction methods with speculation.</a:t>
            </a:r>
          </a:p>
          <a:p>
            <a:pPr marL="273050" algn="just" defTabSz="952500"/>
            <a:r>
              <a:rPr lang="en-GB" altLang="de-DE" sz="3300" dirty="0">
                <a:latin typeface="Times New Roman" panose="02020603050405020304" pitchFamily="18" charset="0"/>
              </a:rPr>
              <a:t>  </a:t>
            </a:r>
            <a:r>
              <a:rPr lang="en-US" altLang="en-GB" sz="3300" dirty="0">
                <a:latin typeface="Times New Roman" panose="02020603050405020304" pitchFamily="18" charset="0"/>
              </a:rPr>
              <a:t>DIFFERENTIAL COMPONENTS ANALYSIS </a:t>
            </a:r>
          </a:p>
          <a:p>
            <a:pPr marL="273050" algn="just" defTabSz="952500"/>
            <a:r>
              <a:rPr altLang="de-DE" sz="3300" dirty="0">
                <a:sym typeface="+mn-ea"/>
              </a:rPr>
              <a:t>  In order to investigate the differences between four technologies for the preparation of total flavonoids from </a:t>
            </a:r>
            <a:r>
              <a:rPr altLang="de-DE" sz="3300" i="1" dirty="0">
                <a:sym typeface="+mn-ea"/>
              </a:rPr>
              <a:t>Hedyotis diffusa</a:t>
            </a:r>
            <a:r>
              <a:rPr altLang="de-DE" sz="3300" dirty="0">
                <a:sym typeface="+mn-ea"/>
              </a:rPr>
              <a:t>, </a:t>
            </a:r>
            <a:r>
              <a:rPr lang="en-US" sz="3300" dirty="0">
                <a:sym typeface="+mn-ea"/>
              </a:rPr>
              <a:t>HCA, </a:t>
            </a:r>
            <a:r>
              <a:rPr altLang="de-DE" sz="3300" dirty="0">
                <a:sym typeface="+mn-ea"/>
              </a:rPr>
              <a:t>PCA</a:t>
            </a:r>
            <a:r>
              <a:rPr lang="en-US" sz="3300" dirty="0">
                <a:sym typeface="+mn-ea"/>
              </a:rPr>
              <a:t>, OPLS-DA </a:t>
            </a:r>
            <a:r>
              <a:rPr altLang="de-DE" sz="3300" dirty="0">
                <a:sym typeface="+mn-ea"/>
              </a:rPr>
              <a:t>which w</a:t>
            </a:r>
            <a:r>
              <a:rPr lang="en-US" sz="3300" dirty="0">
                <a:sym typeface="+mn-ea"/>
              </a:rPr>
              <a:t>ere</a:t>
            </a:r>
            <a:r>
              <a:rPr altLang="de-DE" sz="3300" dirty="0">
                <a:sym typeface="+mn-ea"/>
              </a:rPr>
              <a:t> general, common and effective, could be used for analysis and the results were shown in Fig.</a:t>
            </a:r>
            <a:r>
              <a:rPr lang="en-US" sz="3300" dirty="0">
                <a:sym typeface="+mn-ea"/>
              </a:rPr>
              <a:t>2 and </a:t>
            </a:r>
            <a:r>
              <a:rPr altLang="de-DE" sz="3300" dirty="0">
                <a:sym typeface="+mn-ea"/>
              </a:rPr>
              <a:t>Fig.</a:t>
            </a:r>
            <a:r>
              <a:rPr lang="en-US" sz="3300" dirty="0">
                <a:sym typeface="+mn-ea"/>
              </a:rPr>
              <a:t>3. </a:t>
            </a:r>
            <a:r>
              <a:rPr lang="en-GB" altLang="de-DE" sz="3300" dirty="0">
                <a:latin typeface="Times New Roman" panose="02020603050405020304" pitchFamily="18" charset="0"/>
              </a:rPr>
              <a:t>There was a significant difference among biological enzymatic technology and the other extractive techniques including reflux and the ultrasonic methods as shown in Fig.2. </a:t>
            </a:r>
            <a:r>
              <a:rPr lang="en-GB" altLang="de-DE" sz="3300" dirty="0">
                <a:sym typeface="+mn-ea"/>
              </a:rPr>
              <a:t>And the three sample B(B1~B3), C(C1~ C3) and D(D1~D3) with overlapping in PCA were further separated from score scatter plot of OPLS-DA in two clearly separated regions. </a:t>
            </a:r>
            <a:endParaRPr lang="en-GB" altLang="de-DE" sz="3300" dirty="0">
              <a:latin typeface="Times New Roman" panose="02020603050405020304" pitchFamily="18" charset="0"/>
            </a:endParaRPr>
          </a:p>
        </p:txBody>
      </p:sp>
      <p:sp>
        <p:nvSpPr>
          <p:cNvPr id="1053" name="Text Box 181"/>
          <p:cNvSpPr txBox="1"/>
          <p:nvPr/>
        </p:nvSpPr>
        <p:spPr>
          <a:xfrm>
            <a:off x="10612755" y="21474430"/>
            <a:ext cx="10134600" cy="1600200"/>
          </a:xfrm>
          <a:prstGeom prst="rect">
            <a:avLst/>
          </a:prstGeom>
          <a:noFill/>
          <a:ln w="9525">
            <a:noFill/>
          </a:ln>
        </p:spPr>
        <p:txBody>
          <a:bodyPr lIns="95325" tIns="47662" rIns="95325" bIns="47662" anchor="ctr"/>
          <a:lstStyle/>
          <a:p>
            <a:pPr marL="341630" lvl="2" indent="0" algn="just" defTabSz="952500"/>
            <a:r>
              <a:rPr lang="en-US" altLang="de-DE" sz="3300" b="1" dirty="0">
                <a:latin typeface="Times New Roman" panose="02020603050405020304" pitchFamily="18" charset="0"/>
              </a:rPr>
              <a:t>Fig. 2.</a:t>
            </a:r>
            <a:r>
              <a:rPr lang="en-US" altLang="de-DE" sz="3300" dirty="0">
                <a:latin typeface="Times New Roman" panose="02020603050405020304" pitchFamily="18" charset="0"/>
              </a:rPr>
              <a:t> </a:t>
            </a:r>
            <a:r>
              <a:rPr lang="en-GB" altLang="de-DE" sz="3300" dirty="0">
                <a:latin typeface="Times New Roman" panose="02020603050405020304" pitchFamily="18" charset="0"/>
              </a:rPr>
              <a:t>HCA analysis and permutation test of OPLS-DA. </a:t>
            </a:r>
          </a:p>
        </p:txBody>
      </p:sp>
      <p:sp>
        <p:nvSpPr>
          <p:cNvPr id="3" name="Text Box 173"/>
          <p:cNvSpPr txBox="1"/>
          <p:nvPr/>
        </p:nvSpPr>
        <p:spPr>
          <a:xfrm>
            <a:off x="115570" y="29363035"/>
            <a:ext cx="10156825" cy="10013315"/>
          </a:xfrm>
          <a:prstGeom prst="rect">
            <a:avLst/>
          </a:prstGeom>
          <a:noFill/>
          <a:ln w="9525">
            <a:noFill/>
          </a:ln>
        </p:spPr>
        <p:txBody>
          <a:bodyPr lIns="95325" tIns="47662" rIns="95325" bIns="47662" anchor="ctr"/>
          <a:lstStyle/>
          <a:p>
            <a:pPr marL="341630" lvl="2" indent="0" algn="just" defTabSz="952500"/>
            <a:r>
              <a:rPr lang="en-US" altLang="en-GB" sz="3300" dirty="0">
                <a:sym typeface="+mn-ea"/>
              </a:rPr>
              <a:t>  DETERMINATION OF FLAVONOID COMPOUND </a:t>
            </a:r>
          </a:p>
          <a:p>
            <a:pPr marL="341630" lvl="2" indent="0" algn="just" defTabSz="952500"/>
            <a:r>
              <a:rPr lang="en-GB" altLang="de-DE" sz="3300" dirty="0">
                <a:latin typeface="Times New Roman" panose="02020603050405020304" pitchFamily="18" charset="0"/>
              </a:rPr>
              <a:t>  </a:t>
            </a:r>
            <a:r>
              <a:rPr lang="en-US" sz="3300" dirty="0">
                <a:latin typeface="Times New Roman" panose="02020603050405020304" pitchFamily="18" charset="0"/>
              </a:rPr>
              <a:t>In</a:t>
            </a:r>
            <a:r>
              <a:rPr sz="3300" dirty="0">
                <a:latin typeface="Times New Roman" panose="02020603050405020304" pitchFamily="18" charset="0"/>
              </a:rPr>
              <a:t> this experiment, the extraction rates, total flavonoids yields, contents of total flavonoids prepared by biological enzymatic technology were significantly higher than those of the other methods</a:t>
            </a:r>
            <a:r>
              <a:rPr lang="en-US" sz="3300" dirty="0">
                <a:latin typeface="Times New Roman" panose="02020603050405020304" pitchFamily="18" charset="0"/>
              </a:rPr>
              <a:t>. </a:t>
            </a:r>
            <a:r>
              <a:rPr sz="3300" dirty="0">
                <a:latin typeface="Times New Roman" panose="02020603050405020304" pitchFamily="18" charset="0"/>
              </a:rPr>
              <a:t>Thirty-six standards were analysed from total flavonoids. The XIC mass chromatograms of the standards were shown in Fig.1(a). It can be seen </a:t>
            </a:r>
            <a:r>
              <a:rPr lang="en-US" sz="3300" dirty="0">
                <a:latin typeface="Times New Roman" panose="02020603050405020304" pitchFamily="18" charset="0"/>
              </a:rPr>
              <a:t>t</a:t>
            </a:r>
            <a:r>
              <a:rPr sz="3300" dirty="0">
                <a:latin typeface="Times New Roman" panose="02020603050405020304" pitchFamily="18" charset="0"/>
              </a:rPr>
              <a:t>hat each component could be well separated and the peak shape was sharp and symmetrical</a:t>
            </a:r>
            <a:r>
              <a:rPr lang="en-US" sz="3300" dirty="0">
                <a:latin typeface="Times New Roman" panose="02020603050405020304" pitchFamily="18" charset="0"/>
              </a:rPr>
              <a:t>.</a:t>
            </a:r>
            <a:r>
              <a:rPr sz="3300" dirty="0">
                <a:latin typeface="Times New Roman" panose="02020603050405020304" pitchFamily="18" charset="0"/>
              </a:rPr>
              <a:t> Next used QC samples for quality control</a:t>
            </a:r>
            <a:r>
              <a:rPr lang="en-US" sz="3300" dirty="0">
                <a:latin typeface="Times New Roman" panose="02020603050405020304" pitchFamily="18" charset="0"/>
              </a:rPr>
              <a:t>, the results showed </a:t>
            </a:r>
            <a:r>
              <a:rPr lang="en-US" altLang="en-GB" sz="3300" dirty="0">
                <a:sym typeface="+mn-ea"/>
              </a:rPr>
              <a:t>I</a:t>
            </a:r>
            <a:r>
              <a:rPr lang="en-GB" altLang="de-DE" sz="3300" dirty="0">
                <a:sym typeface="+mn-ea"/>
              </a:rPr>
              <a:t>n Fig.1(b)</a:t>
            </a:r>
            <a:r>
              <a:rPr lang="en-US" altLang="en-GB" sz="3300" dirty="0">
                <a:sym typeface="+mn-ea"/>
              </a:rPr>
              <a:t>. All the dates </a:t>
            </a:r>
            <a:r>
              <a:rPr lang="en-GB" altLang="de-DE" sz="3300" dirty="0">
                <a:sym typeface="+mn-ea"/>
              </a:rPr>
              <a:t>indicated that the method could identify and quantify different  </a:t>
            </a:r>
            <a:r>
              <a:rPr lang="en-US" altLang="en-GB" sz="3300" dirty="0">
                <a:sym typeface="+mn-ea"/>
              </a:rPr>
              <a:t>samples with </a:t>
            </a:r>
            <a:r>
              <a:rPr lang="en-GB" altLang="de-DE" sz="3300" dirty="0">
                <a:sym typeface="+mn-ea"/>
              </a:rPr>
              <a:t>good precision and the experimental </a:t>
            </a:r>
            <a:r>
              <a:rPr lang="en-US" altLang="en-GB" sz="3300" dirty="0">
                <a:sym typeface="+mn-ea"/>
              </a:rPr>
              <a:t>dates </a:t>
            </a:r>
            <a:r>
              <a:rPr lang="en-GB" altLang="de-DE" sz="3300" dirty="0">
                <a:sym typeface="+mn-ea"/>
              </a:rPr>
              <a:t>were stable and reliable. </a:t>
            </a:r>
            <a:r>
              <a:rPr lang="en-US" altLang="en-GB" sz="3300" dirty="0">
                <a:sym typeface="+mn-ea"/>
              </a:rPr>
              <a:t>And h</a:t>
            </a:r>
            <a:r>
              <a:rPr lang="en-GB" altLang="de-DE" sz="3300" dirty="0">
                <a:sym typeface="+mn-ea"/>
              </a:rPr>
              <a:t>igh correlation coefficient values (R</a:t>
            </a:r>
            <a:r>
              <a:rPr lang="en-GB" altLang="de-DE" sz="3300" baseline="30000" dirty="0">
                <a:sym typeface="+mn-ea"/>
              </a:rPr>
              <a:t>2</a:t>
            </a:r>
            <a:r>
              <a:rPr lang="en-GB" altLang="de-DE" sz="3300" dirty="0">
                <a:sym typeface="+mn-ea"/>
              </a:rPr>
              <a:t>&gt;0.99) were obtained in this study that show good linearity at a relatively wide range of concentrations</a:t>
            </a:r>
            <a:r>
              <a:rPr lang="en-US" sz="3300" dirty="0">
                <a:sym typeface="+mn-ea"/>
              </a:rPr>
              <a:t>.</a:t>
            </a:r>
            <a:endParaRPr lang="en-US" sz="3300" dirty="0">
              <a:latin typeface="Times New Roman" panose="02020603050405020304" pitchFamily="18" charset="0"/>
              <a:sym typeface="+mn-ea"/>
            </a:endParaRPr>
          </a:p>
        </p:txBody>
      </p:sp>
      <p:pic>
        <p:nvPicPr>
          <p:cNvPr id="2" name="图片 -2147482624"/>
          <p:cNvPicPr>
            <a:picLocks noChangeAspect="1"/>
          </p:cNvPicPr>
          <p:nvPr/>
        </p:nvPicPr>
        <p:blipFill>
          <a:blip r:embed="rId3"/>
          <a:stretch>
            <a:fillRect/>
          </a:stretch>
        </p:blipFill>
        <p:spPr>
          <a:xfrm>
            <a:off x="2386965" y="38691185"/>
            <a:ext cx="5949315" cy="4942205"/>
          </a:xfrm>
          <a:prstGeom prst="rect">
            <a:avLst/>
          </a:prstGeom>
          <a:noFill/>
          <a:ln w="9525">
            <a:noFill/>
          </a:ln>
        </p:spPr>
      </p:pic>
      <p:pic>
        <p:nvPicPr>
          <p:cNvPr id="4" name="图片 4" descr="Fig 2.tif"/>
          <p:cNvPicPr>
            <a:picLocks noChangeAspect="1"/>
          </p:cNvPicPr>
          <p:nvPr/>
        </p:nvPicPr>
        <p:blipFill>
          <a:blip r:embed="rId4"/>
          <a:stretch>
            <a:fillRect/>
          </a:stretch>
        </p:blipFill>
        <p:spPr>
          <a:xfrm>
            <a:off x="11855450" y="17501235"/>
            <a:ext cx="8239125" cy="4439285"/>
          </a:xfrm>
          <a:prstGeom prst="rect">
            <a:avLst/>
          </a:prstGeom>
          <a:noFill/>
          <a:ln w="9525">
            <a:noFill/>
          </a:ln>
        </p:spPr>
      </p:pic>
      <p:pic>
        <p:nvPicPr>
          <p:cNvPr id="5" name="图片 5" descr="Fig 3.tif"/>
          <p:cNvPicPr>
            <a:picLocks noChangeAspect="1"/>
          </p:cNvPicPr>
          <p:nvPr/>
        </p:nvPicPr>
        <p:blipFill>
          <a:blip r:embed="rId5"/>
          <a:stretch>
            <a:fillRect/>
          </a:stretch>
        </p:blipFill>
        <p:spPr>
          <a:xfrm>
            <a:off x="11782425" y="22727285"/>
            <a:ext cx="8312150" cy="6863715"/>
          </a:xfrm>
          <a:prstGeom prst="rect">
            <a:avLst/>
          </a:prstGeom>
          <a:noFill/>
          <a:ln w="9525">
            <a:noFill/>
          </a:ln>
        </p:spPr>
      </p:pic>
      <p:sp>
        <p:nvSpPr>
          <p:cNvPr id="6" name="Text Box 181"/>
          <p:cNvSpPr txBox="1"/>
          <p:nvPr/>
        </p:nvSpPr>
        <p:spPr>
          <a:xfrm>
            <a:off x="10591800" y="31306770"/>
            <a:ext cx="10134600" cy="1631950"/>
          </a:xfrm>
          <a:prstGeom prst="rect">
            <a:avLst/>
          </a:prstGeom>
          <a:noFill/>
          <a:ln w="9525">
            <a:noFill/>
          </a:ln>
        </p:spPr>
        <p:txBody>
          <a:bodyPr lIns="95325" tIns="47662" rIns="95325" bIns="47662" anchor="ctr"/>
          <a:lstStyle/>
          <a:p>
            <a:pPr marL="341630" lvl="2" algn="ctr" defTabSz="952500">
              <a:buClrTx/>
              <a:buSzTx/>
              <a:buFontTx/>
            </a:pPr>
            <a:r>
              <a:rPr lang="en-US" altLang="de-DE" sz="3300" b="1" dirty="0">
                <a:latin typeface="Times New Roman" panose="02020603050405020304" pitchFamily="18" charset="0"/>
              </a:rPr>
              <a:t>Fig.3.</a:t>
            </a:r>
            <a:r>
              <a:rPr lang="en-GB" altLang="de-DE" sz="3300" dirty="0">
                <a:latin typeface="Times New Roman" panose="02020603050405020304" pitchFamily="18" charset="0"/>
              </a:rPr>
              <a:t> PCA and OPLS-DA analysis. </a:t>
            </a:r>
          </a:p>
          <a:p>
            <a:pPr marL="341630" lvl="2" algn="just" defTabSz="952500">
              <a:buClrTx/>
              <a:buSzTx/>
              <a:buFontTx/>
            </a:pPr>
            <a:r>
              <a:rPr lang="en-GB" altLang="de-DE" sz="3300" dirty="0">
                <a:latin typeface="Times New Roman" panose="02020603050405020304" pitchFamily="18" charset="0"/>
              </a:rPr>
              <a:t>   Volcanic map was drawn for chemical component screening from total flavonoids prepared by four different technologies and the results were shown in Fig.4. Combined with the analysis of the content determined, nine different components were screened out</a:t>
            </a:r>
            <a:r>
              <a:rPr lang="en-US" altLang="en-GB" sz="3300" dirty="0">
                <a:latin typeface="Times New Roman" panose="02020603050405020304" pitchFamily="18" charset="0"/>
              </a:rPr>
              <a:t>, naringin, vitexin, isovitexin, genistein, luteolin ,  </a:t>
            </a:r>
            <a:r>
              <a:rPr lang="en-GB" altLang="de-DE" sz="3300" dirty="0">
                <a:sym typeface="+mn-ea"/>
              </a:rPr>
              <a:t>luteolin-7-O-glucoside</a:t>
            </a:r>
            <a:r>
              <a:rPr lang="en-US" altLang="en-GB" sz="3300" dirty="0">
                <a:sym typeface="+mn-ea"/>
              </a:rPr>
              <a:t>, apigenin, chrysin and dihydrokaempferol. </a:t>
            </a:r>
            <a:endParaRPr lang="en-US" altLang="en-GB" sz="3300" dirty="0">
              <a:latin typeface="Times New Roman" panose="02020603050405020304" pitchFamily="18" charset="0"/>
            </a:endParaRPr>
          </a:p>
          <a:p>
            <a:pPr marL="341630" lvl="2" algn="just" defTabSz="952500">
              <a:buClrTx/>
              <a:buSzTx/>
              <a:buFontTx/>
            </a:pPr>
            <a:r>
              <a:rPr lang="en-US" altLang="en-GB" sz="3300" dirty="0">
                <a:latin typeface="Times New Roman" panose="02020603050405020304" pitchFamily="18" charset="0"/>
              </a:rPr>
              <a:t> </a:t>
            </a:r>
          </a:p>
        </p:txBody>
      </p:sp>
      <p:pic>
        <p:nvPicPr>
          <p:cNvPr id="7" name="图片 7" descr="Fig 4.tif"/>
          <p:cNvPicPr>
            <a:picLocks noChangeAspect="1"/>
          </p:cNvPicPr>
          <p:nvPr/>
        </p:nvPicPr>
        <p:blipFill>
          <a:blip r:embed="rId6"/>
          <a:stretch>
            <a:fillRect/>
          </a:stretch>
        </p:blipFill>
        <p:spPr>
          <a:xfrm>
            <a:off x="11706225" y="34157920"/>
            <a:ext cx="8312785" cy="4685665"/>
          </a:xfrm>
          <a:prstGeom prst="rect">
            <a:avLst/>
          </a:prstGeom>
          <a:noFill/>
          <a:ln w="9525">
            <a:noFill/>
          </a:ln>
        </p:spPr>
      </p:pic>
      <p:pic>
        <p:nvPicPr>
          <p:cNvPr id="8" name="图片 9" descr="Fig 5.tif"/>
          <p:cNvPicPr>
            <a:picLocks noChangeAspect="1"/>
          </p:cNvPicPr>
          <p:nvPr/>
        </p:nvPicPr>
        <p:blipFill>
          <a:blip r:embed="rId7"/>
          <a:stretch>
            <a:fillRect/>
          </a:stretch>
        </p:blipFill>
        <p:spPr>
          <a:xfrm>
            <a:off x="22826345" y="5702935"/>
            <a:ext cx="6582410" cy="7891145"/>
          </a:xfrm>
          <a:prstGeom prst="rect">
            <a:avLst/>
          </a:prstGeom>
          <a:noFill/>
          <a:ln w="9525">
            <a:noFill/>
          </a:ln>
        </p:spPr>
      </p:pic>
      <p:sp>
        <p:nvSpPr>
          <p:cNvPr id="9" name="Text Box 194"/>
          <p:cNvSpPr txBox="1"/>
          <p:nvPr/>
        </p:nvSpPr>
        <p:spPr>
          <a:xfrm>
            <a:off x="-248920" y="43180000"/>
            <a:ext cx="10974705" cy="1854200"/>
          </a:xfrm>
          <a:prstGeom prst="rect">
            <a:avLst/>
          </a:prstGeom>
          <a:noFill/>
          <a:ln w="9525">
            <a:noFill/>
          </a:ln>
        </p:spPr>
        <p:txBody>
          <a:bodyPr lIns="95325" tIns="47662" rIns="95325" bIns="47662" anchor="ctr"/>
          <a:lstStyle/>
          <a:p>
            <a:pPr marL="341630" lvl="2" indent="0" algn="ctr" defTabSz="952500"/>
            <a:r>
              <a:rPr lang="en-US" altLang="de-DE" sz="3300" b="1" dirty="0">
                <a:latin typeface="Times New Roman" panose="02020603050405020304" pitchFamily="18" charset="0"/>
              </a:rPr>
              <a:t>Fig. 1.</a:t>
            </a:r>
            <a:r>
              <a:rPr lang="en-US" altLang="de-DE" sz="3300" dirty="0">
                <a:latin typeface="Times New Roman" panose="02020603050405020304" pitchFamily="18" charset="0"/>
              </a:rPr>
              <a:t> UPLC-MS Determination of Thirty-six Flavonoid Compound. </a:t>
            </a:r>
          </a:p>
        </p:txBody>
      </p:sp>
      <p:sp>
        <p:nvSpPr>
          <p:cNvPr id="10" name="Text Box 181"/>
          <p:cNvSpPr txBox="1"/>
          <p:nvPr/>
        </p:nvSpPr>
        <p:spPr>
          <a:xfrm>
            <a:off x="10934700" y="38386385"/>
            <a:ext cx="10134600" cy="1600200"/>
          </a:xfrm>
          <a:prstGeom prst="rect">
            <a:avLst/>
          </a:prstGeom>
          <a:noFill/>
          <a:ln w="9525">
            <a:noFill/>
          </a:ln>
        </p:spPr>
        <p:txBody>
          <a:bodyPr lIns="95325" tIns="47662" rIns="95325" bIns="47662" anchor="ctr"/>
          <a:lstStyle/>
          <a:p>
            <a:pPr marL="341630" lvl="2" indent="0" algn="ctr" defTabSz="952500"/>
            <a:r>
              <a:rPr lang="en-US" altLang="de-DE" sz="3300" b="1" dirty="0">
                <a:latin typeface="Times New Roman" panose="02020603050405020304" pitchFamily="18" charset="0"/>
              </a:rPr>
              <a:t>Fig. 4.</a:t>
            </a:r>
            <a:r>
              <a:rPr lang="en-GB" altLang="de-DE" sz="3300" dirty="0">
                <a:latin typeface="Times New Roman" panose="02020603050405020304" pitchFamily="18" charset="0"/>
              </a:rPr>
              <a:t> Volcano plot. </a:t>
            </a:r>
          </a:p>
        </p:txBody>
      </p:sp>
      <p:sp>
        <p:nvSpPr>
          <p:cNvPr id="11" name="Text Box 181"/>
          <p:cNvSpPr txBox="1"/>
          <p:nvPr/>
        </p:nvSpPr>
        <p:spPr>
          <a:xfrm>
            <a:off x="21031200" y="13213080"/>
            <a:ext cx="10134600" cy="1600200"/>
          </a:xfrm>
          <a:prstGeom prst="rect">
            <a:avLst/>
          </a:prstGeom>
          <a:noFill/>
          <a:ln w="9525">
            <a:noFill/>
          </a:ln>
        </p:spPr>
        <p:txBody>
          <a:bodyPr lIns="95325" tIns="47662" rIns="95325" bIns="47662" anchor="ctr"/>
          <a:lstStyle/>
          <a:p>
            <a:pPr marL="341630" lvl="2" indent="0" algn="ctr" defTabSz="952500"/>
            <a:r>
              <a:rPr lang="en-US" altLang="de-DE" sz="3300" b="1" dirty="0">
                <a:latin typeface="Times New Roman" panose="02020603050405020304" pitchFamily="18" charset="0"/>
              </a:rPr>
              <a:t>Fig. 5.</a:t>
            </a:r>
            <a:r>
              <a:rPr lang="en-GB" altLang="de-DE" sz="3300" dirty="0">
                <a:latin typeface="Times New Roman" panose="02020603050405020304" pitchFamily="18" charset="0"/>
              </a:rPr>
              <a:t> Screening for liver protective activities.  </a:t>
            </a:r>
          </a:p>
        </p:txBody>
      </p:sp>
      <p:sp>
        <p:nvSpPr>
          <p:cNvPr id="12" name="Text Box 161"/>
          <p:cNvSpPr txBox="1"/>
          <p:nvPr/>
        </p:nvSpPr>
        <p:spPr>
          <a:xfrm>
            <a:off x="21325840" y="15171420"/>
            <a:ext cx="9763125" cy="4084320"/>
          </a:xfrm>
          <a:prstGeom prst="rect">
            <a:avLst/>
          </a:prstGeom>
          <a:noFill/>
          <a:ln w="9525">
            <a:noFill/>
          </a:ln>
        </p:spPr>
        <p:txBody>
          <a:bodyPr lIns="95325" tIns="47662" rIns="95325" bIns="47662" anchor="ctr"/>
          <a:lstStyle/>
          <a:p>
            <a:pPr algn="just" defTabSz="952500"/>
            <a:r>
              <a:rPr lang="en-US" altLang="en-GB" sz="3300" dirty="0">
                <a:sym typeface="+mn-ea"/>
              </a:rPr>
              <a:t>   The activities of ALT, AST, LDH and ALP in cellular supernatant were tested in order to further investigate the protective effects of total flavonoids of</a:t>
            </a:r>
            <a:r>
              <a:rPr lang="en-US" altLang="en-GB" sz="3300" i="1" dirty="0">
                <a:sym typeface="+mn-ea"/>
              </a:rPr>
              <a:t> Hedyotis diffusa</a:t>
            </a:r>
            <a:r>
              <a:rPr lang="en-US" altLang="en-GB" sz="3300" dirty="0">
                <a:sym typeface="+mn-ea"/>
              </a:rPr>
              <a:t> prepared by different methods on HL-02 cell injury induced by H</a:t>
            </a:r>
            <a:r>
              <a:rPr lang="en-US" altLang="en-GB" sz="3300" baseline="-25000" dirty="0">
                <a:sym typeface="+mn-ea"/>
              </a:rPr>
              <a:t>2</a:t>
            </a:r>
            <a:r>
              <a:rPr lang="en-US" altLang="en-GB" sz="3300" dirty="0">
                <a:sym typeface="+mn-ea"/>
              </a:rPr>
              <a:t>O</a:t>
            </a:r>
            <a:r>
              <a:rPr lang="en-US" altLang="en-GB" sz="3300" baseline="-25000" dirty="0">
                <a:sym typeface="+mn-ea"/>
              </a:rPr>
              <a:t>2</a:t>
            </a:r>
            <a:r>
              <a:rPr lang="en-US" altLang="en-GB" sz="3300" dirty="0">
                <a:sym typeface="+mn-ea"/>
              </a:rPr>
              <a:t>. As shown in </a:t>
            </a:r>
            <a:r>
              <a:rPr lang="en-GB" altLang="de-DE" sz="3300" dirty="0">
                <a:sym typeface="+mn-ea"/>
              </a:rPr>
              <a:t> Fig.</a:t>
            </a:r>
            <a:r>
              <a:rPr lang="en-US" sz="3300" dirty="0">
                <a:sym typeface="+mn-ea"/>
              </a:rPr>
              <a:t>6, At 62.5, 125 μg/mL, the effect of total flavonoids prepared by biological enzymatic technology (sample A) on reduce the content of AST and LDH were significantly higher than those of other three method at same concentrations (</a:t>
            </a:r>
            <a:r>
              <a:rPr lang="en-US" sz="3300" i="1" dirty="0">
                <a:sym typeface="+mn-ea"/>
              </a:rPr>
              <a:t>p</a:t>
            </a:r>
            <a:r>
              <a:rPr lang="en-US" sz="3300" dirty="0">
                <a:sym typeface="+mn-ea"/>
              </a:rPr>
              <a:t>&lt;0.05). </a:t>
            </a:r>
          </a:p>
        </p:txBody>
      </p:sp>
      <p:pic>
        <p:nvPicPr>
          <p:cNvPr id="1073742854" name="图片 1073742853"/>
          <p:cNvPicPr>
            <a:picLocks noRot="1" noChangeAspect="1"/>
          </p:cNvPicPr>
          <p:nvPr/>
        </p:nvPicPr>
        <p:blipFill>
          <a:blip r:embed="rId8"/>
          <a:stretch>
            <a:fillRect/>
          </a:stretch>
        </p:blipFill>
        <p:spPr>
          <a:xfrm>
            <a:off x="22406610" y="19812000"/>
            <a:ext cx="7451725" cy="6214745"/>
          </a:xfrm>
          <a:prstGeom prst="rect">
            <a:avLst/>
          </a:prstGeom>
          <a:noFill/>
          <a:ln w="9525">
            <a:noFill/>
          </a:ln>
        </p:spPr>
      </p:pic>
      <p:sp>
        <p:nvSpPr>
          <p:cNvPr id="13" name="Text Box 181"/>
          <p:cNvSpPr txBox="1"/>
          <p:nvPr/>
        </p:nvSpPr>
        <p:spPr>
          <a:xfrm>
            <a:off x="20955000" y="26039445"/>
            <a:ext cx="10134600" cy="1600200"/>
          </a:xfrm>
          <a:prstGeom prst="rect">
            <a:avLst/>
          </a:prstGeom>
          <a:noFill/>
          <a:ln w="9525">
            <a:noFill/>
          </a:ln>
        </p:spPr>
        <p:txBody>
          <a:bodyPr lIns="95325" tIns="47662" rIns="95325" bIns="47662" anchor="ctr"/>
          <a:lstStyle/>
          <a:p>
            <a:pPr marL="341630" lvl="2" indent="0" algn="just" defTabSz="952500"/>
            <a:r>
              <a:rPr lang="en-US" altLang="de-DE" sz="3300" b="1" dirty="0">
                <a:latin typeface="Times New Roman" panose="02020603050405020304" pitchFamily="18" charset="0"/>
              </a:rPr>
              <a:t>Fig. 6.</a:t>
            </a:r>
            <a:r>
              <a:rPr lang="en-GB" altLang="de-DE" sz="3300" dirty="0">
                <a:latin typeface="Times New Roman" panose="02020603050405020304" pitchFamily="18" charset="0"/>
              </a:rPr>
              <a:t> Detections of hepatotoxicity and antioxidant pattern in H</a:t>
            </a:r>
            <a:r>
              <a:rPr lang="en-GB" altLang="de-DE" sz="3300" baseline="-25000" dirty="0">
                <a:latin typeface="Times New Roman" panose="02020603050405020304" pitchFamily="18" charset="0"/>
              </a:rPr>
              <a:t>2</a:t>
            </a:r>
            <a:r>
              <a:rPr lang="en-GB" altLang="de-DE" sz="3300" dirty="0">
                <a:latin typeface="Times New Roman" panose="02020603050405020304" pitchFamily="18" charset="0"/>
              </a:rPr>
              <a:t>O</a:t>
            </a:r>
            <a:r>
              <a:rPr lang="en-GB" altLang="de-DE" sz="3300" baseline="-25000" dirty="0">
                <a:latin typeface="Times New Roman" panose="02020603050405020304" pitchFamily="18" charset="0"/>
              </a:rPr>
              <a:t>2</a:t>
            </a:r>
            <a:r>
              <a:rPr lang="en-GB" altLang="de-DE" sz="3300" dirty="0">
                <a:latin typeface="Times New Roman" panose="02020603050405020304" pitchFamily="18" charset="0"/>
              </a:rPr>
              <a:t>-induced hepatotoxic HL-O2 cells for 24h.</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spPr>
      <a:bodyPr vert="horz" wrap="none" lIns="91440" tIns="45720" rIns="91440" bIns="45720" numCol="1" anchor="ctr" anchorCtr="0" compatLnSpc="1"/>
      <a:lstStyle>
        <a:defPPr marL="0" marR="0" indent="0" algn="ctr" defTabSz="914400" rtl="0" eaLnBrk="0" fontAlgn="base" latinLnBrk="0" hangingPunct="0">
          <a:lnSpc>
            <a:spcPct val="100000"/>
          </a:lnSpc>
          <a:spcBef>
            <a:spcPct val="0"/>
          </a:spcBef>
          <a:spcAft>
            <a:spcPct val="0"/>
          </a:spcAft>
          <a:buClrTx/>
          <a:buSzTx/>
          <a:buFontTx/>
          <a:buNone/>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spPr>
      <a:bodyPr vert="horz" wrap="none" lIns="91440" tIns="45720" rIns="91440" bIns="45720" numCol="1" anchor="ctr" anchorCtr="0" compatLnSpc="1"/>
      <a:lstStyle>
        <a:defPPr marL="0" marR="0" indent="0" algn="ctr" defTabSz="914400" rtl="0" eaLnBrk="0" fontAlgn="base" latinLnBrk="0" hangingPunct="0">
          <a:lnSpc>
            <a:spcPct val="100000"/>
          </a:lnSpc>
          <a:spcBef>
            <a:spcPct val="0"/>
          </a:spcBef>
          <a:spcAft>
            <a:spcPct val="0"/>
          </a:spcAft>
          <a:buClrTx/>
          <a:buSzTx/>
          <a:buFontTx/>
          <a:buNone/>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1470</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Diseño predeterminado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AGG AGG</cp:lastModifiedBy>
  <cp:revision>192</cp:revision>
  <cp:lastPrinted>2000-11-30T06:22:00Z</cp:lastPrinted>
  <dcterms:created xsi:type="dcterms:W3CDTF">1999-11-19T11:42:00Z</dcterms:created>
  <dcterms:modified xsi:type="dcterms:W3CDTF">2020-06-05T16:22:21Z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