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32004000" cy="44958000"/>
  <p:notesSz cx="6732588" cy="9855200"/>
  <p:defaultTextStyle>
    <a:defPPr>
      <a:defRPr lang="en-A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8FCD"/>
    <a:srgbClr val="8183C7"/>
    <a:srgbClr val="6B6DBD"/>
    <a:srgbClr val="5D5FB7"/>
    <a:srgbClr val="008000"/>
    <a:srgbClr val="99FF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99526" autoAdjust="0"/>
  </p:normalViewPr>
  <p:slideViewPr>
    <p:cSldViewPr>
      <p:cViewPr>
        <p:scale>
          <a:sx n="30" d="100"/>
          <a:sy n="30" d="100"/>
        </p:scale>
        <p:origin x="-750" y="-126"/>
      </p:cViewPr>
      <p:guideLst>
        <p:guide orient="horz" pos="19360"/>
        <p:guide pos="10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7358063"/>
            <a:ext cx="24003000" cy="15651162"/>
          </a:xfrm>
        </p:spPr>
        <p:txBody>
          <a:bodyPr anchor="b"/>
          <a:lstStyle>
            <a:lvl1pPr algn="ctr">
              <a:defRPr sz="6000"/>
            </a:lvl1pPr>
          </a:lstStyle>
          <a:p>
            <a:r>
              <a:rPr lang="en-US"/>
              <a:t>Click to edit Master title style</a:t>
            </a:r>
            <a:endParaRPr lang="de-DE"/>
          </a:p>
        </p:txBody>
      </p:sp>
      <p:sp>
        <p:nvSpPr>
          <p:cNvPr id="3" name="Subtitle 2"/>
          <p:cNvSpPr>
            <a:spLocks noGrp="1"/>
          </p:cNvSpPr>
          <p:nvPr>
            <p:ph type="subTitle" idx="1"/>
          </p:nvPr>
        </p:nvSpPr>
        <p:spPr>
          <a:xfrm>
            <a:off x="4000500" y="23614063"/>
            <a:ext cx="24003000" cy="10853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p:cNvSpPr>
            <a:spLocks noGrp="1" noChangeArrowheads="1"/>
          </p:cNvSpPr>
          <p:nvPr>
            <p:ph type="sldNum" sz="quarter" idx="12"/>
          </p:nvPr>
        </p:nvSpPr>
        <p:spPr>
          <a:ln/>
        </p:spPr>
        <p:txBody>
          <a:bodyPr/>
          <a:lstStyle>
            <a:lvl1pPr>
              <a:defRPr/>
            </a:lvl1pPr>
          </a:lstStyle>
          <a:p>
            <a:fld id="{7F7D7FAD-05C0-4E84-ABA7-0B842EACF446}" type="slidenum">
              <a:rPr lang="en-AU" altLang="de-DE"/>
              <a:pPr/>
              <a:t>‹#›</a:t>
            </a:fld>
            <a:endParaRPr lang="en-AU"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p:cNvSpPr>
            <a:spLocks noGrp="1" noChangeArrowheads="1"/>
          </p:cNvSpPr>
          <p:nvPr>
            <p:ph type="sldNum" sz="quarter" idx="12"/>
          </p:nvPr>
        </p:nvSpPr>
        <p:spPr>
          <a:ln/>
        </p:spPr>
        <p:txBody>
          <a:bodyPr/>
          <a:lstStyle>
            <a:lvl1pPr>
              <a:defRPr/>
            </a:lvl1pPr>
          </a:lstStyle>
          <a:p>
            <a:fld id="{48ABAB21-810D-4A0F-8035-CABD9AE34C5F}" type="slidenum">
              <a:rPr lang="en-AU" altLang="de-DE"/>
              <a:pPr/>
              <a:t>‹#›</a:t>
            </a:fld>
            <a:endParaRPr lang="en-AU"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04438" y="3994150"/>
            <a:ext cx="6800850" cy="359679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2398713" y="3994150"/>
            <a:ext cx="20253325" cy="35967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p:cNvSpPr>
            <a:spLocks noGrp="1" noChangeArrowheads="1"/>
          </p:cNvSpPr>
          <p:nvPr>
            <p:ph type="sldNum" sz="quarter" idx="12"/>
          </p:nvPr>
        </p:nvSpPr>
        <p:spPr>
          <a:ln/>
        </p:spPr>
        <p:txBody>
          <a:bodyPr/>
          <a:lstStyle>
            <a:lvl1pPr>
              <a:defRPr/>
            </a:lvl1pPr>
          </a:lstStyle>
          <a:p>
            <a:fld id="{E7C8D9BB-2C99-4328-AD93-1680E2FA9C6A}" type="slidenum">
              <a:rPr lang="en-AU" altLang="de-DE"/>
              <a:pPr/>
              <a:t>‹#›</a:t>
            </a:fld>
            <a:endParaRPr lang="en-AU"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p:cNvSpPr>
            <a:spLocks noGrp="1" noChangeArrowheads="1"/>
          </p:cNvSpPr>
          <p:nvPr>
            <p:ph type="sldNum" sz="quarter" idx="12"/>
          </p:nvPr>
        </p:nvSpPr>
        <p:spPr>
          <a:ln/>
        </p:spPr>
        <p:txBody>
          <a:bodyPr/>
          <a:lstStyle>
            <a:lvl1pPr>
              <a:defRPr/>
            </a:lvl1pPr>
          </a:lstStyle>
          <a:p>
            <a:fld id="{2307B43F-3CB0-4B78-A1A9-A6D4E8D2A70D}" type="slidenum">
              <a:rPr lang="en-AU" altLang="de-DE"/>
              <a:pPr/>
              <a:t>‹#›</a:t>
            </a:fld>
            <a:endParaRPr lang="en-AU" alt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4400" y="11207750"/>
            <a:ext cx="27603450" cy="18702338"/>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2184400" y="30086300"/>
            <a:ext cx="27603450" cy="983456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p:cNvSpPr>
            <a:spLocks noGrp="1" noChangeArrowheads="1"/>
          </p:cNvSpPr>
          <p:nvPr>
            <p:ph type="sldNum" sz="quarter" idx="12"/>
          </p:nvPr>
        </p:nvSpPr>
        <p:spPr>
          <a:ln/>
        </p:spPr>
        <p:txBody>
          <a:bodyPr/>
          <a:lstStyle>
            <a:lvl1pPr>
              <a:defRPr/>
            </a:lvl1pPr>
          </a:lstStyle>
          <a:p>
            <a:fld id="{C400F5F4-6775-44F1-96F0-9AF2F66E97D3}" type="slidenum">
              <a:rPr lang="en-AU" altLang="de-DE"/>
              <a:pPr/>
              <a:t>‹#›</a:t>
            </a:fld>
            <a:endParaRPr lang="en-AU"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2398713" y="12987338"/>
            <a:ext cx="13527087"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16078200" y="12987338"/>
            <a:ext cx="13527088"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p:cNvSpPr>
            <a:spLocks noGrp="1" noChangeArrowheads="1"/>
          </p:cNvSpPr>
          <p:nvPr>
            <p:ph type="sldNum" sz="quarter" idx="12"/>
          </p:nvPr>
        </p:nvSpPr>
        <p:spPr>
          <a:ln/>
        </p:spPr>
        <p:txBody>
          <a:bodyPr/>
          <a:lstStyle>
            <a:lvl1pPr>
              <a:defRPr/>
            </a:lvl1pPr>
          </a:lstStyle>
          <a:p>
            <a:fld id="{F9993190-D532-405A-9B20-B6BD72DC4C87}" type="slidenum">
              <a:rPr lang="en-AU" altLang="de-DE"/>
              <a:pPr/>
              <a:t>‹#›</a:t>
            </a:fld>
            <a:endParaRPr lang="en-AU"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393950"/>
            <a:ext cx="27603450" cy="8689975"/>
          </a:xfrm>
        </p:spPr>
        <p:txBody>
          <a:bodyPr/>
          <a:lstStyle/>
          <a:p>
            <a:r>
              <a:rPr lang="en-US"/>
              <a:t>Click to edit Master title style</a:t>
            </a:r>
            <a:endParaRPr lang="de-DE"/>
          </a:p>
        </p:txBody>
      </p:sp>
      <p:sp>
        <p:nvSpPr>
          <p:cNvPr id="3" name="Text Placeholder 2"/>
          <p:cNvSpPr>
            <a:spLocks noGrp="1"/>
          </p:cNvSpPr>
          <p:nvPr>
            <p:ph type="body" idx="1"/>
          </p:nvPr>
        </p:nvSpPr>
        <p:spPr>
          <a:xfrm>
            <a:off x="2205038" y="11020425"/>
            <a:ext cx="13538200"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5038" y="16422688"/>
            <a:ext cx="13538200"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16202025" y="11020425"/>
            <a:ext cx="13606463"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202025" y="16422688"/>
            <a:ext cx="13606463"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AU" alt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en-AU" altLang="de-DE"/>
          </a:p>
        </p:txBody>
      </p:sp>
      <p:sp>
        <p:nvSpPr>
          <p:cNvPr id="9" name="Rectangle 6"/>
          <p:cNvSpPr>
            <a:spLocks noGrp="1" noChangeArrowheads="1"/>
          </p:cNvSpPr>
          <p:nvPr>
            <p:ph type="sldNum" sz="quarter" idx="12"/>
          </p:nvPr>
        </p:nvSpPr>
        <p:spPr>
          <a:ln/>
        </p:spPr>
        <p:txBody>
          <a:bodyPr/>
          <a:lstStyle>
            <a:lvl1pPr>
              <a:defRPr/>
            </a:lvl1pPr>
          </a:lstStyle>
          <a:p>
            <a:fld id="{E78F84BE-10C6-4062-860A-2D1A0C84EFF8}" type="slidenum">
              <a:rPr lang="en-AU" altLang="de-DE"/>
              <a:pPr/>
              <a:t>‹#›</a:t>
            </a:fld>
            <a:endParaRPr lang="en-AU"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AU" alt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en-AU" altLang="de-DE"/>
          </a:p>
        </p:txBody>
      </p:sp>
      <p:sp>
        <p:nvSpPr>
          <p:cNvPr id="5" name="Rectangle 6"/>
          <p:cNvSpPr>
            <a:spLocks noGrp="1" noChangeArrowheads="1"/>
          </p:cNvSpPr>
          <p:nvPr>
            <p:ph type="sldNum" sz="quarter" idx="12"/>
          </p:nvPr>
        </p:nvSpPr>
        <p:spPr>
          <a:ln/>
        </p:spPr>
        <p:txBody>
          <a:bodyPr/>
          <a:lstStyle>
            <a:lvl1pPr>
              <a:defRPr/>
            </a:lvl1pPr>
          </a:lstStyle>
          <a:p>
            <a:fld id="{772C41B7-CF4B-43DA-B25A-032E38039AE1}" type="slidenum">
              <a:rPr lang="en-AU" altLang="de-DE"/>
              <a:pPr/>
              <a:t>‹#›</a:t>
            </a:fld>
            <a:endParaRPr lang="en-AU"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lt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en-AU" altLang="de-DE"/>
          </a:p>
        </p:txBody>
      </p:sp>
      <p:sp>
        <p:nvSpPr>
          <p:cNvPr id="4" name="Rectangle 6"/>
          <p:cNvSpPr>
            <a:spLocks noGrp="1" noChangeArrowheads="1"/>
          </p:cNvSpPr>
          <p:nvPr>
            <p:ph type="sldNum" sz="quarter" idx="12"/>
          </p:nvPr>
        </p:nvSpPr>
        <p:spPr>
          <a:ln/>
        </p:spPr>
        <p:txBody>
          <a:bodyPr/>
          <a:lstStyle>
            <a:lvl1pPr>
              <a:defRPr/>
            </a:lvl1pPr>
          </a:lstStyle>
          <a:p>
            <a:fld id="{EC6D7A01-D8CE-4A4B-991D-8A25D8D5BFE1}" type="slidenum">
              <a:rPr lang="en-AU" altLang="de-DE"/>
              <a:pPr/>
              <a:t>‹#›</a:t>
            </a:fld>
            <a:endParaRPr lang="en-AU"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13606463" y="6473825"/>
            <a:ext cx="16202025" cy="31948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p:cNvSpPr>
            <a:spLocks noGrp="1" noChangeArrowheads="1"/>
          </p:cNvSpPr>
          <p:nvPr>
            <p:ph type="sldNum" sz="quarter" idx="12"/>
          </p:nvPr>
        </p:nvSpPr>
        <p:spPr>
          <a:ln/>
        </p:spPr>
        <p:txBody>
          <a:bodyPr/>
          <a:lstStyle>
            <a:lvl1pPr>
              <a:defRPr/>
            </a:lvl1pPr>
          </a:lstStyle>
          <a:p>
            <a:fld id="{2168A9FD-95A0-4BA0-9F2D-76AB86616568}" type="slidenum">
              <a:rPr lang="en-AU" altLang="de-DE"/>
              <a:pPr/>
              <a:t>‹#›</a:t>
            </a:fld>
            <a:endParaRPr lang="en-AU"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13606463" y="6473825"/>
            <a:ext cx="16202025" cy="31948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p:cNvSpPr>
            <a:spLocks noGrp="1" noChangeArrowheads="1"/>
          </p:cNvSpPr>
          <p:nvPr>
            <p:ph type="sldNum" sz="quarter" idx="12"/>
          </p:nvPr>
        </p:nvSpPr>
        <p:spPr>
          <a:ln/>
        </p:spPr>
        <p:txBody>
          <a:bodyPr/>
          <a:lstStyle>
            <a:lvl1pPr>
              <a:defRPr/>
            </a:lvl1pPr>
          </a:lstStyle>
          <a:p>
            <a:fld id="{725A7F69-B1A3-4353-A36E-8DA4C25C68E2}" type="slidenum">
              <a:rPr lang="en-AU" altLang="de-DE"/>
              <a:pPr/>
              <a:t>‹#›</a:t>
            </a:fld>
            <a:endParaRPr lang="en-AU"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98713" y="3994150"/>
            <a:ext cx="27206575" cy="7496175"/>
          </a:xfrm>
          <a:prstGeom prst="rect">
            <a:avLst/>
          </a:prstGeom>
          <a:noFill/>
          <a:ln w="9525">
            <a:noFill/>
            <a:miter lim="800000"/>
            <a:headEnd/>
            <a:tailEnd/>
          </a:ln>
          <a:effectLst/>
        </p:spPr>
        <p:txBody>
          <a:bodyPr vert="horz" wrap="square" lIns="435326" tIns="217663" rIns="435326" bIns="217663" numCol="1" anchor="ctr" anchorCtr="0" compatLnSpc="1">
            <a:prstTxWarp prst="textNoShape">
              <a:avLst/>
            </a:prstTxWarp>
          </a:bodyPr>
          <a:lstStyle/>
          <a:p>
            <a:pPr lvl="0"/>
            <a:r>
              <a:rPr lang="en-AU" altLang="de-DE" smtClean="0"/>
              <a:t>Click to edit Master title style</a:t>
            </a:r>
          </a:p>
        </p:txBody>
      </p:sp>
      <p:sp>
        <p:nvSpPr>
          <p:cNvPr id="1027" name="Rectangle 3"/>
          <p:cNvSpPr>
            <a:spLocks noGrp="1" noChangeArrowheads="1"/>
          </p:cNvSpPr>
          <p:nvPr>
            <p:ph type="body" idx="1"/>
          </p:nvPr>
        </p:nvSpPr>
        <p:spPr bwMode="auto">
          <a:xfrm>
            <a:off x="2398713" y="12987338"/>
            <a:ext cx="27206575" cy="26974800"/>
          </a:xfrm>
          <a:prstGeom prst="rect">
            <a:avLst/>
          </a:prstGeom>
          <a:noFill/>
          <a:ln w="9525">
            <a:noFill/>
            <a:miter lim="800000"/>
            <a:headEnd/>
            <a:tailEnd/>
          </a:ln>
          <a:effectLst/>
        </p:spPr>
        <p:txBody>
          <a:bodyPr vert="horz" wrap="square" lIns="435326" tIns="217663" rIns="435326" bIns="217663" numCol="1" anchor="t" anchorCtr="0" compatLnSpc="1">
            <a:prstTxWarp prst="textNoShape">
              <a:avLst/>
            </a:prstTxWarp>
          </a:bodyPr>
          <a:lstStyle/>
          <a:p>
            <a:pPr lvl="0"/>
            <a:r>
              <a:rPr lang="en-AU" altLang="de-DE" smtClean="0"/>
              <a:t>Click to edit Master text styles</a:t>
            </a:r>
          </a:p>
          <a:p>
            <a:pPr lvl="1"/>
            <a:r>
              <a:rPr lang="en-AU" altLang="de-DE" smtClean="0"/>
              <a:t>Second level</a:t>
            </a:r>
          </a:p>
          <a:p>
            <a:pPr lvl="2"/>
            <a:r>
              <a:rPr lang="en-AU" altLang="de-DE" smtClean="0"/>
              <a:t>Third level</a:t>
            </a:r>
          </a:p>
          <a:p>
            <a:pPr lvl="3"/>
            <a:r>
              <a:rPr lang="en-AU" altLang="de-DE" smtClean="0"/>
              <a:t>Fourth level</a:t>
            </a:r>
          </a:p>
          <a:p>
            <a:pPr lvl="4"/>
            <a:r>
              <a:rPr lang="en-AU" altLang="de-DE" smtClean="0"/>
              <a:t>Fifth level</a:t>
            </a:r>
          </a:p>
        </p:txBody>
      </p:sp>
      <p:sp>
        <p:nvSpPr>
          <p:cNvPr id="1028" name="Rectangle 4"/>
          <p:cNvSpPr>
            <a:spLocks noGrp="1" noChangeArrowheads="1"/>
          </p:cNvSpPr>
          <p:nvPr>
            <p:ph type="dt" sz="half" idx="2"/>
          </p:nvPr>
        </p:nvSpPr>
        <p:spPr bwMode="auto">
          <a:xfrm>
            <a:off x="2398713" y="40963850"/>
            <a:ext cx="6670675" cy="2994025"/>
          </a:xfrm>
          <a:prstGeom prst="rect">
            <a:avLst/>
          </a:prstGeom>
          <a:noFill/>
          <a:ln>
            <a:noFill/>
          </a:ln>
          <a:effectLst/>
        </p:spPr>
        <p:txBody>
          <a:bodyPr vert="horz" wrap="square" lIns="435326" tIns="217663" rIns="435326" bIns="217663" numCol="1" anchor="t" anchorCtr="0" compatLnSpc="1">
            <a:prstTxWarp prst="textNoShape">
              <a:avLst/>
            </a:prstTxWarp>
          </a:bodyPr>
          <a:lstStyle>
            <a:lvl1pPr algn="l" defTabSz="4352925">
              <a:defRPr sz="6600"/>
            </a:lvl1pPr>
          </a:lstStyle>
          <a:p>
            <a:pPr>
              <a:defRPr/>
            </a:pPr>
            <a:endParaRPr lang="en-AU" altLang="de-DE"/>
          </a:p>
        </p:txBody>
      </p:sp>
      <p:sp>
        <p:nvSpPr>
          <p:cNvPr id="1029" name="Rectangle 5"/>
          <p:cNvSpPr>
            <a:spLocks noGrp="1" noChangeArrowheads="1"/>
          </p:cNvSpPr>
          <p:nvPr>
            <p:ph type="ftr" sz="quarter" idx="3"/>
          </p:nvPr>
        </p:nvSpPr>
        <p:spPr bwMode="auto">
          <a:xfrm>
            <a:off x="10934700" y="40963850"/>
            <a:ext cx="10134600" cy="2994025"/>
          </a:xfrm>
          <a:prstGeom prst="rect">
            <a:avLst/>
          </a:prstGeom>
          <a:noFill/>
          <a:ln>
            <a:noFill/>
          </a:ln>
          <a:effectLst/>
        </p:spPr>
        <p:txBody>
          <a:bodyPr vert="horz" wrap="square" lIns="435326" tIns="217663" rIns="435326" bIns="217663" numCol="1" anchor="t" anchorCtr="0" compatLnSpc="1">
            <a:prstTxWarp prst="textNoShape">
              <a:avLst/>
            </a:prstTxWarp>
          </a:bodyPr>
          <a:lstStyle>
            <a:lvl1pPr algn="ctr" defTabSz="4352925">
              <a:defRPr sz="6600"/>
            </a:lvl1pPr>
          </a:lstStyle>
          <a:p>
            <a:pPr>
              <a:defRPr/>
            </a:pPr>
            <a:endParaRPr lang="en-AU" altLang="de-DE"/>
          </a:p>
        </p:txBody>
      </p:sp>
      <p:sp>
        <p:nvSpPr>
          <p:cNvPr id="1030" name="Rectangle 6"/>
          <p:cNvSpPr>
            <a:spLocks noGrp="1" noChangeArrowheads="1"/>
          </p:cNvSpPr>
          <p:nvPr>
            <p:ph type="sldNum" sz="quarter" idx="4"/>
          </p:nvPr>
        </p:nvSpPr>
        <p:spPr bwMode="auto">
          <a:xfrm>
            <a:off x="22934613" y="40963850"/>
            <a:ext cx="6670675" cy="2994025"/>
          </a:xfrm>
          <a:prstGeom prst="rect">
            <a:avLst/>
          </a:prstGeom>
          <a:noFill/>
          <a:ln>
            <a:noFill/>
          </a:ln>
          <a:effectLst/>
        </p:spPr>
        <p:txBody>
          <a:bodyPr vert="horz" wrap="square" lIns="435326" tIns="217663" rIns="435326" bIns="217663" numCol="1" anchor="t" anchorCtr="0" compatLnSpc="1">
            <a:prstTxWarp prst="textNoShape">
              <a:avLst/>
            </a:prstTxWarp>
          </a:bodyPr>
          <a:lstStyle>
            <a:lvl1pPr algn="r" defTabSz="4352925">
              <a:defRPr sz="6600"/>
            </a:lvl1pPr>
          </a:lstStyle>
          <a:p>
            <a:fld id="{942FF2C9-B113-4736-A53A-F68F26A289D5}" type="slidenum">
              <a:rPr lang="en-AU" altLang="de-DE"/>
              <a:pPr/>
              <a:t>‹#›</a:t>
            </a:fld>
            <a:endParaRPr lang="en-AU"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2925" rtl="0" eaLnBrk="0" fontAlgn="base" hangingPunct="0">
        <a:spcBef>
          <a:spcPct val="0"/>
        </a:spcBef>
        <a:spcAft>
          <a:spcPct val="0"/>
        </a:spcAft>
        <a:defRPr sz="21000" kern="1200">
          <a:solidFill>
            <a:schemeClr val="tx2"/>
          </a:solidFill>
          <a:latin typeface="+mj-lt"/>
          <a:ea typeface="+mj-ea"/>
          <a:cs typeface="+mj-cs"/>
        </a:defRPr>
      </a:lvl1pPr>
      <a:lvl2pPr algn="ctr" defTabSz="4352925" rtl="0" eaLnBrk="0" fontAlgn="base" hangingPunct="0">
        <a:spcBef>
          <a:spcPct val="0"/>
        </a:spcBef>
        <a:spcAft>
          <a:spcPct val="0"/>
        </a:spcAft>
        <a:defRPr sz="21000">
          <a:solidFill>
            <a:schemeClr val="tx2"/>
          </a:solidFill>
          <a:latin typeface="Times New Roman" panose="02020603050405020304" pitchFamily="18" charset="0"/>
        </a:defRPr>
      </a:lvl2pPr>
      <a:lvl3pPr algn="ctr" defTabSz="4352925" rtl="0" eaLnBrk="0" fontAlgn="base" hangingPunct="0">
        <a:spcBef>
          <a:spcPct val="0"/>
        </a:spcBef>
        <a:spcAft>
          <a:spcPct val="0"/>
        </a:spcAft>
        <a:defRPr sz="21000">
          <a:solidFill>
            <a:schemeClr val="tx2"/>
          </a:solidFill>
          <a:latin typeface="Times New Roman" panose="02020603050405020304" pitchFamily="18" charset="0"/>
        </a:defRPr>
      </a:lvl3pPr>
      <a:lvl4pPr algn="ctr" defTabSz="4352925" rtl="0" eaLnBrk="0" fontAlgn="base" hangingPunct="0">
        <a:spcBef>
          <a:spcPct val="0"/>
        </a:spcBef>
        <a:spcAft>
          <a:spcPct val="0"/>
        </a:spcAft>
        <a:defRPr sz="21000">
          <a:solidFill>
            <a:schemeClr val="tx2"/>
          </a:solidFill>
          <a:latin typeface="Times New Roman" panose="02020603050405020304" pitchFamily="18" charset="0"/>
        </a:defRPr>
      </a:lvl4pPr>
      <a:lvl5pPr algn="ctr" defTabSz="4352925" rtl="0" eaLnBrk="0" fontAlgn="base" hangingPunct="0">
        <a:spcBef>
          <a:spcPct val="0"/>
        </a:spcBef>
        <a:spcAft>
          <a:spcPct val="0"/>
        </a:spcAft>
        <a:defRPr sz="21000">
          <a:solidFill>
            <a:schemeClr val="tx2"/>
          </a:solidFill>
          <a:latin typeface="Times New Roman" panose="02020603050405020304" pitchFamily="18" charset="0"/>
        </a:defRPr>
      </a:lvl5pPr>
      <a:lvl6pPr marL="457200" algn="ctr" defTabSz="4352925" rtl="0" eaLnBrk="0" fontAlgn="base" hangingPunct="0">
        <a:spcBef>
          <a:spcPct val="0"/>
        </a:spcBef>
        <a:spcAft>
          <a:spcPct val="0"/>
        </a:spcAft>
        <a:defRPr sz="21000">
          <a:solidFill>
            <a:schemeClr val="tx2"/>
          </a:solidFill>
          <a:latin typeface="Times New Roman" panose="02020603050405020304" pitchFamily="18" charset="0"/>
        </a:defRPr>
      </a:lvl6pPr>
      <a:lvl7pPr marL="914400" algn="ctr" defTabSz="4352925" rtl="0" eaLnBrk="0" fontAlgn="base" hangingPunct="0">
        <a:spcBef>
          <a:spcPct val="0"/>
        </a:spcBef>
        <a:spcAft>
          <a:spcPct val="0"/>
        </a:spcAft>
        <a:defRPr sz="21000">
          <a:solidFill>
            <a:schemeClr val="tx2"/>
          </a:solidFill>
          <a:latin typeface="Times New Roman" panose="02020603050405020304" pitchFamily="18" charset="0"/>
        </a:defRPr>
      </a:lvl7pPr>
      <a:lvl8pPr marL="1371600" algn="ctr" defTabSz="4352925" rtl="0" eaLnBrk="0" fontAlgn="base" hangingPunct="0">
        <a:spcBef>
          <a:spcPct val="0"/>
        </a:spcBef>
        <a:spcAft>
          <a:spcPct val="0"/>
        </a:spcAft>
        <a:defRPr sz="21000">
          <a:solidFill>
            <a:schemeClr val="tx2"/>
          </a:solidFill>
          <a:latin typeface="Times New Roman" panose="02020603050405020304" pitchFamily="18" charset="0"/>
        </a:defRPr>
      </a:lvl8pPr>
      <a:lvl9pPr marL="1828800" algn="ctr" defTabSz="4352925" rtl="0" eaLnBrk="0" fontAlgn="base" hangingPunct="0">
        <a:spcBef>
          <a:spcPct val="0"/>
        </a:spcBef>
        <a:spcAft>
          <a:spcPct val="0"/>
        </a:spcAft>
        <a:defRPr sz="21000">
          <a:solidFill>
            <a:schemeClr val="tx2"/>
          </a:solidFill>
          <a:latin typeface="Times New Roman" panose="02020603050405020304" pitchFamily="18" charset="0"/>
        </a:defRPr>
      </a:lvl9pPr>
    </p:titleStyle>
    <p:bodyStyle>
      <a:lvl1pPr marL="1630363" indent="-1630363"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488"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413" indent="-1087438"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457200" y="5791200"/>
            <a:ext cx="9872663" cy="38404800"/>
          </a:xfrm>
          <a:prstGeom prst="rect">
            <a:avLst/>
          </a:prstGeom>
          <a:solidFill>
            <a:srgbClr val="FFFF00">
              <a:alpha val="50195"/>
            </a:srgbClr>
          </a:solidFill>
          <a:ln w="127000">
            <a:noFill/>
            <a:miter lim="800000"/>
            <a:headEnd/>
            <a:tailEnd/>
          </a:ln>
          <a:effectLst/>
        </p:spPr>
        <p:txBody>
          <a:bodyPr wrap="none" lIns="95325" tIns="47662" rIns="95325" bIns="47662" anchor="ctr"/>
          <a:lstStyle/>
          <a:p>
            <a:pPr algn="ctr" defTabSz="952500"/>
            <a:endParaRPr lang="en-US" altLang="de-DE" sz="2500"/>
          </a:p>
        </p:txBody>
      </p:sp>
      <p:sp>
        <p:nvSpPr>
          <p:cNvPr id="2051" name="Rectangle 6"/>
          <p:cNvSpPr>
            <a:spLocks noChangeArrowheads="1"/>
          </p:cNvSpPr>
          <p:nvPr/>
        </p:nvSpPr>
        <p:spPr bwMode="auto">
          <a:xfrm>
            <a:off x="10896600" y="5791200"/>
            <a:ext cx="9871075" cy="38404800"/>
          </a:xfrm>
          <a:prstGeom prst="rect">
            <a:avLst/>
          </a:prstGeom>
          <a:solidFill>
            <a:srgbClr val="FFFF00">
              <a:alpha val="50195"/>
            </a:srgbClr>
          </a:solidFill>
          <a:ln w="9525">
            <a:noFill/>
            <a:miter lim="800000"/>
            <a:headEnd/>
            <a:tailEnd/>
          </a:ln>
          <a:effectLst/>
        </p:spPr>
        <p:txBody>
          <a:bodyPr wrap="none" lIns="95325" tIns="47662" rIns="95325" bIns="47662" anchor="ctr"/>
          <a:lstStyle/>
          <a:p>
            <a:pPr algn="ctr" defTabSz="952500"/>
            <a:endParaRPr lang="en-US" altLang="de-DE" sz="2500"/>
          </a:p>
        </p:txBody>
      </p:sp>
      <p:sp>
        <p:nvSpPr>
          <p:cNvPr id="2052" name="Rectangle 7"/>
          <p:cNvSpPr>
            <a:spLocks noChangeArrowheads="1"/>
          </p:cNvSpPr>
          <p:nvPr/>
        </p:nvSpPr>
        <p:spPr bwMode="auto">
          <a:xfrm>
            <a:off x="21259800" y="5791200"/>
            <a:ext cx="9874250" cy="38404800"/>
          </a:xfrm>
          <a:prstGeom prst="rect">
            <a:avLst/>
          </a:prstGeom>
          <a:solidFill>
            <a:srgbClr val="FFFF00">
              <a:alpha val="50195"/>
            </a:srgbClr>
          </a:solidFill>
          <a:ln w="9525">
            <a:noFill/>
            <a:miter lim="800000"/>
            <a:headEnd/>
            <a:tailEnd/>
          </a:ln>
          <a:effectLst/>
        </p:spPr>
        <p:txBody>
          <a:bodyPr wrap="none" lIns="95325" tIns="47662" rIns="95325" bIns="47662" anchor="ctr"/>
          <a:lstStyle/>
          <a:p>
            <a:pPr algn="ctr" defTabSz="952500"/>
            <a:endParaRPr lang="en-US" altLang="de-DE" sz="2500"/>
          </a:p>
        </p:txBody>
      </p:sp>
      <p:sp>
        <p:nvSpPr>
          <p:cNvPr id="2053" name="Rectangle 10"/>
          <p:cNvSpPr>
            <a:spLocks noChangeArrowheads="1"/>
          </p:cNvSpPr>
          <p:nvPr/>
        </p:nvSpPr>
        <p:spPr bwMode="auto">
          <a:xfrm>
            <a:off x="793750" y="-244475"/>
            <a:ext cx="30753050" cy="6043613"/>
          </a:xfrm>
          <a:prstGeom prst="rect">
            <a:avLst/>
          </a:prstGeom>
          <a:noFill/>
          <a:ln w="9525">
            <a:noFill/>
            <a:miter lim="800000"/>
            <a:headEnd/>
            <a:tailEnd/>
          </a:ln>
          <a:effectLst/>
        </p:spPr>
        <p:txBody>
          <a:bodyPr wrap="none" lIns="95325" tIns="47662" rIns="95325" bIns="47662" anchor="ctr"/>
          <a:lstStyle/>
          <a:p>
            <a:pPr algn="ctr"/>
            <a:r>
              <a:rPr lang="en-CA" sz="4800" b="1" dirty="0"/>
              <a:t>Analysis of Stack Operating Conditions for a </a:t>
            </a:r>
            <a:r>
              <a:rPr lang="tr-TR" sz="4800" b="1" dirty="0" smtClean="0"/>
              <a:t>P</a:t>
            </a:r>
            <a:r>
              <a:rPr lang="en-CA" sz="4800" b="1" dirty="0" err="1" smtClean="0"/>
              <a:t>olymer</a:t>
            </a:r>
            <a:r>
              <a:rPr lang="en-CA" sz="4800" b="1" dirty="0" smtClean="0"/>
              <a:t> </a:t>
            </a:r>
            <a:r>
              <a:rPr lang="tr-TR" sz="4800" b="1" dirty="0" smtClean="0"/>
              <a:t>E</a:t>
            </a:r>
            <a:r>
              <a:rPr lang="en-CA" sz="4800" b="1" dirty="0" err="1" smtClean="0"/>
              <a:t>lectrolyte</a:t>
            </a:r>
            <a:r>
              <a:rPr lang="en-CA" sz="4800" b="1" dirty="0" smtClean="0"/>
              <a:t> </a:t>
            </a:r>
            <a:r>
              <a:rPr lang="tr-TR" sz="4800" b="1" dirty="0" smtClean="0"/>
              <a:t>M</a:t>
            </a:r>
            <a:r>
              <a:rPr lang="en-CA" sz="4800" b="1" dirty="0" err="1" smtClean="0"/>
              <a:t>embrane</a:t>
            </a:r>
            <a:r>
              <a:rPr lang="en-CA" sz="4800" b="1" dirty="0" smtClean="0"/>
              <a:t> </a:t>
            </a:r>
            <a:r>
              <a:rPr lang="tr-TR" sz="4800" b="1" dirty="0" smtClean="0"/>
              <a:t>(PEM) </a:t>
            </a:r>
            <a:r>
              <a:rPr lang="en-CA" sz="4800" b="1" dirty="0" smtClean="0"/>
              <a:t>Fuel </a:t>
            </a:r>
            <a:r>
              <a:rPr lang="en-CA" sz="4800" b="1" dirty="0"/>
              <a:t>Cell</a:t>
            </a:r>
            <a:endParaRPr lang="tr-TR" sz="4800" dirty="0"/>
          </a:p>
          <a:p>
            <a:pPr marL="457200" indent="-457200" algn="ctr" defTabSz="952500"/>
            <a:r>
              <a:rPr lang="es-CL" altLang="de-DE" sz="3000" b="1" dirty="0" smtClean="0"/>
              <a:t>   </a:t>
            </a:r>
            <a:endParaRPr lang="es-CL" altLang="de-DE" sz="3000" b="1" dirty="0"/>
          </a:p>
          <a:p>
            <a:pPr marL="457200" indent="-457200" algn="ctr" defTabSz="952500"/>
            <a:r>
              <a:rPr lang="tr-TR" altLang="de-DE" sz="3300" b="1" dirty="0" smtClean="0"/>
              <a:t>K. Saka</a:t>
            </a:r>
            <a:r>
              <a:rPr lang="es-ES" altLang="de-DE" sz="3300" b="1" dirty="0" smtClean="0"/>
              <a:t> </a:t>
            </a:r>
            <a:endParaRPr lang="es-CL" altLang="de-DE" sz="3300" b="1" dirty="0"/>
          </a:p>
          <a:p>
            <a:pPr marL="457200" indent="-457200" algn="ctr" defTabSz="952500"/>
            <a:r>
              <a:rPr lang="en-CA" sz="2900" i="1" dirty="0" smtClean="0"/>
              <a:t>Vocational </a:t>
            </a:r>
            <a:r>
              <a:rPr lang="en-CA" sz="2900" i="1" dirty="0"/>
              <a:t>School </a:t>
            </a:r>
            <a:r>
              <a:rPr lang="en-CA" sz="2900" i="1" dirty="0" smtClean="0"/>
              <a:t>of</a:t>
            </a:r>
            <a:r>
              <a:rPr lang="tr-TR" sz="2900" i="1" dirty="0" smtClean="0"/>
              <a:t> </a:t>
            </a:r>
            <a:r>
              <a:rPr lang="en-CA" sz="2900" i="1" dirty="0" smtClean="0"/>
              <a:t> </a:t>
            </a:r>
            <a:r>
              <a:rPr lang="en-CA" sz="2900" i="1" dirty="0" err="1" smtClean="0"/>
              <a:t>Yeni</a:t>
            </a:r>
            <a:r>
              <a:rPr lang="tr-TR" sz="2900" i="1" dirty="0" smtClean="0"/>
              <a:t>ş</a:t>
            </a:r>
            <a:r>
              <a:rPr lang="en-CA" sz="2900" i="1" dirty="0" err="1" smtClean="0"/>
              <a:t>ehir</a:t>
            </a:r>
            <a:r>
              <a:rPr lang="en-CA" sz="2900" i="1" dirty="0" smtClean="0"/>
              <a:t> </a:t>
            </a:r>
            <a:r>
              <a:rPr lang="tr-TR" sz="2900" i="1" dirty="0" smtClean="0"/>
              <a:t>İ</a:t>
            </a:r>
            <a:r>
              <a:rPr lang="en-CA" sz="2900" i="1" dirty="0" err="1" smtClean="0"/>
              <a:t>brahim</a:t>
            </a:r>
            <a:r>
              <a:rPr lang="en-CA" sz="2900" i="1" dirty="0" smtClean="0"/>
              <a:t> </a:t>
            </a:r>
            <a:r>
              <a:rPr lang="en-CA" sz="2900" i="1" dirty="0" err="1" smtClean="0"/>
              <a:t>Orhan</a:t>
            </a:r>
            <a:r>
              <a:rPr lang="tr-TR" sz="2900" i="1" dirty="0" smtClean="0"/>
              <a:t>, Bursa Uludağ </a:t>
            </a:r>
            <a:r>
              <a:rPr lang="tr-TR" sz="2900" i="1" dirty="0" err="1" smtClean="0"/>
              <a:t>University</a:t>
            </a:r>
            <a:r>
              <a:rPr lang="tr-TR" sz="2900" i="1" dirty="0" smtClean="0"/>
              <a:t>, </a:t>
            </a:r>
            <a:r>
              <a:rPr lang="tr-TR" sz="2900" i="1" dirty="0" err="1" smtClean="0"/>
              <a:t>Turkey</a:t>
            </a:r>
            <a:endParaRPr lang="tr-TR" sz="2900" i="1" dirty="0" smtClean="0"/>
          </a:p>
          <a:p>
            <a:pPr marL="457200" indent="-457200" algn="ctr" defTabSz="952500"/>
            <a:r>
              <a:rPr lang="tr-TR" altLang="de-DE" sz="3300" b="1" dirty="0" smtClean="0"/>
              <a:t>M. F. Orhan</a:t>
            </a:r>
            <a:endParaRPr lang="en-US" altLang="de-DE" sz="3300" b="1" dirty="0"/>
          </a:p>
          <a:p>
            <a:pPr marL="457200" indent="-457200" algn="ctr" defTabSz="952500"/>
            <a:r>
              <a:rPr lang="en-CA" sz="2900" i="1" dirty="0" smtClean="0"/>
              <a:t>Department </a:t>
            </a:r>
            <a:r>
              <a:rPr lang="en-CA" sz="2900" i="1" dirty="0"/>
              <a:t>of Mechanical Engineering</a:t>
            </a:r>
            <a:r>
              <a:rPr lang="en-GB" altLang="de-DE" sz="2900" i="1" dirty="0" smtClean="0"/>
              <a:t>, </a:t>
            </a:r>
            <a:r>
              <a:rPr lang="en-CA" sz="2900" i="1" dirty="0"/>
              <a:t>American University of </a:t>
            </a:r>
            <a:r>
              <a:rPr lang="en-CA" sz="2900" i="1" dirty="0" err="1"/>
              <a:t>Sharjah</a:t>
            </a:r>
            <a:r>
              <a:rPr lang="en-GB" altLang="de-DE" sz="2900" i="1" dirty="0" smtClean="0"/>
              <a:t>, </a:t>
            </a:r>
            <a:r>
              <a:rPr lang="tr-TR" altLang="de-DE" sz="2900" i="1" dirty="0" smtClean="0"/>
              <a:t>UAE</a:t>
            </a:r>
            <a:endParaRPr lang="en-US" altLang="de-DE" sz="2900" b="1" i="1" u="sng" dirty="0">
              <a:cs typeface="Times New Roman" pitchFamily="18" charset="0"/>
            </a:endParaRPr>
          </a:p>
          <a:p>
            <a:pPr marL="457200" indent="-457200" algn="ctr" defTabSz="952500"/>
            <a:r>
              <a:rPr lang="en-CA" sz="3300" b="1" dirty="0" smtClean="0"/>
              <a:t>H</a:t>
            </a:r>
            <a:r>
              <a:rPr lang="tr-TR" sz="3300" b="1" dirty="0" smtClean="0"/>
              <a:t>. </a:t>
            </a:r>
            <a:r>
              <a:rPr lang="en-CA" sz="3300" b="1" dirty="0" err="1" smtClean="0"/>
              <a:t>Kahraman</a:t>
            </a:r>
            <a:endParaRPr lang="tr-TR" sz="3300" b="1" dirty="0" smtClean="0"/>
          </a:p>
          <a:p>
            <a:pPr marL="457200" indent="-457200" algn="ctr" defTabSz="952500"/>
            <a:r>
              <a:rPr lang="en-US" altLang="de-DE" sz="2900" i="1" dirty="0" smtClean="0">
                <a:cs typeface="Times New Roman" pitchFamily="18" charset="0"/>
              </a:rPr>
              <a:t>Department </a:t>
            </a:r>
            <a:r>
              <a:rPr lang="en-US" altLang="de-DE" sz="2900" i="1" dirty="0">
                <a:cs typeface="Times New Roman" pitchFamily="18" charset="0"/>
              </a:rPr>
              <a:t>of Mechanical Engineering, </a:t>
            </a:r>
            <a:r>
              <a:rPr lang="en-CA" sz="2900" i="1" dirty="0" err="1"/>
              <a:t>Sakarya</a:t>
            </a:r>
            <a:r>
              <a:rPr lang="en-CA" sz="2900" i="1" dirty="0"/>
              <a:t> University of Applied Sciences</a:t>
            </a:r>
            <a:r>
              <a:rPr lang="en-US" altLang="de-DE" sz="2900" i="1" dirty="0" smtClean="0">
                <a:cs typeface="Times New Roman" pitchFamily="18" charset="0"/>
              </a:rPr>
              <a:t>, </a:t>
            </a:r>
            <a:r>
              <a:rPr lang="tr-TR" sz="2900" i="1" dirty="0" err="1" smtClean="0"/>
              <a:t>Turkey</a:t>
            </a:r>
            <a:endParaRPr lang="es-ES" altLang="de-DE" sz="2900" i="1" dirty="0"/>
          </a:p>
          <a:p>
            <a:pPr marL="1409700" lvl="2" indent="-457200" algn="ctr" defTabSz="952500"/>
            <a:endParaRPr lang="es-ES" altLang="de-DE" sz="2900" i="1" dirty="0"/>
          </a:p>
          <a:p>
            <a:pPr marL="1409700" lvl="2" indent="-457200" algn="ctr" defTabSz="952500"/>
            <a:endParaRPr lang="en-US" altLang="de-DE" sz="900" i="1" dirty="0"/>
          </a:p>
        </p:txBody>
      </p:sp>
      <p:sp>
        <p:nvSpPr>
          <p:cNvPr id="2054" name="Rectangle 14"/>
          <p:cNvSpPr>
            <a:spLocks noChangeArrowheads="1"/>
          </p:cNvSpPr>
          <p:nvPr/>
        </p:nvSpPr>
        <p:spPr bwMode="auto">
          <a:xfrm>
            <a:off x="457200" y="5791200"/>
            <a:ext cx="9872663" cy="1581150"/>
          </a:xfrm>
          <a:prstGeom prst="rect">
            <a:avLst/>
          </a:prstGeom>
          <a:solidFill>
            <a:srgbClr val="FF0000"/>
          </a:solidFill>
          <a:ln w="127000">
            <a:noFill/>
            <a:miter lim="800000"/>
            <a:headEnd/>
            <a:tailEnd/>
          </a:ln>
          <a:effectLst/>
        </p:spPr>
        <p:txBody>
          <a:bodyPr wrap="none" lIns="95325" tIns="47662" rIns="95325" bIns="47662" anchor="ctr"/>
          <a:lstStyle/>
          <a:p>
            <a:pPr algn="ctr" defTabSz="952500"/>
            <a:r>
              <a:rPr lang="en-AU" altLang="de-DE" sz="5900" b="1" dirty="0"/>
              <a:t>Introduction</a:t>
            </a:r>
            <a:endParaRPr lang="en-AU" altLang="de-DE" sz="5900" dirty="0"/>
          </a:p>
        </p:txBody>
      </p:sp>
      <p:sp>
        <p:nvSpPr>
          <p:cNvPr id="2055" name="Rectangle 16"/>
          <p:cNvSpPr>
            <a:spLocks noChangeArrowheads="1"/>
          </p:cNvSpPr>
          <p:nvPr/>
        </p:nvSpPr>
        <p:spPr bwMode="auto">
          <a:xfrm>
            <a:off x="21259800" y="27889200"/>
            <a:ext cx="9871075" cy="1581150"/>
          </a:xfrm>
          <a:prstGeom prst="rect">
            <a:avLst/>
          </a:prstGeom>
          <a:solidFill>
            <a:srgbClr val="FF0000"/>
          </a:solidFill>
          <a:ln w="127000">
            <a:noFill/>
            <a:miter lim="800000"/>
            <a:headEnd/>
            <a:tailEnd/>
          </a:ln>
          <a:effectLst/>
        </p:spPr>
        <p:txBody>
          <a:bodyPr wrap="none" lIns="95325" tIns="47662" rIns="95325" bIns="47662" anchor="ctr"/>
          <a:lstStyle/>
          <a:p>
            <a:pPr algn="ctr" defTabSz="952500"/>
            <a:r>
              <a:rPr lang="en-AU" altLang="de-DE" sz="5900" b="1" dirty="0"/>
              <a:t>Conclusions</a:t>
            </a:r>
          </a:p>
        </p:txBody>
      </p:sp>
      <p:sp>
        <p:nvSpPr>
          <p:cNvPr id="2056" name="Text Box 25"/>
          <p:cNvSpPr txBox="1">
            <a:spLocks noChangeArrowheads="1"/>
          </p:cNvSpPr>
          <p:nvPr/>
        </p:nvSpPr>
        <p:spPr bwMode="auto">
          <a:xfrm>
            <a:off x="10972800" y="9448800"/>
            <a:ext cx="9874250" cy="4724400"/>
          </a:xfrm>
          <a:prstGeom prst="rect">
            <a:avLst/>
          </a:prstGeom>
          <a:noFill/>
          <a:ln w="9525">
            <a:noFill/>
            <a:miter lim="800000"/>
            <a:headEnd/>
            <a:tailEnd/>
          </a:ln>
          <a:effectLst/>
        </p:spPr>
        <p:txBody>
          <a:bodyPr lIns="95325" tIns="47662" rIns="95325" bIns="47662" anchor="ctr"/>
          <a:lstStyle/>
          <a:p>
            <a:pPr marL="273050" algn="just" defTabSz="952500"/>
            <a:r>
              <a:rPr lang="en-US" sz="3300" dirty="0" smtClean="0"/>
              <a:t>The oxidant and fuel are tested at various temperatures such as</a:t>
            </a:r>
            <a:r>
              <a:rPr lang="tr-TR" sz="3300" dirty="0" smtClean="0"/>
              <a:t> </a:t>
            </a:r>
            <a:r>
              <a:rPr lang="en-US" sz="3300" dirty="0" smtClean="0"/>
              <a:t>65</a:t>
            </a:r>
            <a:r>
              <a:rPr lang="en-US" sz="3300" baseline="30000" dirty="0" smtClean="0"/>
              <a:t>o</a:t>
            </a:r>
            <a:r>
              <a:rPr lang="en-US" sz="3300" dirty="0" smtClean="0"/>
              <a:t>C, 75</a:t>
            </a:r>
            <a:r>
              <a:rPr lang="en-US" sz="3300" baseline="30000" dirty="0" smtClean="0"/>
              <a:t>o</a:t>
            </a:r>
            <a:r>
              <a:rPr lang="en-US" sz="3300" dirty="0" smtClean="0"/>
              <a:t>C and 85</a:t>
            </a:r>
            <a:r>
              <a:rPr lang="en-US" sz="3300" baseline="30000" dirty="0" smtClean="0"/>
              <a:t>o</a:t>
            </a:r>
            <a:r>
              <a:rPr lang="en-US" sz="3300" dirty="0" smtClean="0"/>
              <a:t>C. A heating/humidification system by Fuel Cell Technologies, Inc. is used to prepare the reactant gases for the reaction. </a:t>
            </a:r>
            <a:endParaRPr lang="en-AU" altLang="de-DE" sz="3300" dirty="0" smtClean="0"/>
          </a:p>
          <a:p>
            <a:pPr marL="273050" algn="just" defTabSz="952500"/>
            <a:r>
              <a:rPr lang="en-US" sz="3300" dirty="0" smtClean="0"/>
              <a:t>The system includes dual temperature controller, including output gas line heaters, on/off bypass valves and sight glass for each humidity bottle. </a:t>
            </a:r>
            <a:r>
              <a:rPr lang="en-US" sz="3300" dirty="0" err="1" smtClean="0"/>
              <a:t>Nafion</a:t>
            </a:r>
            <a:r>
              <a:rPr lang="en-US" sz="3300" dirty="0" smtClean="0"/>
              <a:t> tubing is inserted into the bottle to provide dew-point humidity level for the gas</a:t>
            </a:r>
            <a:r>
              <a:rPr lang="tr-TR" sz="3300" dirty="0" smtClean="0"/>
              <a:t> </a:t>
            </a:r>
            <a:r>
              <a:rPr lang="en-US" sz="3300" dirty="0" smtClean="0"/>
              <a:t>passage through the tubing. </a:t>
            </a:r>
            <a:endParaRPr lang="en-AU" altLang="de-DE" sz="3300" dirty="0" smtClean="0"/>
          </a:p>
          <a:p>
            <a:pPr marL="273050" algn="just" defTabSz="952500"/>
            <a:r>
              <a:rPr lang="en-GB" altLang="de-DE" sz="3300" dirty="0" smtClean="0"/>
              <a:t> </a:t>
            </a:r>
            <a:r>
              <a:rPr lang="en-US" sz="3300" dirty="0" smtClean="0"/>
              <a:t>As explained in detail in the previous sections, the evaporation of water at the operation temperature determines the humidity level of the reactant gases. Higher operation temperatures result in evaporation of more water, which in turn rises the moisture levels of the gases. The overall cell temperature is</a:t>
            </a:r>
            <a:r>
              <a:rPr lang="tr-TR" sz="3300" dirty="0" smtClean="0"/>
              <a:t> </a:t>
            </a:r>
            <a:r>
              <a:rPr lang="en-US" sz="3300" dirty="0" smtClean="0"/>
              <a:t>controlled by the heaters in contact with the end plates and measured by thermocouples installed within the end plates. The heaters and thermocouples are also connected to a temperature control system. The Single Cell Test Protocol by the US Fuel Cell Council is followed in all tests and measurements of voltages, powers, current densities and polarization curves. Before each test, the experimental setup is stabilized keeping the cell at open circuit voltage (OCV) for at least 15 minutes.</a:t>
            </a:r>
            <a:endParaRPr lang="en-US" altLang="de-DE" sz="3300" dirty="0"/>
          </a:p>
        </p:txBody>
      </p:sp>
      <p:sp>
        <p:nvSpPr>
          <p:cNvPr id="2057" name="Text Box 69"/>
          <p:cNvSpPr txBox="1">
            <a:spLocks noChangeArrowheads="1"/>
          </p:cNvSpPr>
          <p:nvPr/>
        </p:nvSpPr>
        <p:spPr bwMode="auto">
          <a:xfrm>
            <a:off x="457200" y="30937200"/>
            <a:ext cx="9872663" cy="1579563"/>
          </a:xfrm>
          <a:prstGeom prst="rect">
            <a:avLst/>
          </a:prstGeom>
          <a:solidFill>
            <a:srgbClr val="FF0000"/>
          </a:solidFill>
          <a:ln w="9525">
            <a:noFill/>
            <a:miter lim="800000"/>
            <a:headEnd/>
            <a:tailEnd/>
          </a:ln>
          <a:effectLst/>
        </p:spPr>
        <p:txBody>
          <a:bodyPr lIns="95325" tIns="47662" rIns="95325" bIns="47662" anchor="ctr"/>
          <a:lstStyle/>
          <a:p>
            <a:pPr algn="ctr" defTabSz="952500"/>
            <a:r>
              <a:rPr lang="en-US" altLang="de-DE" sz="5900" b="1">
                <a:cs typeface="Times New Roman" pitchFamily="18" charset="0"/>
              </a:rPr>
              <a:t>Experimental setup</a:t>
            </a:r>
            <a:endParaRPr lang="en-AU" altLang="de-DE" sz="5900" b="1"/>
          </a:p>
        </p:txBody>
      </p:sp>
      <p:sp>
        <p:nvSpPr>
          <p:cNvPr id="2058" name="Text Box 70"/>
          <p:cNvSpPr txBox="1">
            <a:spLocks noChangeArrowheads="1"/>
          </p:cNvSpPr>
          <p:nvPr/>
        </p:nvSpPr>
        <p:spPr bwMode="auto">
          <a:xfrm>
            <a:off x="360363" y="29838650"/>
            <a:ext cx="9871075" cy="534988"/>
          </a:xfrm>
          <a:prstGeom prst="rect">
            <a:avLst/>
          </a:prstGeom>
          <a:noFill/>
          <a:ln w="9525">
            <a:noFill/>
            <a:miter lim="800000"/>
            <a:headEnd/>
            <a:tailEnd/>
          </a:ln>
          <a:effectLst/>
        </p:spPr>
        <p:txBody>
          <a:bodyPr lIns="95325" tIns="47662" rIns="95325" bIns="47662" anchor="ctr"/>
          <a:lstStyle/>
          <a:p>
            <a:pPr algn="just" defTabSz="952500">
              <a:spcBef>
                <a:spcPct val="50000"/>
              </a:spcBef>
              <a:buFontTx/>
              <a:buChar char="•"/>
            </a:pPr>
            <a:endParaRPr lang="en-US" altLang="de-DE" sz="3300"/>
          </a:p>
        </p:txBody>
      </p:sp>
      <p:sp>
        <p:nvSpPr>
          <p:cNvPr id="2059" name="Text Box 77"/>
          <p:cNvSpPr txBox="1">
            <a:spLocks noChangeArrowheads="1"/>
          </p:cNvSpPr>
          <p:nvPr/>
        </p:nvSpPr>
        <p:spPr bwMode="auto">
          <a:xfrm>
            <a:off x="21482050" y="23080663"/>
            <a:ext cx="9869488" cy="4749800"/>
          </a:xfrm>
          <a:prstGeom prst="rect">
            <a:avLst/>
          </a:prstGeom>
          <a:noFill/>
          <a:ln w="9525">
            <a:noFill/>
            <a:miter lim="800000"/>
            <a:headEnd/>
            <a:tailEnd/>
          </a:ln>
          <a:effectLst/>
        </p:spPr>
        <p:txBody>
          <a:bodyPr lIns="95325" tIns="47662" rIns="95325" bIns="47662" anchor="ctr"/>
          <a:lstStyle/>
          <a:p>
            <a:pPr algn="just" defTabSz="952500">
              <a:spcBef>
                <a:spcPct val="50000"/>
              </a:spcBef>
              <a:buFontTx/>
              <a:buChar char="•"/>
            </a:pPr>
            <a:endParaRPr lang="en-US" altLang="de-DE" sz="3300"/>
          </a:p>
        </p:txBody>
      </p:sp>
      <p:sp>
        <p:nvSpPr>
          <p:cNvPr id="2060" name="Text Box 106"/>
          <p:cNvSpPr txBox="1">
            <a:spLocks noChangeArrowheads="1"/>
          </p:cNvSpPr>
          <p:nvPr/>
        </p:nvSpPr>
        <p:spPr bwMode="auto">
          <a:xfrm>
            <a:off x="21553488" y="4749800"/>
            <a:ext cx="9656762" cy="21877338"/>
          </a:xfrm>
          <a:prstGeom prst="rect">
            <a:avLst/>
          </a:prstGeom>
          <a:noFill/>
          <a:ln w="9525">
            <a:noFill/>
            <a:miter lim="800000"/>
            <a:headEnd/>
            <a:tailEnd/>
          </a:ln>
          <a:effectLst/>
        </p:spPr>
        <p:txBody>
          <a:bodyPr lIns="95325" tIns="47662" rIns="95325" bIns="47662" anchor="ctr"/>
          <a:lstStyle/>
          <a:p>
            <a:pPr indent="273050" algn="just" defTabSz="952500">
              <a:spcAft>
                <a:spcPct val="40000"/>
              </a:spcAft>
              <a:buFontTx/>
              <a:buChar char="•"/>
            </a:pPr>
            <a:endParaRPr lang="en-US" altLang="de-DE" sz="3300"/>
          </a:p>
        </p:txBody>
      </p:sp>
      <p:sp>
        <p:nvSpPr>
          <p:cNvPr id="2061" name="Text Box 115"/>
          <p:cNvSpPr txBox="1">
            <a:spLocks noChangeArrowheads="1"/>
          </p:cNvSpPr>
          <p:nvPr/>
        </p:nvSpPr>
        <p:spPr bwMode="auto">
          <a:xfrm>
            <a:off x="21336000" y="26441400"/>
            <a:ext cx="9601200" cy="1204913"/>
          </a:xfrm>
          <a:prstGeom prst="rect">
            <a:avLst/>
          </a:prstGeom>
          <a:noFill/>
          <a:ln w="9525">
            <a:noFill/>
            <a:miter lim="800000"/>
            <a:headEnd/>
            <a:tailEnd/>
          </a:ln>
          <a:effectLst/>
        </p:spPr>
        <p:txBody>
          <a:bodyPr lIns="95325" tIns="47662" rIns="95325" bIns="47662" anchor="ctr"/>
          <a:lstStyle/>
          <a:p>
            <a:pPr marL="341313" lvl="2" algn="ctr" defTabSz="952500"/>
            <a:r>
              <a:rPr lang="tr-TR" sz="3300" b="1" dirty="0" err="1" smtClean="0"/>
              <a:t>Fig</a:t>
            </a:r>
            <a:r>
              <a:rPr lang="tr-TR" sz="3300" b="1" dirty="0" smtClean="0"/>
              <a:t>. 3. </a:t>
            </a:r>
            <a:r>
              <a:rPr lang="en-CA" sz="3300" dirty="0" smtClean="0"/>
              <a:t>Temperature </a:t>
            </a:r>
            <a:r>
              <a:rPr lang="en-CA" sz="3300" dirty="0"/>
              <a:t>Effect on Power Curve at Constant Resistance</a:t>
            </a:r>
            <a:endParaRPr lang="pt-BR" altLang="de-DE" sz="3300" dirty="0"/>
          </a:p>
        </p:txBody>
      </p:sp>
      <p:sp>
        <p:nvSpPr>
          <p:cNvPr id="2062" name="Text Box 121"/>
          <p:cNvSpPr txBox="1">
            <a:spLocks noChangeArrowheads="1"/>
          </p:cNvSpPr>
          <p:nvPr/>
        </p:nvSpPr>
        <p:spPr bwMode="auto">
          <a:xfrm>
            <a:off x="457200" y="29946600"/>
            <a:ext cx="10017125" cy="869950"/>
          </a:xfrm>
          <a:prstGeom prst="rect">
            <a:avLst/>
          </a:prstGeom>
          <a:noFill/>
          <a:ln w="9525">
            <a:noFill/>
            <a:miter lim="800000"/>
            <a:headEnd/>
            <a:tailEnd/>
          </a:ln>
          <a:effectLst/>
        </p:spPr>
        <p:txBody>
          <a:bodyPr lIns="95325" tIns="47662" rIns="95325" bIns="47662" anchor="ctr"/>
          <a:lstStyle/>
          <a:p>
            <a:pPr marL="341313" lvl="2" algn="just" defTabSz="952500"/>
            <a:r>
              <a:rPr lang="en-US" altLang="de-DE" sz="3300" b="1" dirty="0"/>
              <a:t>         Fig. 1.</a:t>
            </a:r>
            <a:r>
              <a:rPr lang="en-US" altLang="de-DE" sz="3300" dirty="0"/>
              <a:t> </a:t>
            </a:r>
            <a:r>
              <a:rPr lang="en-US" altLang="de-DE" sz="3300" dirty="0">
                <a:cs typeface="Times New Roman" pitchFamily="18" charset="0"/>
              </a:rPr>
              <a:t>Scheme of the </a:t>
            </a:r>
            <a:r>
              <a:rPr lang="en-US" altLang="de-DE" sz="3300" dirty="0"/>
              <a:t>experimental</a:t>
            </a:r>
            <a:r>
              <a:rPr lang="en-US" altLang="de-DE" sz="3300" dirty="0">
                <a:cs typeface="Times New Roman" pitchFamily="18" charset="0"/>
              </a:rPr>
              <a:t> installation.</a:t>
            </a:r>
          </a:p>
        </p:txBody>
      </p:sp>
      <p:sp>
        <p:nvSpPr>
          <p:cNvPr id="2063" name="Text Box 135"/>
          <p:cNvSpPr txBox="1">
            <a:spLocks noChangeArrowheads="1"/>
          </p:cNvSpPr>
          <p:nvPr/>
        </p:nvSpPr>
        <p:spPr bwMode="auto">
          <a:xfrm>
            <a:off x="21553488" y="4816475"/>
            <a:ext cx="9874250" cy="5016500"/>
          </a:xfrm>
          <a:prstGeom prst="rect">
            <a:avLst/>
          </a:prstGeom>
          <a:noFill/>
          <a:ln w="9525">
            <a:noFill/>
            <a:miter lim="800000"/>
            <a:headEnd/>
            <a:tailEnd/>
          </a:ln>
          <a:effectLst/>
        </p:spPr>
        <p:txBody>
          <a:bodyPr lIns="95325" tIns="47662" rIns="95325" bIns="47662" anchor="ctr"/>
          <a:lstStyle/>
          <a:p>
            <a:pPr marL="171450" lvl="1" indent="511175" algn="just" defTabSz="952500">
              <a:spcBef>
                <a:spcPts val="450"/>
              </a:spcBef>
              <a:spcAft>
                <a:spcPts val="450"/>
              </a:spcAft>
            </a:pPr>
            <a:endParaRPr lang="en-US" altLang="de-DE" sz="3300"/>
          </a:p>
        </p:txBody>
      </p:sp>
      <p:sp>
        <p:nvSpPr>
          <p:cNvPr id="2064" name="Rectangle 141"/>
          <p:cNvSpPr>
            <a:spLocks noChangeArrowheads="1"/>
          </p:cNvSpPr>
          <p:nvPr/>
        </p:nvSpPr>
        <p:spPr bwMode="auto">
          <a:xfrm>
            <a:off x="16002000" y="21944013"/>
            <a:ext cx="32004000" cy="0"/>
          </a:xfrm>
          <a:prstGeom prst="rect">
            <a:avLst/>
          </a:prstGeom>
          <a:noFill/>
          <a:ln w="9525">
            <a:noFill/>
            <a:miter lim="800000"/>
            <a:headEnd/>
            <a:tailEnd/>
          </a:ln>
          <a:effectLst/>
        </p:spPr>
        <p:txBody>
          <a:bodyPr>
            <a:spAutoFit/>
          </a:bodyPr>
          <a:lstStyle/>
          <a:p>
            <a:pPr algn="ctr"/>
            <a:endParaRPr lang="de-DE" altLang="de-DE"/>
          </a:p>
        </p:txBody>
      </p:sp>
      <p:sp>
        <p:nvSpPr>
          <p:cNvPr id="2066" name="Rectangle 154"/>
          <p:cNvSpPr>
            <a:spLocks noChangeArrowheads="1"/>
          </p:cNvSpPr>
          <p:nvPr/>
        </p:nvSpPr>
        <p:spPr bwMode="auto">
          <a:xfrm>
            <a:off x="21259800" y="35966400"/>
            <a:ext cx="9871075" cy="1579563"/>
          </a:xfrm>
          <a:prstGeom prst="rect">
            <a:avLst/>
          </a:prstGeom>
          <a:solidFill>
            <a:srgbClr val="FF0000"/>
          </a:solidFill>
          <a:ln w="127000">
            <a:noFill/>
            <a:miter lim="800000"/>
            <a:headEnd/>
            <a:tailEnd/>
          </a:ln>
          <a:effectLst/>
        </p:spPr>
        <p:txBody>
          <a:bodyPr wrap="none" lIns="95325" tIns="47662" rIns="95325" bIns="47662" anchor="ctr"/>
          <a:lstStyle/>
          <a:p>
            <a:pPr algn="ctr" defTabSz="952500"/>
            <a:r>
              <a:rPr lang="en-US" altLang="de-DE" sz="5900" b="1">
                <a:cs typeface="Times New Roman" pitchFamily="18" charset="0"/>
              </a:rPr>
              <a:t>References</a:t>
            </a:r>
            <a:r>
              <a:rPr lang="es-ES" altLang="de-DE" sz="5900" b="1"/>
              <a:t> </a:t>
            </a:r>
            <a:endParaRPr lang="en-AU" altLang="de-DE" sz="5900" b="1"/>
          </a:p>
        </p:txBody>
      </p:sp>
      <p:sp>
        <p:nvSpPr>
          <p:cNvPr id="2067" name="Text Box 155"/>
          <p:cNvSpPr txBox="1">
            <a:spLocks noChangeArrowheads="1"/>
          </p:cNvSpPr>
          <p:nvPr/>
        </p:nvSpPr>
        <p:spPr bwMode="auto">
          <a:xfrm>
            <a:off x="21840825" y="4749800"/>
            <a:ext cx="9586913" cy="15454313"/>
          </a:xfrm>
          <a:prstGeom prst="rect">
            <a:avLst/>
          </a:prstGeom>
          <a:noFill/>
          <a:ln w="9525">
            <a:noFill/>
            <a:miter lim="800000"/>
            <a:headEnd/>
            <a:tailEnd/>
          </a:ln>
          <a:effectLst/>
        </p:spPr>
        <p:txBody>
          <a:bodyPr lIns="95325" tIns="47662" rIns="95325" bIns="47662" anchor="ctr"/>
          <a:lstStyle/>
          <a:p>
            <a:pPr indent="273050" algn="just" defTabSz="952500">
              <a:spcAft>
                <a:spcPct val="40000"/>
              </a:spcAft>
              <a:buFontTx/>
              <a:buChar char="•"/>
            </a:pPr>
            <a:endParaRPr lang="en-US" altLang="de-DE" sz="3300"/>
          </a:p>
        </p:txBody>
      </p:sp>
      <p:sp>
        <p:nvSpPr>
          <p:cNvPr id="2068" name="Text Box 156"/>
          <p:cNvSpPr txBox="1">
            <a:spLocks noChangeArrowheads="1"/>
          </p:cNvSpPr>
          <p:nvPr/>
        </p:nvSpPr>
        <p:spPr bwMode="auto">
          <a:xfrm>
            <a:off x="21259800" y="29870400"/>
            <a:ext cx="9731375" cy="5867400"/>
          </a:xfrm>
          <a:prstGeom prst="rect">
            <a:avLst/>
          </a:prstGeom>
          <a:noFill/>
          <a:ln w="9525">
            <a:noFill/>
            <a:miter lim="800000"/>
            <a:headEnd/>
            <a:tailEnd/>
          </a:ln>
          <a:effectLst/>
        </p:spPr>
        <p:txBody>
          <a:bodyPr lIns="95325" tIns="47662" rIns="95325" bIns="47662" anchor="ctr"/>
          <a:lstStyle/>
          <a:p>
            <a:pPr marL="171450" lvl="1" indent="511175" algn="just" defTabSz="952500"/>
            <a:r>
              <a:rPr lang="en-GB" altLang="de-DE" sz="3300" dirty="0"/>
              <a:t>The main conclusions drawn from all these work are:</a:t>
            </a:r>
          </a:p>
          <a:p>
            <a:pPr marL="171450" lvl="1" indent="511175" algn="just" defTabSz="952500"/>
            <a:r>
              <a:rPr lang="en-GB" altLang="de-DE" sz="3300" dirty="0"/>
              <a:t>- </a:t>
            </a:r>
            <a:r>
              <a:rPr lang="en-CA" sz="3300" dirty="0"/>
              <a:t>The lower operating temperatures provide quick start-up and enhance power density as the need for thermal insulation is reduced. </a:t>
            </a:r>
            <a:endParaRPr lang="en-GB" altLang="de-DE" sz="3300" dirty="0"/>
          </a:p>
          <a:p>
            <a:pPr marL="171450" lvl="1" indent="511175" algn="just" defTabSz="952500"/>
            <a:r>
              <a:rPr lang="en-GB" altLang="de-DE" sz="3300" dirty="0"/>
              <a:t>- </a:t>
            </a:r>
            <a:r>
              <a:rPr lang="en-CA" sz="3300" dirty="0"/>
              <a:t>As operating temperature drops, activation losses increase remarkably, humidity and water management are disrupted, and the reaction rate falls. </a:t>
            </a:r>
            <a:endParaRPr lang="en-GB" altLang="de-DE" sz="3300" dirty="0"/>
          </a:p>
          <a:p>
            <a:pPr marL="171450" lvl="1" indent="511175" algn="just" defTabSz="952500"/>
            <a:r>
              <a:rPr lang="en-GB" altLang="de-DE" sz="3300" dirty="0"/>
              <a:t>- </a:t>
            </a:r>
            <a:r>
              <a:rPr lang="en-CA" sz="3300" dirty="0"/>
              <a:t>Very low temperatures can cause freezing and again efficiency degradation. In contrast, at high operating temperatures, </a:t>
            </a:r>
            <a:r>
              <a:rPr lang="en-CA" sz="3300" dirty="0" smtClean="0"/>
              <a:t>the</a:t>
            </a:r>
            <a:r>
              <a:rPr lang="tr-TR" sz="3300" dirty="0" smtClean="0"/>
              <a:t> </a:t>
            </a:r>
            <a:r>
              <a:rPr lang="en-CA" sz="3300" dirty="0" smtClean="0"/>
              <a:t>water </a:t>
            </a:r>
            <a:r>
              <a:rPr lang="en-CA" sz="3300" dirty="0"/>
              <a:t>in the anode evaporates quickly and dries it out. </a:t>
            </a:r>
            <a:endParaRPr lang="pt-BR" altLang="de-DE" sz="3300" dirty="0"/>
          </a:p>
        </p:txBody>
      </p:sp>
      <p:sp>
        <p:nvSpPr>
          <p:cNvPr id="2069" name="Text Box 159"/>
          <p:cNvSpPr txBox="1">
            <a:spLocks noChangeArrowheads="1"/>
          </p:cNvSpPr>
          <p:nvPr/>
        </p:nvSpPr>
        <p:spPr bwMode="auto">
          <a:xfrm>
            <a:off x="457200" y="11125200"/>
            <a:ext cx="9753600" cy="9067800"/>
          </a:xfrm>
          <a:prstGeom prst="rect">
            <a:avLst/>
          </a:prstGeom>
          <a:noFill/>
          <a:ln w="9525">
            <a:noFill/>
            <a:miter lim="800000"/>
            <a:headEnd/>
            <a:tailEnd/>
          </a:ln>
          <a:effectLst/>
        </p:spPr>
        <p:txBody>
          <a:bodyPr lIns="95325" tIns="47662" rIns="95325" bIns="47662" anchor="ctr"/>
          <a:lstStyle/>
          <a:p>
            <a:pPr algn="just"/>
            <a:r>
              <a:rPr lang="tr-TR" sz="3300" dirty="0" smtClean="0"/>
              <a:t>   T</a:t>
            </a:r>
            <a:r>
              <a:rPr lang="en-CA" sz="3300" dirty="0" smtClean="0"/>
              <a:t>he </a:t>
            </a:r>
            <a:r>
              <a:rPr lang="en-CA" sz="3300" dirty="0"/>
              <a:t>objectives of this study are to analytically model a PEM fuel cell stack and investigate its efficiency</a:t>
            </a:r>
            <a:r>
              <a:rPr lang="en-CA" sz="3300" dirty="0" smtClean="0"/>
              <a:t>.</a:t>
            </a:r>
            <a:r>
              <a:rPr lang="tr-TR" sz="3300" dirty="0" smtClean="0"/>
              <a:t> </a:t>
            </a:r>
            <a:r>
              <a:rPr lang="en-CA" sz="3300" dirty="0" smtClean="0"/>
              <a:t>To </a:t>
            </a:r>
            <a:r>
              <a:rPr lang="en-CA" sz="3300" dirty="0"/>
              <a:t>verify the theoretical model using a PEM fuel cell experimental setup with an active surface area of 100 centimeters square. To examine various operating conditions such as cell temperature, pressure, reactant/product flow rates and humidity affects, and discuss their interrelationships. To also evaluate the stack water management, mass transport phenomenon, ionic and electrical conductivity. Finally, to conduct a parametric study with respect to many operating parameters and improve the overall efficiency. The importance and innovation of this study relay in its unique mathematical model and experimental setup as a case study to help ongoing efforts in the literature for further improvement and commercialization of fuel cells</a:t>
            </a:r>
            <a:r>
              <a:rPr lang="en-CA" sz="3300" dirty="0" smtClean="0"/>
              <a:t>.</a:t>
            </a:r>
            <a:endParaRPr lang="tr-TR" sz="3300" dirty="0" smtClean="0"/>
          </a:p>
          <a:p>
            <a:pPr algn="just"/>
            <a:r>
              <a:rPr lang="tr-TR" sz="3300" dirty="0"/>
              <a:t> </a:t>
            </a:r>
            <a:r>
              <a:rPr lang="tr-TR" sz="3300" dirty="0" smtClean="0"/>
              <a:t>  </a:t>
            </a:r>
            <a:r>
              <a:rPr lang="en-CA" sz="3300" dirty="0" smtClean="0"/>
              <a:t>Several </a:t>
            </a:r>
            <a:r>
              <a:rPr lang="en-CA" sz="3300" dirty="0"/>
              <a:t>studies have been presented in the literature regarding the effect of operating conditions on the efficiency of PEM fuel cell[</a:t>
            </a:r>
            <a:r>
              <a:rPr lang="en-CA" sz="3300" dirty="0">
                <a:solidFill>
                  <a:schemeClr val="tx2"/>
                </a:solidFill>
              </a:rPr>
              <a:t>1-7</a:t>
            </a:r>
            <a:r>
              <a:rPr lang="en-CA" sz="3300" dirty="0"/>
              <a:t>].For instance, </a:t>
            </a:r>
            <a:r>
              <a:rPr lang="en-CA" sz="3300" dirty="0" err="1"/>
              <a:t>Amirinejad</a:t>
            </a:r>
            <a:r>
              <a:rPr lang="en-CA" sz="3300" dirty="0"/>
              <a:t> et al. [8] have experimentally studied the efficiency of a PEM fuel cell under various operating conditions. They have used dry and humidified hydrogen and oxygen as reactant and oxidant gases on a single PEM fuel cell with an active area of 100 cm</a:t>
            </a:r>
            <a:r>
              <a:rPr lang="en-CA" sz="3300" baseline="30000" dirty="0"/>
              <a:t>2</a:t>
            </a:r>
            <a:r>
              <a:rPr lang="en-CA" sz="3300" dirty="0"/>
              <a:t>. Their results showed </a:t>
            </a:r>
            <a:r>
              <a:rPr lang="en-CA" sz="3300" dirty="0" smtClean="0"/>
              <a:t>that</a:t>
            </a:r>
            <a:r>
              <a:rPr lang="tr-TR" sz="3300" dirty="0" smtClean="0"/>
              <a:t> </a:t>
            </a:r>
            <a:r>
              <a:rPr lang="en-CA" sz="3300" dirty="0" smtClean="0"/>
              <a:t>mass </a:t>
            </a:r>
            <a:r>
              <a:rPr lang="en-CA" sz="3300" dirty="0"/>
              <a:t>transport </a:t>
            </a:r>
            <a:r>
              <a:rPr lang="en-CA" sz="3300" dirty="0" smtClean="0"/>
              <a:t>limitations</a:t>
            </a:r>
            <a:r>
              <a:rPr lang="tr-TR" sz="3300" dirty="0" smtClean="0"/>
              <a:t> </a:t>
            </a:r>
            <a:r>
              <a:rPr lang="en-CA" sz="3300" dirty="0" smtClean="0"/>
              <a:t>are </a:t>
            </a:r>
            <a:r>
              <a:rPr lang="en-CA" sz="3300" dirty="0"/>
              <a:t>very </a:t>
            </a:r>
            <a:r>
              <a:rPr lang="en-CA" sz="3300" dirty="0" smtClean="0"/>
              <a:t>crucial</a:t>
            </a:r>
            <a:r>
              <a:rPr lang="tr-TR" sz="3300" dirty="0" smtClean="0"/>
              <a:t> </a:t>
            </a:r>
            <a:r>
              <a:rPr lang="en-CA" sz="3300" dirty="0" smtClean="0"/>
              <a:t>for </a:t>
            </a:r>
            <a:r>
              <a:rPr lang="en-CA" sz="3300" dirty="0"/>
              <a:t>the efficiency of the PEM fuel cell. It is also stated that the temperature, pressure and humidity of the reactant gases could decrease this limitation and improve the efficiency of the fuel cell. </a:t>
            </a:r>
            <a:endParaRPr lang="tr-TR" sz="3300" dirty="0" smtClean="0"/>
          </a:p>
          <a:p>
            <a:pPr algn="just"/>
            <a:endParaRPr lang="tr-TR" sz="3300" dirty="0" smtClean="0"/>
          </a:p>
          <a:p>
            <a:pPr marL="273050" algn="just" defTabSz="952500"/>
            <a:r>
              <a:rPr lang="en-GB" altLang="de-DE" sz="3300" dirty="0" smtClean="0"/>
              <a:t>.</a:t>
            </a:r>
            <a:endParaRPr lang="en-US" altLang="de-DE" sz="3300" dirty="0">
              <a:cs typeface="Times New Roman" pitchFamily="18" charset="0"/>
            </a:endParaRPr>
          </a:p>
        </p:txBody>
      </p:sp>
      <p:sp>
        <p:nvSpPr>
          <p:cNvPr id="2070" name="Text Box 161"/>
          <p:cNvSpPr txBox="1">
            <a:spLocks noChangeArrowheads="1"/>
          </p:cNvSpPr>
          <p:nvPr/>
        </p:nvSpPr>
        <p:spPr bwMode="auto">
          <a:xfrm>
            <a:off x="21336000" y="12496800"/>
            <a:ext cx="9801225" cy="7696200"/>
          </a:xfrm>
          <a:prstGeom prst="rect">
            <a:avLst/>
          </a:prstGeom>
          <a:noFill/>
          <a:ln w="9525">
            <a:noFill/>
            <a:miter lim="800000"/>
            <a:headEnd/>
            <a:tailEnd/>
          </a:ln>
          <a:effectLst/>
        </p:spPr>
        <p:txBody>
          <a:bodyPr lIns="95325" tIns="47662" rIns="95325" bIns="47662" anchor="ctr"/>
          <a:lstStyle/>
          <a:p>
            <a:pPr algn="just" defTabSz="952500"/>
            <a:endParaRPr lang="en-GB" altLang="de-DE" sz="3300" dirty="0"/>
          </a:p>
          <a:p>
            <a:pPr algn="just" defTabSz="952500"/>
            <a:r>
              <a:rPr lang="tr-TR" sz="3300" dirty="0" smtClean="0"/>
              <a:t>    </a:t>
            </a:r>
            <a:r>
              <a:rPr lang="en-CA" sz="3300" dirty="0" smtClean="0"/>
              <a:t>While the majority of PEM fuel cells operate at low temperature ranges, a stationary plant might benefit from a high operating temperature to use excess heat for cogeneration purposes. It is vital to obtain a proper energy and consequently humidity balances for a fuel cell.</a:t>
            </a:r>
            <a:r>
              <a:rPr lang="tr-TR" sz="3300" dirty="0" smtClean="0"/>
              <a:t> </a:t>
            </a:r>
            <a:r>
              <a:rPr lang="en-CA" sz="3300" dirty="0" smtClean="0"/>
              <a:t>High temperatures can result in water evaporation within the membrane, which results in dehydration and low proton transport.</a:t>
            </a:r>
            <a:r>
              <a:rPr lang="tr-TR" sz="3300" dirty="0" smtClean="0"/>
              <a:t> </a:t>
            </a:r>
            <a:r>
              <a:rPr lang="en-CA" sz="3300" dirty="0" smtClean="0"/>
              <a:t>On the other hand, very low temperatures can cause freezing and again efficiency degradation. This crucial task is especially difficult since the operation temperature of a fuel cell is formed by many parameters such as</a:t>
            </a:r>
            <a:r>
              <a:rPr lang="tr-TR" sz="3300" dirty="0" smtClean="0"/>
              <a:t> </a:t>
            </a:r>
            <a:r>
              <a:rPr lang="en-CA" sz="3300" dirty="0" smtClean="0"/>
              <a:t>pressure, humidity and condition of the reactants</a:t>
            </a:r>
            <a:r>
              <a:rPr lang="tr-TR" sz="3300" dirty="0" smtClean="0"/>
              <a:t>. </a:t>
            </a:r>
            <a:r>
              <a:rPr lang="tr-TR" sz="3300" dirty="0"/>
              <a:t>P</a:t>
            </a:r>
            <a:r>
              <a:rPr lang="en-CA" sz="3300" dirty="0" err="1" smtClean="0"/>
              <a:t>ower</a:t>
            </a:r>
            <a:r>
              <a:rPr lang="en-CA" sz="3300" dirty="0" smtClean="0"/>
              <a:t> </a:t>
            </a:r>
            <a:r>
              <a:rPr lang="en-CA" sz="3300" dirty="0"/>
              <a:t>curves are plotted in </a:t>
            </a:r>
            <a:r>
              <a:rPr lang="en-CA" sz="3300" dirty="0" smtClean="0"/>
              <a:t>Fig</a:t>
            </a:r>
            <a:r>
              <a:rPr lang="tr-TR" sz="3300" dirty="0" smtClean="0"/>
              <a:t>. </a:t>
            </a:r>
            <a:r>
              <a:rPr lang="en-CA" sz="3300" dirty="0" smtClean="0"/>
              <a:t>3</a:t>
            </a:r>
            <a:r>
              <a:rPr lang="tr-TR" sz="3300" dirty="0" smtClean="0"/>
              <a:t>.</a:t>
            </a:r>
            <a:endParaRPr lang="en-US" altLang="de-DE" sz="3300" dirty="0">
              <a:cs typeface="Times New Roman" pitchFamily="18" charset="0"/>
            </a:endParaRPr>
          </a:p>
        </p:txBody>
      </p:sp>
      <p:sp>
        <p:nvSpPr>
          <p:cNvPr id="2071" name="Text Box 170"/>
          <p:cNvSpPr txBox="1">
            <a:spLocks noChangeArrowheads="1"/>
          </p:cNvSpPr>
          <p:nvPr/>
        </p:nvSpPr>
        <p:spPr bwMode="auto">
          <a:xfrm>
            <a:off x="21183600" y="37947600"/>
            <a:ext cx="9906000" cy="6172200"/>
          </a:xfrm>
          <a:prstGeom prst="rect">
            <a:avLst/>
          </a:prstGeom>
          <a:noFill/>
          <a:ln w="9525">
            <a:noFill/>
            <a:miter lim="800000"/>
            <a:headEnd/>
            <a:tailEnd/>
          </a:ln>
          <a:effectLst/>
        </p:spPr>
        <p:txBody>
          <a:bodyPr lIns="95325" tIns="47662" rIns="95325" bIns="47662" anchor="ctr"/>
          <a:lstStyle/>
          <a:p>
            <a:pPr algn="just"/>
            <a:r>
              <a:rPr lang="en-US" sz="2100" dirty="0"/>
              <a:t>[1] Sridhar P, </a:t>
            </a:r>
            <a:r>
              <a:rPr lang="en-US" sz="2100" dirty="0" err="1"/>
              <a:t>Perumal</a:t>
            </a:r>
            <a:r>
              <a:rPr lang="en-US" sz="2100" dirty="0"/>
              <a:t> R, </a:t>
            </a:r>
            <a:r>
              <a:rPr lang="en-US" sz="2100" dirty="0" err="1"/>
              <a:t>Rajalakshmi</a:t>
            </a:r>
            <a:r>
              <a:rPr lang="en-US" sz="2100" dirty="0"/>
              <a:t> N, Raja M, </a:t>
            </a:r>
            <a:r>
              <a:rPr lang="en-US" sz="2100" dirty="0" err="1"/>
              <a:t>Dhathathreyan</a:t>
            </a:r>
            <a:r>
              <a:rPr lang="en-US" sz="2100" dirty="0"/>
              <a:t> KS. Humidification studies on polymer electrolyte membrane fuel cell. J Power Sources 2001;101(1):72–78.</a:t>
            </a:r>
            <a:endParaRPr lang="tr-TR" sz="2100" dirty="0"/>
          </a:p>
          <a:p>
            <a:pPr algn="just"/>
            <a:r>
              <a:rPr lang="en-US" sz="2100" dirty="0"/>
              <a:t>[2] Wang L, </a:t>
            </a:r>
            <a:r>
              <a:rPr lang="en-US" sz="2100" dirty="0" err="1"/>
              <a:t>Husar</a:t>
            </a:r>
            <a:r>
              <a:rPr lang="en-US" sz="2100" dirty="0"/>
              <a:t> A, </a:t>
            </a:r>
            <a:r>
              <a:rPr lang="en-US" sz="2100" dirty="0" err="1"/>
              <a:t>Zhout</a:t>
            </a:r>
            <a:r>
              <a:rPr lang="en-US" sz="2100" dirty="0"/>
              <a:t> T, Liu H.  A parametric study of PEM fuel cell performances. </a:t>
            </a:r>
            <a:r>
              <a:rPr lang="en-US" sz="2100" dirty="0" err="1"/>
              <a:t>Int</a:t>
            </a:r>
            <a:r>
              <a:rPr lang="en-US" sz="2100" dirty="0"/>
              <a:t> J Hydrogen Energy 2003;28(11):1263–72.</a:t>
            </a:r>
            <a:endParaRPr lang="tr-TR" sz="2100" dirty="0"/>
          </a:p>
          <a:p>
            <a:pPr algn="just"/>
            <a:r>
              <a:rPr lang="en-US" sz="2100" dirty="0"/>
              <a:t>[3] Wu SJ, </a:t>
            </a:r>
            <a:r>
              <a:rPr lang="en-US" sz="2100" dirty="0" err="1"/>
              <a:t>Shiah</a:t>
            </a:r>
            <a:r>
              <a:rPr lang="en-US" sz="2100" dirty="0"/>
              <a:t> SW, Yu WL. Parametric analysis of proton exchange membrane fuel cell performance by using the Taguchi method and a neural network. Renew Energy 2009; 34(1):135–44.</a:t>
            </a:r>
            <a:endParaRPr lang="tr-TR" sz="2100" dirty="0"/>
          </a:p>
          <a:p>
            <a:pPr algn="just"/>
            <a:r>
              <a:rPr lang="en-US" sz="2100" dirty="0"/>
              <a:t>[4] Yan WM, Wang XD, Mei SS, </a:t>
            </a:r>
            <a:r>
              <a:rPr lang="en-US" sz="2100" dirty="0" err="1"/>
              <a:t>Peng</a:t>
            </a:r>
            <a:r>
              <a:rPr lang="en-US" sz="2100" dirty="0"/>
              <a:t> XF, </a:t>
            </a:r>
            <a:r>
              <a:rPr lang="en-US" sz="2100" dirty="0" err="1"/>
              <a:t>Guo</a:t>
            </a:r>
            <a:r>
              <a:rPr lang="en-US" sz="2100" dirty="0"/>
              <a:t> YF, Su A. Effects of operating temperatures on performance and pressure drops for a 256 cm</a:t>
            </a:r>
            <a:r>
              <a:rPr lang="en-US" sz="2100" baseline="30000" dirty="0"/>
              <a:t>2</a:t>
            </a:r>
            <a:r>
              <a:rPr lang="en-US" sz="2100" dirty="0"/>
              <a:t> proton exchange membrane fuel cell: An experimental study. J Power Sources 2008;185(2):1040–48.</a:t>
            </a:r>
            <a:endParaRPr lang="tr-TR" sz="2100" dirty="0"/>
          </a:p>
          <a:p>
            <a:pPr algn="just"/>
            <a:r>
              <a:rPr lang="en-US" sz="2100" dirty="0"/>
              <a:t>[5] </a:t>
            </a:r>
            <a:r>
              <a:rPr lang="en-US" sz="2100" dirty="0" err="1"/>
              <a:t>Saleh</a:t>
            </a:r>
            <a:r>
              <a:rPr lang="en-US" sz="2100" dirty="0"/>
              <a:t> MM, </a:t>
            </a:r>
            <a:r>
              <a:rPr lang="en-US" sz="2100" dirty="0" err="1"/>
              <a:t>Okajima</a:t>
            </a:r>
            <a:r>
              <a:rPr lang="en-US" sz="2100" dirty="0"/>
              <a:t> T, </a:t>
            </a:r>
            <a:r>
              <a:rPr lang="en-US" sz="2100" dirty="0" err="1"/>
              <a:t>Hayase</a:t>
            </a:r>
            <a:r>
              <a:rPr lang="en-US" sz="2100" dirty="0"/>
              <a:t> M, Kitamura F, </a:t>
            </a:r>
            <a:r>
              <a:rPr lang="en-US" sz="2100" dirty="0" err="1"/>
              <a:t>Ohsaka</a:t>
            </a:r>
            <a:r>
              <a:rPr lang="en-US" sz="2100" dirty="0"/>
              <a:t> T. Exploring the effects of symmetrical and asymmetrical relative humidity on the performance of H</a:t>
            </a:r>
            <a:r>
              <a:rPr lang="en-US" sz="2100" baseline="-25000" dirty="0"/>
              <a:t>2</a:t>
            </a:r>
            <a:r>
              <a:rPr lang="en-US" sz="2100" dirty="0"/>
              <a:t>/air PEM fuel cell at different temperatures. J Power Sources 2007;164(2):503–09.</a:t>
            </a:r>
            <a:endParaRPr lang="tr-TR" sz="2100" dirty="0"/>
          </a:p>
          <a:p>
            <a:pPr algn="just"/>
            <a:r>
              <a:rPr lang="en-US" sz="2100" dirty="0"/>
              <a:t>[6] Zhang J, Tang Y, Song C, Cheng X, Zhang J, Wang H. PEM fuel cells operated at 0% relative humidity in the temperature range of 23–120 °C. </a:t>
            </a:r>
            <a:r>
              <a:rPr lang="en-US" sz="2100" dirty="0" err="1"/>
              <a:t>Electrochim</a:t>
            </a:r>
            <a:r>
              <a:rPr lang="en-US" sz="2100" dirty="0"/>
              <a:t> </a:t>
            </a:r>
            <a:r>
              <a:rPr lang="en-US" sz="2100" dirty="0" err="1"/>
              <a:t>Acta</a:t>
            </a:r>
            <a:r>
              <a:rPr lang="en-US" sz="2100" dirty="0"/>
              <a:t> 2007;52(15):5095–101.</a:t>
            </a:r>
            <a:endParaRPr lang="tr-TR" sz="2100" dirty="0"/>
          </a:p>
          <a:p>
            <a:pPr algn="just"/>
            <a:r>
              <a:rPr lang="en-US" sz="2100" dirty="0"/>
              <a:t>[7] Hwang JJ, Hwang HS. Parametric studies of a double-cell stack of PEMFC using </a:t>
            </a:r>
            <a:r>
              <a:rPr lang="en-US" sz="2100" dirty="0" err="1"/>
              <a:t>Grafoil</a:t>
            </a:r>
            <a:r>
              <a:rPr lang="en-US" sz="2100" dirty="0"/>
              <a:t>™ flow-field plates. J Power Sources 2002;104(1):24–32.</a:t>
            </a:r>
            <a:endParaRPr lang="tr-TR" sz="2100" dirty="0"/>
          </a:p>
          <a:p>
            <a:pPr algn="just"/>
            <a:r>
              <a:rPr lang="en-US" sz="2100" dirty="0"/>
              <a:t>[8] </a:t>
            </a:r>
            <a:r>
              <a:rPr lang="en-US" sz="2100" dirty="0" err="1"/>
              <a:t>Amirinejad</a:t>
            </a:r>
            <a:r>
              <a:rPr lang="en-US" sz="2100" dirty="0"/>
              <a:t> M, </a:t>
            </a:r>
            <a:r>
              <a:rPr lang="en-US" sz="2100" dirty="0" err="1"/>
              <a:t>Rowshanzamir</a:t>
            </a:r>
            <a:r>
              <a:rPr lang="en-US" sz="2100" dirty="0"/>
              <a:t> S, </a:t>
            </a:r>
            <a:r>
              <a:rPr lang="en-US" sz="2100" dirty="0" err="1"/>
              <a:t>Eikani</a:t>
            </a:r>
            <a:r>
              <a:rPr lang="en-US" sz="2100" dirty="0"/>
              <a:t> MH. Effects of operating parameters on performance of a proton exchange membrane fuel cell. J Power Sources 2006;161(2):872–75.</a:t>
            </a:r>
            <a:endParaRPr lang="en-US" altLang="de-DE" sz="2100" dirty="0">
              <a:cs typeface="Times New Roman" pitchFamily="18" charset="0"/>
            </a:endParaRPr>
          </a:p>
        </p:txBody>
      </p:sp>
      <p:sp>
        <p:nvSpPr>
          <p:cNvPr id="2072" name="Text Box 173"/>
          <p:cNvSpPr txBox="1">
            <a:spLocks noChangeArrowheads="1"/>
          </p:cNvSpPr>
          <p:nvPr/>
        </p:nvSpPr>
        <p:spPr bwMode="auto">
          <a:xfrm>
            <a:off x="533400" y="32766000"/>
            <a:ext cx="9723438" cy="10972800"/>
          </a:xfrm>
          <a:prstGeom prst="rect">
            <a:avLst/>
          </a:prstGeom>
          <a:noFill/>
          <a:ln w="9525">
            <a:noFill/>
            <a:miter lim="800000"/>
            <a:headEnd/>
            <a:tailEnd/>
          </a:ln>
          <a:effectLst/>
        </p:spPr>
        <p:txBody>
          <a:bodyPr lIns="95325" tIns="47662" rIns="95325" bIns="47662" anchor="ctr"/>
          <a:lstStyle/>
          <a:p>
            <a:pPr algn="just"/>
            <a:r>
              <a:rPr lang="tr-TR" sz="3300" dirty="0" smtClean="0"/>
              <a:t>A</a:t>
            </a:r>
            <a:r>
              <a:rPr lang="en-US" sz="3300" dirty="0" smtClean="0"/>
              <a:t> </a:t>
            </a:r>
            <a:r>
              <a:rPr lang="en-US" sz="3300" dirty="0"/>
              <a:t>single PEM fuel cell setup with an active surface </a:t>
            </a:r>
            <a:r>
              <a:rPr lang="en-US" sz="3300" dirty="0" smtClean="0"/>
              <a:t>area</a:t>
            </a:r>
            <a:r>
              <a:rPr lang="tr-TR" sz="3300" dirty="0" smtClean="0"/>
              <a:t> </a:t>
            </a:r>
            <a:r>
              <a:rPr lang="en-US" sz="3300" dirty="0" smtClean="0"/>
              <a:t>of </a:t>
            </a:r>
            <a:r>
              <a:rPr lang="en-US" sz="3300" dirty="0"/>
              <a:t>100 </a:t>
            </a:r>
            <a:r>
              <a:rPr lang="en-US" sz="3300" dirty="0" smtClean="0"/>
              <a:t>cm</a:t>
            </a:r>
            <a:r>
              <a:rPr lang="en-US" sz="3300" baseline="30000" dirty="0" smtClean="0"/>
              <a:t>2</a:t>
            </a:r>
            <a:r>
              <a:rPr lang="tr-TR" sz="3300" baseline="30000" dirty="0" smtClean="0"/>
              <a:t> </a:t>
            </a:r>
            <a:r>
              <a:rPr lang="en-US" sz="3300" dirty="0" smtClean="0"/>
              <a:t>is </a:t>
            </a:r>
            <a:r>
              <a:rPr lang="en-US" sz="3300" dirty="0"/>
              <a:t>used. The membrane electrode assembly consists of </a:t>
            </a:r>
            <a:r>
              <a:rPr lang="en-US" sz="3300" dirty="0" err="1"/>
              <a:t>Nafion</a:t>
            </a:r>
            <a:r>
              <a:rPr lang="en-US" sz="3300" dirty="0"/>
              <a:t>® HP membrane. Also, </a:t>
            </a:r>
            <a:r>
              <a:rPr lang="en-US" sz="3300" dirty="0" err="1"/>
              <a:t>AvCarb</a:t>
            </a:r>
            <a:r>
              <a:rPr lang="en-US" sz="3300" dirty="0"/>
              <a:t> EP40 gas diffusion layers with 200 µm thicknesses are used. The experimental setup also </a:t>
            </a:r>
            <a:r>
              <a:rPr lang="en-US" sz="3300" dirty="0" smtClean="0"/>
              <a:t>employs</a:t>
            </a:r>
            <a:r>
              <a:rPr lang="tr-TR" sz="3300" dirty="0" smtClean="0"/>
              <a:t> </a:t>
            </a:r>
            <a:r>
              <a:rPr lang="en-US" sz="3300" dirty="0" smtClean="0"/>
              <a:t>many </a:t>
            </a:r>
            <a:r>
              <a:rPr lang="en-US" sz="3300" dirty="0"/>
              <a:t>other components such as SLB-2014 electronic load, two Aalborg DFC-26S-VAL5-C2 mass flow controllers, two humidity bottles, two heated/insulated gas lines, temperature controllers, two pressure regulators and H</a:t>
            </a:r>
            <a:r>
              <a:rPr lang="en-US" sz="3300" baseline="-25000" dirty="0"/>
              <a:t>2</a:t>
            </a:r>
            <a:r>
              <a:rPr lang="en-US" sz="3300" dirty="0"/>
              <a:t>-O</a:t>
            </a:r>
            <a:r>
              <a:rPr lang="en-US" sz="3300" baseline="-25000" dirty="0"/>
              <a:t>2</a:t>
            </a:r>
            <a:r>
              <a:rPr lang="en-US" sz="3300" dirty="0"/>
              <a:t> tubes. Additionally, backpressures are controlled by backpressure regulators. The polarization curves are obtained by measuring the current values at different voltages, which are controlled by the electronic load bank. The experimental setup includes a computer-based control and data acquisition system, based on a </a:t>
            </a:r>
            <a:r>
              <a:rPr lang="en-US" sz="3300" dirty="0" smtClean="0"/>
              <a:t>Lab</a:t>
            </a:r>
            <a:r>
              <a:rPr lang="tr-TR" sz="3300" dirty="0" smtClean="0"/>
              <a:t> </a:t>
            </a:r>
            <a:r>
              <a:rPr lang="en-US" sz="3300" dirty="0" smtClean="0"/>
              <a:t>VIEW</a:t>
            </a:r>
            <a:r>
              <a:rPr lang="en-US" sz="3300" dirty="0"/>
              <a:t>. The mass flow rates can also be set manually based on the readings through the LCD displays. Furthermore, the cell </a:t>
            </a:r>
            <a:r>
              <a:rPr lang="en-US" sz="3300" dirty="0" smtClean="0"/>
              <a:t>temperatures</a:t>
            </a:r>
            <a:r>
              <a:rPr lang="tr-TR" sz="3300" dirty="0" smtClean="0"/>
              <a:t> </a:t>
            </a:r>
            <a:r>
              <a:rPr lang="en-US" sz="3300" dirty="0" smtClean="0"/>
              <a:t>are </a:t>
            </a:r>
            <a:r>
              <a:rPr lang="en-US" sz="3300" dirty="0"/>
              <a:t>measured constantly by thermocouples installed within the end plates</a:t>
            </a:r>
            <a:r>
              <a:rPr lang="en-US" sz="3300" dirty="0" smtClean="0"/>
              <a:t>.</a:t>
            </a:r>
            <a:r>
              <a:rPr lang="tr-TR" sz="3300" dirty="0" smtClean="0"/>
              <a:t> </a:t>
            </a:r>
            <a:r>
              <a:rPr lang="en-CA" sz="3300" dirty="0"/>
              <a:t>An experimental setup of </a:t>
            </a:r>
            <a:r>
              <a:rPr lang="en-CA" sz="3300" dirty="0" smtClean="0"/>
              <a:t>a</a:t>
            </a:r>
            <a:r>
              <a:rPr lang="tr-TR" sz="3300" dirty="0" smtClean="0"/>
              <a:t> </a:t>
            </a:r>
            <a:r>
              <a:rPr lang="en-CA" sz="3300" dirty="0" smtClean="0"/>
              <a:t>PEM </a:t>
            </a:r>
            <a:r>
              <a:rPr lang="en-CA" sz="3300" dirty="0"/>
              <a:t>fuel </a:t>
            </a:r>
            <a:r>
              <a:rPr lang="en-CA" sz="3300" dirty="0" smtClean="0"/>
              <a:t>cell</a:t>
            </a:r>
            <a:r>
              <a:rPr lang="tr-TR" sz="3300" dirty="0" smtClean="0"/>
              <a:t> </a:t>
            </a:r>
            <a:r>
              <a:rPr lang="en-CA" sz="3300" dirty="0" smtClean="0"/>
              <a:t>with </a:t>
            </a:r>
            <a:r>
              <a:rPr lang="en-CA" sz="3300" dirty="0"/>
              <a:t>100cm</a:t>
            </a:r>
            <a:r>
              <a:rPr lang="en-CA" sz="3300" baseline="30000" dirty="0"/>
              <a:t>2 </a:t>
            </a:r>
            <a:r>
              <a:rPr lang="en-CA" sz="3300" dirty="0"/>
              <a:t>active area is demonstrated </a:t>
            </a:r>
            <a:r>
              <a:rPr lang="en-CA" sz="3300" dirty="0" smtClean="0"/>
              <a:t>in</a:t>
            </a:r>
            <a:r>
              <a:rPr lang="tr-TR" sz="3300" dirty="0" smtClean="0"/>
              <a:t> F</a:t>
            </a:r>
            <a:r>
              <a:rPr lang="en-CA" sz="3300" dirty="0" err="1" smtClean="0"/>
              <a:t>ig</a:t>
            </a:r>
            <a:r>
              <a:rPr lang="tr-TR" sz="3300" dirty="0" smtClean="0"/>
              <a:t>. 1</a:t>
            </a:r>
            <a:r>
              <a:rPr lang="en-CA" sz="3300" dirty="0" smtClean="0"/>
              <a:t>. </a:t>
            </a:r>
            <a:endParaRPr lang="tr-TR" sz="3300" dirty="0" smtClean="0"/>
          </a:p>
        </p:txBody>
      </p:sp>
      <p:sp>
        <p:nvSpPr>
          <p:cNvPr id="2074" name="Rectangle 176"/>
          <p:cNvSpPr>
            <a:spLocks noChangeArrowheads="1"/>
          </p:cNvSpPr>
          <p:nvPr/>
        </p:nvSpPr>
        <p:spPr bwMode="auto">
          <a:xfrm>
            <a:off x="10972800" y="33147000"/>
            <a:ext cx="9871075" cy="1579563"/>
          </a:xfrm>
          <a:prstGeom prst="rect">
            <a:avLst/>
          </a:prstGeom>
          <a:solidFill>
            <a:srgbClr val="FF0000"/>
          </a:solidFill>
          <a:ln w="127000">
            <a:noFill/>
            <a:miter lim="800000"/>
            <a:headEnd/>
            <a:tailEnd/>
          </a:ln>
          <a:effectLst/>
        </p:spPr>
        <p:txBody>
          <a:bodyPr wrap="none" lIns="95325" tIns="47662" rIns="95325" bIns="47662" anchor="ctr"/>
          <a:lstStyle/>
          <a:p>
            <a:pPr algn="ctr" defTabSz="952500"/>
            <a:r>
              <a:rPr lang="en-AU" altLang="de-DE" sz="5900" b="1" dirty="0"/>
              <a:t>Results</a:t>
            </a:r>
          </a:p>
        </p:txBody>
      </p:sp>
      <p:sp>
        <p:nvSpPr>
          <p:cNvPr id="2075" name="Text Box 178"/>
          <p:cNvSpPr txBox="1">
            <a:spLocks noChangeArrowheads="1"/>
          </p:cNvSpPr>
          <p:nvPr/>
        </p:nvSpPr>
        <p:spPr bwMode="auto">
          <a:xfrm>
            <a:off x="10972800" y="20421600"/>
            <a:ext cx="9586913" cy="9753600"/>
          </a:xfrm>
          <a:prstGeom prst="rect">
            <a:avLst/>
          </a:prstGeom>
          <a:noFill/>
          <a:ln w="9525">
            <a:noFill/>
            <a:miter lim="800000"/>
            <a:headEnd/>
            <a:tailEnd/>
          </a:ln>
          <a:effectLst/>
        </p:spPr>
        <p:txBody>
          <a:bodyPr lIns="95325" tIns="47662" rIns="95325" bIns="47662" anchor="ctr"/>
          <a:lstStyle/>
          <a:p>
            <a:pPr marL="273050" algn="just" defTabSz="952500"/>
            <a:r>
              <a:rPr lang="en-US" altLang="de-DE" sz="3300" dirty="0">
                <a:cs typeface="Times New Roman" pitchFamily="18" charset="0"/>
              </a:rPr>
              <a:t>   </a:t>
            </a:r>
            <a:r>
              <a:rPr lang="en-CA" sz="3300" dirty="0"/>
              <a:t>Temperature is an important operational consideration for PEM fuel cells. Rising the temperature decreases the theoretical and reversible efficiency of the cell. Despite this theoretical indication, in reality, rising the temperature improves the fuel cell efficiency. This is due to the fact that at higher temperatures, the mass transfer within the fuel cell increases while the cell resistance drops. Hence, the polarization curve improves. </a:t>
            </a:r>
            <a:endParaRPr lang="tr-TR" sz="3300" dirty="0" smtClean="0"/>
          </a:p>
          <a:p>
            <a:pPr marL="273050" algn="just" defTabSz="952500"/>
            <a:r>
              <a:rPr lang="tr-TR" sz="3300" dirty="0"/>
              <a:t> </a:t>
            </a:r>
            <a:r>
              <a:rPr lang="tr-TR" sz="3300" dirty="0" smtClean="0"/>
              <a:t>   </a:t>
            </a:r>
            <a:r>
              <a:rPr lang="en-CA" sz="3300" dirty="0" smtClean="0"/>
              <a:t>However</a:t>
            </a:r>
            <a:r>
              <a:rPr lang="en-CA" sz="3300" dirty="0"/>
              <a:t>, the accumulation of product water in the oxidant stream limits operating temperatures to be below . At this temperature, water boils under 1 </a:t>
            </a:r>
            <a:r>
              <a:rPr lang="en-CA" sz="3300" dirty="0" err="1"/>
              <a:t>atm</a:t>
            </a:r>
            <a:r>
              <a:rPr lang="en-CA" sz="3300" dirty="0"/>
              <a:t> pressure and its </a:t>
            </a:r>
            <a:r>
              <a:rPr lang="en-CA" sz="3300" dirty="0" smtClean="0"/>
              <a:t>vapour </a:t>
            </a:r>
            <a:r>
              <a:rPr lang="en-CA" sz="3300" dirty="0"/>
              <a:t>reduces the partial pressure of oxygen in the air. As a </a:t>
            </a:r>
            <a:r>
              <a:rPr lang="en-CA" sz="3300" dirty="0" smtClean="0"/>
              <a:t>result,</a:t>
            </a:r>
            <a:r>
              <a:rPr lang="tr-TR" sz="3300" dirty="0" smtClean="0"/>
              <a:t> </a:t>
            </a:r>
            <a:r>
              <a:rPr lang="en-CA" sz="3300" dirty="0" smtClean="0"/>
              <a:t>the </a:t>
            </a:r>
            <a:r>
              <a:rPr lang="en-CA" sz="3300" dirty="0"/>
              <a:t>cell </a:t>
            </a:r>
            <a:r>
              <a:rPr lang="en-CA" sz="3300" dirty="0" smtClean="0"/>
              <a:t>efficiency</a:t>
            </a:r>
            <a:r>
              <a:rPr lang="tr-TR" sz="3300" dirty="0" smtClean="0"/>
              <a:t> </a:t>
            </a:r>
            <a:r>
              <a:rPr lang="en-CA" sz="3300" dirty="0" smtClean="0"/>
              <a:t>drastically </a:t>
            </a:r>
            <a:r>
              <a:rPr lang="en-CA" sz="3300" dirty="0"/>
              <a:t>decreases due to the oxygen starvation, and can damage the fuel cell and reduce its lifespan. Hence, PEM fuel cells typically operate between 70 and 90.While the operation pressure can be increased to rise the boiling temperature of water, this raises other concerns and must be balanced accordingly in a proper stack design. The effect of the temperature can simply be given by the following Nernst equation,</a:t>
            </a:r>
            <a:endParaRPr lang="en-GB" altLang="de-DE" sz="3300" dirty="0"/>
          </a:p>
        </p:txBody>
      </p:sp>
      <p:sp>
        <p:nvSpPr>
          <p:cNvPr id="2080" name="Rectangle 195"/>
          <p:cNvSpPr>
            <a:spLocks noChangeArrowheads="1"/>
          </p:cNvSpPr>
          <p:nvPr/>
        </p:nvSpPr>
        <p:spPr bwMode="auto">
          <a:xfrm>
            <a:off x="10820400" y="17907000"/>
            <a:ext cx="9871075" cy="1579563"/>
          </a:xfrm>
          <a:prstGeom prst="rect">
            <a:avLst/>
          </a:prstGeom>
          <a:solidFill>
            <a:srgbClr val="FF0000"/>
          </a:solidFill>
          <a:ln w="127000">
            <a:noFill/>
            <a:miter lim="800000"/>
            <a:headEnd/>
            <a:tailEnd/>
          </a:ln>
          <a:effectLst/>
        </p:spPr>
        <p:txBody>
          <a:bodyPr wrap="none" lIns="95325" tIns="47662" rIns="95325" bIns="47662" anchor="ctr"/>
          <a:lstStyle/>
          <a:p>
            <a:pPr algn="ctr" defTabSz="952500"/>
            <a:r>
              <a:rPr lang="en-US" altLang="de-DE" sz="5900" b="1" dirty="0" smtClean="0"/>
              <a:t>Analysis</a:t>
            </a:r>
            <a:endParaRPr lang="en-US" altLang="de-DE" sz="5900" dirty="0"/>
          </a:p>
        </p:txBody>
      </p:sp>
      <p:sp>
        <p:nvSpPr>
          <p:cNvPr id="2084" name="Text Box 203"/>
          <p:cNvSpPr txBox="1">
            <a:spLocks noChangeArrowheads="1"/>
          </p:cNvSpPr>
          <p:nvPr/>
        </p:nvSpPr>
        <p:spPr bwMode="auto">
          <a:xfrm>
            <a:off x="11049000" y="35433000"/>
            <a:ext cx="9677400" cy="8229600"/>
          </a:xfrm>
          <a:prstGeom prst="rect">
            <a:avLst/>
          </a:prstGeom>
          <a:noFill/>
          <a:ln w="9525">
            <a:noFill/>
            <a:miter lim="800000"/>
            <a:headEnd/>
            <a:tailEnd/>
          </a:ln>
          <a:effectLst/>
        </p:spPr>
        <p:txBody>
          <a:bodyPr lIns="95325" tIns="47662" rIns="95325" bIns="47662" anchor="ctr"/>
          <a:lstStyle/>
          <a:p>
            <a:pPr algn="just" defTabSz="952500">
              <a:spcBef>
                <a:spcPct val="20000"/>
              </a:spcBef>
            </a:pPr>
            <a:r>
              <a:rPr lang="tr-TR" sz="3300" dirty="0" smtClean="0"/>
              <a:t>   F</a:t>
            </a:r>
            <a:r>
              <a:rPr lang="en-CA" sz="3300" dirty="0" err="1" smtClean="0"/>
              <a:t>uel</a:t>
            </a:r>
            <a:r>
              <a:rPr lang="en-CA" sz="3300" dirty="0" smtClean="0"/>
              <a:t> </a:t>
            </a:r>
            <a:r>
              <a:rPr lang="en-CA" sz="3300" dirty="0"/>
              <a:t>cell applications may have different operating conditions based on the system requirements. The common operating temperature range of PEM fuel cells is between 65 and 85</a:t>
            </a:r>
            <a:r>
              <a:rPr lang="en-CA" sz="3300" dirty="0">
                <a:sym typeface="Symbol"/>
              </a:rPr>
              <a:t></a:t>
            </a:r>
            <a:r>
              <a:rPr lang="en-CA" sz="3300" dirty="0"/>
              <a:t>C.  The lower operating temperatures provide quick start-up and enhance power density as the need for thermal insulation is reduced. On the other hand, the low operating temperature makes it more difficult to reject heat to the surroundings due to lower temperature differences. Hence, for automotive applications, higher operating temperatures are required for better efficiency</a:t>
            </a:r>
            <a:r>
              <a:rPr lang="en-CA" sz="3300" dirty="0" smtClean="0"/>
              <a:t>.</a:t>
            </a:r>
            <a:r>
              <a:rPr lang="tr-TR" sz="3300" dirty="0" smtClean="0"/>
              <a:t> </a:t>
            </a:r>
            <a:r>
              <a:rPr lang="en-CA" sz="3300" dirty="0" smtClean="0"/>
              <a:t>Additionally,</a:t>
            </a:r>
            <a:r>
              <a:rPr lang="tr-TR" sz="3300" dirty="0" smtClean="0"/>
              <a:t> </a:t>
            </a:r>
            <a:r>
              <a:rPr lang="en-CA" sz="3300" dirty="0" smtClean="0"/>
              <a:t>higher temperatures also improve tolerance of the fuel cell to impurities such as carbon monoxide. This is especially necessary for any fuel cell operating on hydrocarbon reformates and impure hydrogen.</a:t>
            </a:r>
            <a:r>
              <a:rPr lang="tr-TR" sz="3300" dirty="0" smtClean="0"/>
              <a:t> </a:t>
            </a:r>
            <a:r>
              <a:rPr lang="en-CA" sz="3300" dirty="0" smtClean="0"/>
              <a:t>Fig</a:t>
            </a:r>
            <a:r>
              <a:rPr lang="tr-TR" sz="3300" dirty="0" smtClean="0"/>
              <a:t>. 2. </a:t>
            </a:r>
            <a:r>
              <a:rPr lang="en-CA" sz="3300" dirty="0" smtClean="0"/>
              <a:t>illustrates </a:t>
            </a:r>
            <a:r>
              <a:rPr lang="en-CA" sz="3300" dirty="0"/>
              <a:t>an actual polarization curve based on experimental data for a PEM fuel cell at different temperatures.</a:t>
            </a:r>
            <a:endParaRPr lang="tr-TR" sz="3300" dirty="0" smtClean="0"/>
          </a:p>
          <a:p>
            <a:pPr algn="just" defTabSz="952500">
              <a:spcBef>
                <a:spcPct val="20000"/>
              </a:spcBef>
            </a:pPr>
            <a:r>
              <a:rPr lang="en-CA" sz="3300" dirty="0" smtClean="0"/>
              <a:t> </a:t>
            </a:r>
            <a:endParaRPr lang="en-US" altLang="de-DE" sz="3300" dirty="0">
              <a:cs typeface="Times New Roman" pitchFamily="18" charset="0"/>
            </a:endParaRPr>
          </a:p>
        </p:txBody>
      </p:sp>
      <p:sp>
        <p:nvSpPr>
          <p:cNvPr id="2086" name="AutoShape 38" descr="UU Yenişehir MYO"/>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87" name="Picture 39"/>
          <p:cNvPicPr>
            <a:picLocks noChangeAspect="1" noChangeArrowheads="1"/>
          </p:cNvPicPr>
          <p:nvPr/>
        </p:nvPicPr>
        <p:blipFill>
          <a:blip r:embed="rId2"/>
          <a:srcRect/>
          <a:stretch>
            <a:fillRect/>
          </a:stretch>
        </p:blipFill>
        <p:spPr bwMode="auto">
          <a:xfrm>
            <a:off x="2590800" y="1364314"/>
            <a:ext cx="3902934" cy="3965132"/>
          </a:xfrm>
          <a:prstGeom prst="rect">
            <a:avLst/>
          </a:prstGeom>
          <a:noFill/>
          <a:ln w="9525" cap="flat" cmpd="sng">
            <a:noFill/>
            <a:prstDash val="solid"/>
            <a:miter lim="800000"/>
            <a:headEnd/>
            <a:tailEnd/>
          </a:ln>
          <a:effectLst/>
        </p:spPr>
      </p:pic>
      <p:pic>
        <p:nvPicPr>
          <p:cNvPr id="2088" name="Picture 40"/>
          <p:cNvPicPr>
            <a:picLocks noChangeAspect="1" noChangeArrowheads="1"/>
          </p:cNvPicPr>
          <p:nvPr/>
        </p:nvPicPr>
        <p:blipFill>
          <a:blip r:embed="rId3"/>
          <a:srcRect/>
          <a:stretch>
            <a:fillRect/>
          </a:stretch>
        </p:blipFill>
        <p:spPr bwMode="auto">
          <a:xfrm>
            <a:off x="25298400" y="3429000"/>
            <a:ext cx="4425696" cy="1371600"/>
          </a:xfrm>
          <a:prstGeom prst="rect">
            <a:avLst/>
          </a:prstGeom>
          <a:noFill/>
          <a:ln w="9525" cap="flat" cmpd="sng">
            <a:noFill/>
            <a:prstDash val="solid"/>
            <a:miter lim="800000"/>
            <a:headEnd/>
            <a:tailEnd/>
          </a:ln>
          <a:effectLst/>
        </p:spPr>
      </p:pic>
      <p:pic>
        <p:nvPicPr>
          <p:cNvPr id="2089" name="Picture 41"/>
          <p:cNvPicPr>
            <a:picLocks noChangeAspect="1" noChangeArrowheads="1"/>
          </p:cNvPicPr>
          <p:nvPr/>
        </p:nvPicPr>
        <p:blipFill>
          <a:blip r:embed="rId4"/>
          <a:srcRect/>
          <a:stretch>
            <a:fillRect/>
          </a:stretch>
        </p:blipFill>
        <p:spPr bwMode="auto">
          <a:xfrm>
            <a:off x="23926800" y="1676400"/>
            <a:ext cx="7315200" cy="1066800"/>
          </a:xfrm>
          <a:prstGeom prst="rect">
            <a:avLst/>
          </a:prstGeom>
          <a:noFill/>
          <a:ln w="9525" cap="flat" cmpd="sng">
            <a:noFill/>
            <a:prstDash val="solid"/>
            <a:miter lim="800000"/>
            <a:headEnd/>
            <a:tailEnd/>
          </a:ln>
          <a:effectLst/>
        </p:spPr>
      </p:pic>
      <p:grpSp>
        <p:nvGrpSpPr>
          <p:cNvPr id="2090" name="Grup 3"/>
          <p:cNvGrpSpPr>
            <a:grpSpLocks/>
          </p:cNvGrpSpPr>
          <p:nvPr/>
        </p:nvGrpSpPr>
        <p:grpSpPr bwMode="auto">
          <a:xfrm>
            <a:off x="609600" y="22707600"/>
            <a:ext cx="9677400" cy="7162800"/>
            <a:chOff x="0" y="0"/>
            <a:chExt cx="54864" cy="44991"/>
          </a:xfrm>
        </p:grpSpPr>
        <p:pic>
          <p:nvPicPr>
            <p:cNvPr id="2" name="Resim 2" descr="f133"/>
            <p:cNvPicPr>
              <a:picLocks noChangeAspect="1" noChangeArrowheads="1"/>
            </p:cNvPicPr>
            <p:nvPr/>
          </p:nvPicPr>
          <p:blipFill>
            <a:blip r:embed="rId5"/>
            <a:srcRect/>
            <a:stretch>
              <a:fillRect/>
            </a:stretch>
          </p:blipFill>
          <p:spPr bwMode="auto">
            <a:xfrm>
              <a:off x="0" y="20472"/>
              <a:ext cx="54864" cy="24519"/>
            </a:xfrm>
            <a:prstGeom prst="rect">
              <a:avLst/>
            </a:prstGeom>
            <a:noFill/>
          </p:spPr>
        </p:pic>
        <p:pic>
          <p:nvPicPr>
            <p:cNvPr id="4" name="Resim 4" descr="f13"/>
            <p:cNvPicPr>
              <a:picLocks noChangeAspect="1" noChangeArrowheads="1"/>
            </p:cNvPicPr>
            <p:nvPr/>
          </p:nvPicPr>
          <p:blipFill>
            <a:blip r:embed="rId6" cstate="print"/>
            <a:srcRect/>
            <a:stretch>
              <a:fillRect/>
            </a:stretch>
          </p:blipFill>
          <p:spPr bwMode="auto">
            <a:xfrm>
              <a:off x="0" y="0"/>
              <a:ext cx="54864" cy="20472"/>
            </a:xfrm>
            <a:prstGeom prst="rect">
              <a:avLst/>
            </a:prstGeom>
            <a:noFill/>
          </p:spPr>
        </p:pic>
      </p:grpSp>
      <p:sp>
        <p:nvSpPr>
          <p:cNvPr id="2094" name="Rectangle 46"/>
          <p:cNvSpPr>
            <a:spLocks noChangeArrowheads="1"/>
          </p:cNvSpPr>
          <p:nvPr/>
        </p:nvSpPr>
        <p:spPr bwMode="auto">
          <a:xfrm>
            <a:off x="0" y="0"/>
            <a:ext cx="3200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96" name="Rectangle 48"/>
          <p:cNvSpPr>
            <a:spLocks noChangeArrowheads="1"/>
          </p:cNvSpPr>
          <p:nvPr/>
        </p:nvSpPr>
        <p:spPr bwMode="auto">
          <a:xfrm>
            <a:off x="0" y="0"/>
            <a:ext cx="3200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2095" name="Picture 4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1582400" y="31394400"/>
            <a:ext cx="8204200" cy="1447800"/>
          </a:xfrm>
          <a:prstGeom prst="rect">
            <a:avLst/>
          </a:prstGeom>
          <a:noFill/>
        </p:spPr>
      </p:pic>
      <p:pic>
        <p:nvPicPr>
          <p:cNvPr id="48" name="47 Resim"/>
          <p:cNvPicPr/>
          <p:nvPr/>
        </p:nvPicPr>
        <p:blipFill rotWithShape="1">
          <a:blip r:embed="rId8">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23229" b="17063"/>
          <a:stretch/>
        </p:blipFill>
        <p:spPr bwMode="auto">
          <a:xfrm>
            <a:off x="21412200" y="20040600"/>
            <a:ext cx="9525000" cy="6324600"/>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49" name="48 Resim"/>
          <p:cNvPicPr/>
          <p:nvPr/>
        </p:nvPicPr>
        <p:blipFill rotWithShape="1">
          <a:blip r:embed="rId9">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5015" r="7669"/>
          <a:stretch/>
        </p:blipFill>
        <p:spPr bwMode="auto">
          <a:xfrm>
            <a:off x="21336000" y="5867400"/>
            <a:ext cx="9677400" cy="6172200"/>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0" name="Text Box 115"/>
          <p:cNvSpPr txBox="1">
            <a:spLocks noChangeArrowheads="1"/>
          </p:cNvSpPr>
          <p:nvPr/>
        </p:nvSpPr>
        <p:spPr bwMode="auto">
          <a:xfrm>
            <a:off x="21412200" y="11963400"/>
            <a:ext cx="9601200" cy="1204913"/>
          </a:xfrm>
          <a:prstGeom prst="rect">
            <a:avLst/>
          </a:prstGeom>
          <a:noFill/>
          <a:ln w="9525">
            <a:noFill/>
            <a:miter lim="800000"/>
            <a:headEnd/>
            <a:tailEnd/>
          </a:ln>
          <a:effectLst/>
        </p:spPr>
        <p:txBody>
          <a:bodyPr lIns="95325" tIns="47662" rIns="95325" bIns="47662" anchor="ctr"/>
          <a:lstStyle/>
          <a:p>
            <a:pPr marL="341313" lvl="2" algn="ctr" defTabSz="952500"/>
            <a:r>
              <a:rPr lang="tr-TR" sz="3300" b="1" dirty="0" err="1" smtClean="0"/>
              <a:t>Fig</a:t>
            </a:r>
            <a:r>
              <a:rPr lang="tr-TR" sz="3300" b="1" dirty="0" smtClean="0"/>
              <a:t>. 2. </a:t>
            </a:r>
            <a:r>
              <a:rPr lang="en-CA" sz="3300" dirty="0"/>
              <a:t>PEM Fuel </a:t>
            </a:r>
            <a:r>
              <a:rPr lang="en-CA" sz="3300" dirty="0" smtClean="0"/>
              <a:t>Cell</a:t>
            </a:r>
            <a:r>
              <a:rPr lang="tr-TR" sz="3300" dirty="0" smtClean="0"/>
              <a:t> </a:t>
            </a:r>
            <a:r>
              <a:rPr lang="en-CA" sz="3300" dirty="0" smtClean="0"/>
              <a:t>at </a:t>
            </a:r>
            <a:r>
              <a:rPr lang="en-CA" sz="3300" dirty="0"/>
              <a:t>Several Temperatures</a:t>
            </a:r>
            <a:endParaRPr lang="pt-BR" altLang="de-DE" sz="3300" dirty="0"/>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D3D0F4"/>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D3D0F4"/>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TotalTime>
  <Words>1648</Words>
  <Application>Microsoft PowerPoint</Application>
  <PresentationFormat>Özel</PresentationFormat>
  <Paragraphs>43</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Times New Roman</vt:lpstr>
      <vt:lpstr>Arial</vt:lpstr>
      <vt:lpstr>Calibri</vt:lpstr>
      <vt:lpstr>Diseño predeterminado</vt:lpstr>
      <vt:lpstr>Slayt 1</vt:lpstr>
    </vt:vector>
  </TitlesOfParts>
  <Company>Nun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Chris</dc:creator>
  <cp:lastModifiedBy>User</cp:lastModifiedBy>
  <cp:revision>255</cp:revision>
  <cp:lastPrinted>2000-11-30T06:22:24Z</cp:lastPrinted>
  <dcterms:created xsi:type="dcterms:W3CDTF">1999-11-19T11:42:42Z</dcterms:created>
  <dcterms:modified xsi:type="dcterms:W3CDTF">2021-06-08T04:20:01Z</dcterms:modified>
</cp:coreProperties>
</file>