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32004000" cy="44964350"/>
  <p:notesSz cx="6858000" cy="9144000"/>
  <p:defaultTextStyle>
    <a:defPPr>
      <a:defRPr lang="en-US"/>
    </a:defPPr>
    <a:lvl1pPr marL="0" algn="l" defTabSz="3694341" rtl="0" eaLnBrk="1" latinLnBrk="0" hangingPunct="1">
      <a:defRPr sz="7272" kern="1200">
        <a:solidFill>
          <a:schemeClr val="tx1"/>
        </a:solidFill>
        <a:latin typeface="+mn-lt"/>
        <a:ea typeface="+mn-ea"/>
        <a:cs typeface="+mn-cs"/>
      </a:defRPr>
    </a:lvl1pPr>
    <a:lvl2pPr marL="1847171" algn="l" defTabSz="3694341" rtl="0" eaLnBrk="1" latinLnBrk="0" hangingPunct="1">
      <a:defRPr sz="7272" kern="1200">
        <a:solidFill>
          <a:schemeClr val="tx1"/>
        </a:solidFill>
        <a:latin typeface="+mn-lt"/>
        <a:ea typeface="+mn-ea"/>
        <a:cs typeface="+mn-cs"/>
      </a:defRPr>
    </a:lvl2pPr>
    <a:lvl3pPr marL="3694341" algn="l" defTabSz="3694341" rtl="0" eaLnBrk="1" latinLnBrk="0" hangingPunct="1">
      <a:defRPr sz="7272" kern="1200">
        <a:solidFill>
          <a:schemeClr val="tx1"/>
        </a:solidFill>
        <a:latin typeface="+mn-lt"/>
        <a:ea typeface="+mn-ea"/>
        <a:cs typeface="+mn-cs"/>
      </a:defRPr>
    </a:lvl3pPr>
    <a:lvl4pPr marL="5541512" algn="l" defTabSz="3694341" rtl="0" eaLnBrk="1" latinLnBrk="0" hangingPunct="1">
      <a:defRPr sz="7272" kern="1200">
        <a:solidFill>
          <a:schemeClr val="tx1"/>
        </a:solidFill>
        <a:latin typeface="+mn-lt"/>
        <a:ea typeface="+mn-ea"/>
        <a:cs typeface="+mn-cs"/>
      </a:defRPr>
    </a:lvl4pPr>
    <a:lvl5pPr marL="7388682" algn="l" defTabSz="3694341" rtl="0" eaLnBrk="1" latinLnBrk="0" hangingPunct="1">
      <a:defRPr sz="7272" kern="1200">
        <a:solidFill>
          <a:schemeClr val="tx1"/>
        </a:solidFill>
        <a:latin typeface="+mn-lt"/>
        <a:ea typeface="+mn-ea"/>
        <a:cs typeface="+mn-cs"/>
      </a:defRPr>
    </a:lvl5pPr>
    <a:lvl6pPr marL="9235853" algn="l" defTabSz="3694341" rtl="0" eaLnBrk="1" latinLnBrk="0" hangingPunct="1">
      <a:defRPr sz="7272" kern="1200">
        <a:solidFill>
          <a:schemeClr val="tx1"/>
        </a:solidFill>
        <a:latin typeface="+mn-lt"/>
        <a:ea typeface="+mn-ea"/>
        <a:cs typeface="+mn-cs"/>
      </a:defRPr>
    </a:lvl6pPr>
    <a:lvl7pPr marL="11083024" algn="l" defTabSz="3694341" rtl="0" eaLnBrk="1" latinLnBrk="0" hangingPunct="1">
      <a:defRPr sz="7272" kern="1200">
        <a:solidFill>
          <a:schemeClr val="tx1"/>
        </a:solidFill>
        <a:latin typeface="+mn-lt"/>
        <a:ea typeface="+mn-ea"/>
        <a:cs typeface="+mn-cs"/>
      </a:defRPr>
    </a:lvl7pPr>
    <a:lvl8pPr marL="12930193" algn="l" defTabSz="3694341" rtl="0" eaLnBrk="1" latinLnBrk="0" hangingPunct="1">
      <a:defRPr sz="7272" kern="1200">
        <a:solidFill>
          <a:schemeClr val="tx1"/>
        </a:solidFill>
        <a:latin typeface="+mn-lt"/>
        <a:ea typeface="+mn-ea"/>
        <a:cs typeface="+mn-cs"/>
      </a:defRPr>
    </a:lvl8pPr>
    <a:lvl9pPr marL="14777364" algn="l" defTabSz="3694341" rtl="0" eaLnBrk="1" latinLnBrk="0" hangingPunct="1">
      <a:defRPr sz="727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162" userDrawn="1">
          <p15:clr>
            <a:srgbClr val="A4A3A4"/>
          </p15:clr>
        </p15:guide>
        <p15:guide id="2" pos="100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922" autoAdjust="0"/>
    <p:restoredTop sz="94660"/>
  </p:normalViewPr>
  <p:slideViewPr>
    <p:cSldViewPr snapToGrid="0">
      <p:cViewPr>
        <p:scale>
          <a:sx n="25" d="100"/>
          <a:sy n="25" d="100"/>
        </p:scale>
        <p:origin x="2178" y="18"/>
      </p:cViewPr>
      <p:guideLst>
        <p:guide orient="horz" pos="14162"/>
        <p:guide pos="100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g.aresti\Desktop\papers\2021%20AESMT21%20Ruse%20Bulgaria\LCA-result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817879635154906E-2"/>
          <c:y val="6.5848548338820714E-2"/>
          <c:w val="0.89128314954818266"/>
          <c:h val="0.51471577674136759"/>
        </c:manualLayout>
      </c:layout>
      <c:barChart>
        <c:barDir val="col"/>
        <c:grouping val="stacked"/>
        <c:varyColors val="0"/>
        <c:ser>
          <c:idx val="0"/>
          <c:order val="0"/>
          <c:tx>
            <c:strRef>
              <c:f>'[LCA-results.xlsx]Sheet1'!$B$13</c:f>
              <c:strCache>
                <c:ptCount val="1"/>
                <c:pt idx="0">
                  <c:v>Manufacturing</c:v>
                </c:pt>
              </c:strCache>
            </c:strRef>
          </c:tx>
          <c:spPr>
            <a:solidFill>
              <a:schemeClr val="accent1"/>
            </a:solidFill>
            <a:ln>
              <a:noFill/>
            </a:ln>
            <a:effectLst/>
          </c:spPr>
          <c:invertIfNegative val="0"/>
          <c:cat>
            <c:multiLvlStrRef>
              <c:f>'[LCA-results.xlsx]Sheet1'!$C$11:$J$12</c:f>
              <c:multiLvlStrCache>
                <c:ptCount val="8"/>
                <c:lvl>
                  <c:pt idx="0">
                    <c:v>ASHP</c:v>
                  </c:pt>
                  <c:pt idx="1">
                    <c:v>sinlge U-tube</c:v>
                  </c:pt>
                  <c:pt idx="2">
                    <c:v>double U-tube </c:v>
                  </c:pt>
                  <c:pt idx="3">
                    <c:v>Coaxial</c:v>
                  </c:pt>
                  <c:pt idx="4">
                    <c:v>ASHP</c:v>
                  </c:pt>
                  <c:pt idx="5">
                    <c:v>sinlge U-tube</c:v>
                  </c:pt>
                  <c:pt idx="6">
                    <c:v>double U-tube </c:v>
                  </c:pt>
                  <c:pt idx="7">
                    <c:v>Coaxial</c:v>
                  </c:pt>
                </c:lvl>
                <c:lvl>
                  <c:pt idx="0">
                    <c:v>low insulation</c:v>
                  </c:pt>
                  <c:pt idx="4">
                    <c:v>high insulation</c:v>
                  </c:pt>
                </c:lvl>
              </c:multiLvlStrCache>
            </c:multiLvlStrRef>
          </c:cat>
          <c:val>
            <c:numRef>
              <c:f>'[LCA-results.xlsx]Sheet1'!$C$13:$J$13</c:f>
              <c:numCache>
                <c:formatCode>0.00%</c:formatCode>
                <c:ptCount val="8"/>
                <c:pt idx="1">
                  <c:v>7.1841553559487455E-3</c:v>
                </c:pt>
                <c:pt idx="2">
                  <c:v>8.0337152771502423E-3</c:v>
                </c:pt>
                <c:pt idx="3">
                  <c:v>1.6819956263215918E-2</c:v>
                </c:pt>
                <c:pt idx="5">
                  <c:v>2.2045082396827748E-2</c:v>
                </c:pt>
                <c:pt idx="6">
                  <c:v>2.490144551399065E-2</c:v>
                </c:pt>
                <c:pt idx="7">
                  <c:v>5.1887048209102511E-2</c:v>
                </c:pt>
              </c:numCache>
            </c:numRef>
          </c:val>
        </c:ser>
        <c:ser>
          <c:idx val="1"/>
          <c:order val="1"/>
          <c:tx>
            <c:strRef>
              <c:f>'[LCA-results.xlsx]Sheet1'!$B$14</c:f>
              <c:strCache>
                <c:ptCount val="1"/>
                <c:pt idx="0">
                  <c:v>Installation</c:v>
                </c:pt>
              </c:strCache>
            </c:strRef>
          </c:tx>
          <c:spPr>
            <a:solidFill>
              <a:schemeClr val="accent2"/>
            </a:solidFill>
            <a:ln>
              <a:noFill/>
            </a:ln>
            <a:effectLst/>
          </c:spPr>
          <c:invertIfNegative val="0"/>
          <c:cat>
            <c:multiLvlStrRef>
              <c:f>'[LCA-results.xlsx]Sheet1'!$C$11:$J$12</c:f>
              <c:multiLvlStrCache>
                <c:ptCount val="8"/>
                <c:lvl>
                  <c:pt idx="0">
                    <c:v>ASHP</c:v>
                  </c:pt>
                  <c:pt idx="1">
                    <c:v>sinlge U-tube</c:v>
                  </c:pt>
                  <c:pt idx="2">
                    <c:v>double U-tube </c:v>
                  </c:pt>
                  <c:pt idx="3">
                    <c:v>Coaxial</c:v>
                  </c:pt>
                  <c:pt idx="4">
                    <c:v>ASHP</c:v>
                  </c:pt>
                  <c:pt idx="5">
                    <c:v>sinlge U-tube</c:v>
                  </c:pt>
                  <c:pt idx="6">
                    <c:v>double U-tube </c:v>
                  </c:pt>
                  <c:pt idx="7">
                    <c:v>Coaxial</c:v>
                  </c:pt>
                </c:lvl>
                <c:lvl>
                  <c:pt idx="0">
                    <c:v>low insulation</c:v>
                  </c:pt>
                  <c:pt idx="4">
                    <c:v>high insulation</c:v>
                  </c:pt>
                </c:lvl>
              </c:multiLvlStrCache>
            </c:multiLvlStrRef>
          </c:cat>
          <c:val>
            <c:numRef>
              <c:f>'[LCA-results.xlsx]Sheet1'!$C$14:$J$14</c:f>
              <c:numCache>
                <c:formatCode>0.00%</c:formatCode>
                <c:ptCount val="8"/>
                <c:pt idx="1">
                  <c:v>1.1134083967396215E-2</c:v>
                </c:pt>
                <c:pt idx="2">
                  <c:v>9.5451012994523868E-3</c:v>
                </c:pt>
                <c:pt idx="3">
                  <c:v>9.4358497045056115E-3</c:v>
                </c:pt>
                <c:pt idx="5">
                  <c:v>3.3288354557580183E-2</c:v>
                </c:pt>
                <c:pt idx="6">
                  <c:v>2.8941655310519829E-2</c:v>
                </c:pt>
                <c:pt idx="7">
                  <c:v>2.8810586700114584E-2</c:v>
                </c:pt>
              </c:numCache>
            </c:numRef>
          </c:val>
        </c:ser>
        <c:ser>
          <c:idx val="2"/>
          <c:order val="2"/>
          <c:tx>
            <c:strRef>
              <c:f>'[LCA-results.xlsx]Sheet1'!$B$15</c:f>
              <c:strCache>
                <c:ptCount val="1"/>
                <c:pt idx="0">
                  <c:v>Operation</c:v>
                </c:pt>
              </c:strCache>
            </c:strRef>
          </c:tx>
          <c:spPr>
            <a:solidFill>
              <a:schemeClr val="accent6"/>
            </a:solidFill>
            <a:ln>
              <a:noFill/>
            </a:ln>
            <a:effectLst/>
          </c:spPr>
          <c:invertIfNegative val="0"/>
          <c:cat>
            <c:multiLvlStrRef>
              <c:f>'[LCA-results.xlsx]Sheet1'!$C$11:$J$12</c:f>
              <c:multiLvlStrCache>
                <c:ptCount val="8"/>
                <c:lvl>
                  <c:pt idx="0">
                    <c:v>ASHP</c:v>
                  </c:pt>
                  <c:pt idx="1">
                    <c:v>sinlge U-tube</c:v>
                  </c:pt>
                  <c:pt idx="2">
                    <c:v>double U-tube </c:v>
                  </c:pt>
                  <c:pt idx="3">
                    <c:v>Coaxial</c:v>
                  </c:pt>
                  <c:pt idx="4">
                    <c:v>ASHP</c:v>
                  </c:pt>
                  <c:pt idx="5">
                    <c:v>sinlge U-tube</c:v>
                  </c:pt>
                  <c:pt idx="6">
                    <c:v>double U-tube </c:v>
                  </c:pt>
                  <c:pt idx="7">
                    <c:v>Coaxial</c:v>
                  </c:pt>
                </c:lvl>
                <c:lvl>
                  <c:pt idx="0">
                    <c:v>low insulation</c:v>
                  </c:pt>
                  <c:pt idx="4">
                    <c:v>high insulation</c:v>
                  </c:pt>
                </c:lvl>
              </c:multiLvlStrCache>
            </c:multiLvlStrRef>
          </c:cat>
          <c:val>
            <c:numRef>
              <c:f>'[LCA-results.xlsx]Sheet1'!$C$15:$J$15</c:f>
              <c:numCache>
                <c:formatCode>0.00%</c:formatCode>
                <c:ptCount val="8"/>
                <c:pt idx="0" formatCode="0%">
                  <c:v>1</c:v>
                </c:pt>
                <c:pt idx="1">
                  <c:v>0.7341318609820896</c:v>
                </c:pt>
                <c:pt idx="2">
                  <c:v>0.7341318609820896</c:v>
                </c:pt>
                <c:pt idx="3">
                  <c:v>0.7341318609820896</c:v>
                </c:pt>
                <c:pt idx="4" formatCode="0%">
                  <c:v>1</c:v>
                </c:pt>
                <c:pt idx="5">
                  <c:v>0.73413964988125746</c:v>
                </c:pt>
                <c:pt idx="6">
                  <c:v>0.73413964988125746</c:v>
                </c:pt>
                <c:pt idx="7">
                  <c:v>0.73413964988125746</c:v>
                </c:pt>
              </c:numCache>
            </c:numRef>
          </c:val>
        </c:ser>
        <c:dLbls>
          <c:showLegendKey val="0"/>
          <c:showVal val="0"/>
          <c:showCatName val="0"/>
          <c:showSerName val="0"/>
          <c:showPercent val="0"/>
          <c:showBubbleSize val="0"/>
        </c:dLbls>
        <c:gapWidth val="150"/>
        <c:overlap val="100"/>
        <c:axId val="419285120"/>
        <c:axId val="419284336"/>
      </c:barChart>
      <c:catAx>
        <c:axId val="419285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crossAx val="419284336"/>
        <c:crosses val="autoZero"/>
        <c:auto val="1"/>
        <c:lblAlgn val="ctr"/>
        <c:lblOffset val="100"/>
        <c:noMultiLvlLbl val="0"/>
      </c:catAx>
      <c:valAx>
        <c:axId val="419284336"/>
        <c:scaling>
          <c:orientation val="minMax"/>
          <c:max val="1.2"/>
          <c:min val="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crossAx val="419285120"/>
        <c:crosses val="autoZero"/>
        <c:crossBetween val="between"/>
      </c:valAx>
      <c:spPr>
        <a:noFill/>
        <a:ln>
          <a:noFill/>
        </a:ln>
        <a:effectLst/>
      </c:spPr>
    </c:plotArea>
    <c:legend>
      <c:legendPos val="b"/>
      <c:layout>
        <c:manualLayout>
          <c:xMode val="edge"/>
          <c:yMode val="edge"/>
          <c:x val="8.1719313890242576E-2"/>
          <c:y val="0.89144662287479781"/>
          <c:w val="0.84606222066787695"/>
          <c:h val="0.10101836641865442"/>
        </c:manualLayout>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2400">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644771-4D7B-4A51-87F2-7ECEDD99E778}" type="doc">
      <dgm:prSet loTypeId="urn:microsoft.com/office/officeart/2005/8/layout/hProcess11" loCatId="process" qsTypeId="urn:microsoft.com/office/officeart/2005/8/quickstyle/simple1" qsCatId="simple" csTypeId="urn:microsoft.com/office/officeart/2005/8/colors/colorful5" csCatId="colorful" phldr="1"/>
      <dgm:spPr/>
      <dgm:t>
        <a:bodyPr/>
        <a:lstStyle/>
        <a:p>
          <a:endParaRPr lang="en-GB"/>
        </a:p>
      </dgm:t>
    </dgm:pt>
    <dgm:pt modelId="{838BCEBC-B5F0-479E-83B6-F19C7DCCF0A1}">
      <dgm:prSet phldrT="[Text]" custT="1"/>
      <dgm:spPr/>
      <dgm:t>
        <a:bodyPr/>
        <a:lstStyle/>
        <a:p>
          <a:pPr algn="ctr"/>
          <a:r>
            <a:rPr lang="en-GB" sz="3200" b="1" dirty="0"/>
            <a:t>Materials Production / Processing</a:t>
          </a:r>
        </a:p>
      </dgm:t>
    </dgm:pt>
    <dgm:pt modelId="{B1565524-EC37-4E63-80AA-6C92C68A2CA6}" type="parTrans" cxnId="{F0E8E686-2264-4E8C-BD5B-E54945265F85}">
      <dgm:prSet/>
      <dgm:spPr/>
      <dgm:t>
        <a:bodyPr/>
        <a:lstStyle/>
        <a:p>
          <a:endParaRPr lang="en-GB" sz="3200" b="1"/>
        </a:p>
      </dgm:t>
    </dgm:pt>
    <dgm:pt modelId="{ACF539DD-06BF-4CFA-8C49-51A6E6BF918B}" type="sibTrans" cxnId="{F0E8E686-2264-4E8C-BD5B-E54945265F85}">
      <dgm:prSet/>
      <dgm:spPr/>
      <dgm:t>
        <a:bodyPr/>
        <a:lstStyle/>
        <a:p>
          <a:endParaRPr lang="en-GB" sz="3200" b="1"/>
        </a:p>
      </dgm:t>
    </dgm:pt>
    <dgm:pt modelId="{0D850613-6012-453F-86D6-419F155B78C6}">
      <dgm:prSet phldrT="[Text]" custT="1"/>
      <dgm:spPr/>
      <dgm:t>
        <a:bodyPr/>
        <a:lstStyle/>
        <a:p>
          <a:pPr algn="ctr"/>
          <a:r>
            <a:rPr lang="en-GB" sz="3200" b="1"/>
            <a:t>Usage / Operation</a:t>
          </a:r>
        </a:p>
      </dgm:t>
    </dgm:pt>
    <dgm:pt modelId="{9ED76071-BF64-4683-BB57-AC40CFF74D7A}" type="parTrans" cxnId="{876234CF-EA7C-4FB2-8D55-8E6912A62D6D}">
      <dgm:prSet/>
      <dgm:spPr/>
      <dgm:t>
        <a:bodyPr/>
        <a:lstStyle/>
        <a:p>
          <a:endParaRPr lang="en-GB" sz="3200" b="1"/>
        </a:p>
      </dgm:t>
    </dgm:pt>
    <dgm:pt modelId="{74238777-3651-4675-9B12-D3A7AA8662AB}" type="sibTrans" cxnId="{876234CF-EA7C-4FB2-8D55-8E6912A62D6D}">
      <dgm:prSet/>
      <dgm:spPr/>
      <dgm:t>
        <a:bodyPr/>
        <a:lstStyle/>
        <a:p>
          <a:endParaRPr lang="en-GB" sz="3200" b="1"/>
        </a:p>
      </dgm:t>
    </dgm:pt>
    <dgm:pt modelId="{BF9CACAE-A58D-4E47-B826-A93E0AC0BAA6}">
      <dgm:prSet phldrT="[Text]" custT="1"/>
      <dgm:spPr/>
      <dgm:t>
        <a:bodyPr/>
        <a:lstStyle/>
        <a:p>
          <a:pPr algn="ctr"/>
          <a:r>
            <a:rPr lang="en-GB" sz="3200" b="1" dirty="0"/>
            <a:t>Distribution / Transportation</a:t>
          </a:r>
        </a:p>
      </dgm:t>
    </dgm:pt>
    <dgm:pt modelId="{4B74F83F-9D2C-46C4-82D5-8F80048C943C}" type="parTrans" cxnId="{F91D4139-10BD-42DC-B013-8706C0ADC4E9}">
      <dgm:prSet/>
      <dgm:spPr/>
      <dgm:t>
        <a:bodyPr/>
        <a:lstStyle/>
        <a:p>
          <a:endParaRPr lang="en-GB" sz="3200" b="1"/>
        </a:p>
      </dgm:t>
    </dgm:pt>
    <dgm:pt modelId="{2335583C-6C74-40F2-94B5-63752E4DDDAC}" type="sibTrans" cxnId="{F91D4139-10BD-42DC-B013-8706C0ADC4E9}">
      <dgm:prSet/>
      <dgm:spPr/>
      <dgm:t>
        <a:bodyPr/>
        <a:lstStyle/>
        <a:p>
          <a:endParaRPr lang="en-GB" sz="3200" b="1"/>
        </a:p>
      </dgm:t>
    </dgm:pt>
    <dgm:pt modelId="{FC91F8F4-A7D5-46C1-8971-FC9CFDC6E881}">
      <dgm:prSet phldrT="[Text]" custT="1"/>
      <dgm:spPr/>
      <dgm:t>
        <a:bodyPr/>
        <a:lstStyle/>
        <a:p>
          <a:pPr algn="ctr"/>
          <a:r>
            <a:rPr lang="en-GB" sz="2800" b="1"/>
            <a:t> reuse</a:t>
          </a:r>
        </a:p>
      </dgm:t>
    </dgm:pt>
    <dgm:pt modelId="{21C45BA0-56B2-4AAA-B145-B1271389D42B}">
      <dgm:prSet phldrT="[Text]" custT="1"/>
      <dgm:spPr/>
      <dgm:t>
        <a:bodyPr/>
        <a:lstStyle/>
        <a:p>
          <a:pPr algn="ctr"/>
          <a:r>
            <a:rPr lang="en-GB" sz="2800" b="1"/>
            <a:t> recycle</a:t>
          </a:r>
        </a:p>
      </dgm:t>
    </dgm:pt>
    <dgm:pt modelId="{0BFF4AE9-2D3E-4DA8-9898-EE7D7339EE6B}">
      <dgm:prSet phldrT="[Text]" custT="1"/>
      <dgm:spPr/>
      <dgm:t>
        <a:bodyPr/>
        <a:lstStyle/>
        <a:p>
          <a:pPr algn="ctr"/>
          <a:r>
            <a:rPr lang="en-GB" sz="2800" b="1" dirty="0"/>
            <a:t> disposal</a:t>
          </a:r>
        </a:p>
      </dgm:t>
    </dgm:pt>
    <dgm:pt modelId="{D0B1F9CD-3149-4D78-B7AC-E772C383ABBB}">
      <dgm:prSet phldrT="[Text]" custT="1"/>
      <dgm:spPr/>
      <dgm:t>
        <a:bodyPr/>
        <a:lstStyle/>
        <a:p>
          <a:pPr algn="ctr"/>
          <a:r>
            <a:rPr lang="en-GB" sz="3200" b="1"/>
            <a:t>  End of Life</a:t>
          </a:r>
        </a:p>
      </dgm:t>
    </dgm:pt>
    <dgm:pt modelId="{AA3A42D5-A44E-4523-AB8A-16E84131F3DB}" type="sibTrans" cxnId="{941D8010-95A0-4626-89D0-FDFD737BE358}">
      <dgm:prSet/>
      <dgm:spPr/>
      <dgm:t>
        <a:bodyPr/>
        <a:lstStyle/>
        <a:p>
          <a:endParaRPr lang="en-GB" sz="3200" b="1"/>
        </a:p>
      </dgm:t>
    </dgm:pt>
    <dgm:pt modelId="{2AD737C0-3E0D-46B4-9F7E-B79588511B8D}" type="parTrans" cxnId="{941D8010-95A0-4626-89D0-FDFD737BE358}">
      <dgm:prSet/>
      <dgm:spPr/>
      <dgm:t>
        <a:bodyPr/>
        <a:lstStyle/>
        <a:p>
          <a:endParaRPr lang="en-GB" sz="3200" b="1"/>
        </a:p>
      </dgm:t>
    </dgm:pt>
    <dgm:pt modelId="{75095BB7-55D6-4B2A-B0DF-18EA31A8DE39}" type="sibTrans" cxnId="{A2F2ECDA-03C0-4326-9427-7707825C24B7}">
      <dgm:prSet/>
      <dgm:spPr/>
      <dgm:t>
        <a:bodyPr/>
        <a:lstStyle/>
        <a:p>
          <a:endParaRPr lang="en-GB" sz="3200" b="1"/>
        </a:p>
      </dgm:t>
    </dgm:pt>
    <dgm:pt modelId="{697180D2-AE34-4FC2-AED1-50BD43F2C960}" type="parTrans" cxnId="{A2F2ECDA-03C0-4326-9427-7707825C24B7}">
      <dgm:prSet/>
      <dgm:spPr/>
      <dgm:t>
        <a:bodyPr/>
        <a:lstStyle/>
        <a:p>
          <a:endParaRPr lang="en-GB" sz="3200" b="1"/>
        </a:p>
      </dgm:t>
    </dgm:pt>
    <dgm:pt modelId="{0A9C7116-1FAE-4123-90CD-EA19C66055B9}" type="sibTrans" cxnId="{81C99E63-B816-4596-9E10-9DDADFEF3599}">
      <dgm:prSet/>
      <dgm:spPr/>
      <dgm:t>
        <a:bodyPr/>
        <a:lstStyle/>
        <a:p>
          <a:endParaRPr lang="en-GB" sz="3200" b="1"/>
        </a:p>
      </dgm:t>
    </dgm:pt>
    <dgm:pt modelId="{7D745EDB-E8A9-4238-AF5F-DFCDDF8F3493}" type="parTrans" cxnId="{81C99E63-B816-4596-9E10-9DDADFEF3599}">
      <dgm:prSet/>
      <dgm:spPr/>
      <dgm:t>
        <a:bodyPr/>
        <a:lstStyle/>
        <a:p>
          <a:endParaRPr lang="en-GB" sz="3200" b="1"/>
        </a:p>
      </dgm:t>
    </dgm:pt>
    <dgm:pt modelId="{C30BD52B-120C-4C3A-8FBB-674F4E6D5B9E}" type="sibTrans" cxnId="{FEDBE507-F753-4D6C-8275-1BBA3329C4A3}">
      <dgm:prSet/>
      <dgm:spPr/>
      <dgm:t>
        <a:bodyPr/>
        <a:lstStyle/>
        <a:p>
          <a:endParaRPr lang="en-GB" sz="3200" b="1"/>
        </a:p>
      </dgm:t>
    </dgm:pt>
    <dgm:pt modelId="{3B2F732D-CC89-4FB1-8793-9758D1B1BA19}" type="parTrans" cxnId="{FEDBE507-F753-4D6C-8275-1BBA3329C4A3}">
      <dgm:prSet/>
      <dgm:spPr/>
      <dgm:t>
        <a:bodyPr/>
        <a:lstStyle/>
        <a:p>
          <a:endParaRPr lang="en-GB" sz="3200" b="1"/>
        </a:p>
      </dgm:t>
    </dgm:pt>
    <dgm:pt modelId="{082A0BEA-086C-48EA-8D59-EEDEDCDC1BFB}" type="pres">
      <dgm:prSet presAssocID="{8D644771-4D7B-4A51-87F2-7ECEDD99E778}" presName="Name0" presStyleCnt="0">
        <dgm:presLayoutVars>
          <dgm:dir/>
          <dgm:resizeHandles val="exact"/>
        </dgm:presLayoutVars>
      </dgm:prSet>
      <dgm:spPr/>
      <dgm:t>
        <a:bodyPr/>
        <a:lstStyle/>
        <a:p>
          <a:endParaRPr lang="en-US"/>
        </a:p>
      </dgm:t>
    </dgm:pt>
    <dgm:pt modelId="{69223831-E390-4086-9D87-5B8DCF5C64BD}" type="pres">
      <dgm:prSet presAssocID="{8D644771-4D7B-4A51-87F2-7ECEDD99E778}" presName="arrow" presStyleLbl="bgShp" presStyleIdx="0" presStyleCnt="1"/>
      <dgm:spPr/>
    </dgm:pt>
    <dgm:pt modelId="{1FC3CA74-D6D0-4B40-9AEE-96F78D24D0DA}" type="pres">
      <dgm:prSet presAssocID="{8D644771-4D7B-4A51-87F2-7ECEDD99E778}" presName="points" presStyleCnt="0"/>
      <dgm:spPr/>
    </dgm:pt>
    <dgm:pt modelId="{60CCFF87-2DF4-40F1-99EE-A69A7363C168}" type="pres">
      <dgm:prSet presAssocID="{838BCEBC-B5F0-479E-83B6-F19C7DCCF0A1}" presName="compositeA" presStyleCnt="0"/>
      <dgm:spPr/>
    </dgm:pt>
    <dgm:pt modelId="{91BD2721-4650-401C-95CD-44D5A3163486}" type="pres">
      <dgm:prSet presAssocID="{838BCEBC-B5F0-479E-83B6-F19C7DCCF0A1}" presName="textA" presStyleLbl="revTx" presStyleIdx="0" presStyleCnt="4" custScaleX="108316">
        <dgm:presLayoutVars>
          <dgm:bulletEnabled val="1"/>
        </dgm:presLayoutVars>
      </dgm:prSet>
      <dgm:spPr/>
      <dgm:t>
        <a:bodyPr/>
        <a:lstStyle/>
        <a:p>
          <a:endParaRPr lang="en-US"/>
        </a:p>
      </dgm:t>
    </dgm:pt>
    <dgm:pt modelId="{8E9FEBDE-B219-45BD-B3DF-795B0CE7C982}" type="pres">
      <dgm:prSet presAssocID="{838BCEBC-B5F0-479E-83B6-F19C7DCCF0A1}" presName="circleA" presStyleLbl="node1" presStyleIdx="0" presStyleCnt="4"/>
      <dgm:spPr/>
    </dgm:pt>
    <dgm:pt modelId="{B7C28D32-BEDD-4CE4-A836-B7A5BC4CB198}" type="pres">
      <dgm:prSet presAssocID="{838BCEBC-B5F0-479E-83B6-F19C7DCCF0A1}" presName="spaceA" presStyleCnt="0"/>
      <dgm:spPr/>
    </dgm:pt>
    <dgm:pt modelId="{5AF5B360-6391-4FE5-BA8F-322B0EB7F782}" type="pres">
      <dgm:prSet presAssocID="{ACF539DD-06BF-4CFA-8C49-51A6E6BF918B}" presName="space" presStyleCnt="0"/>
      <dgm:spPr/>
    </dgm:pt>
    <dgm:pt modelId="{E8263532-0F64-4922-87E1-5D9BA6D68350}" type="pres">
      <dgm:prSet presAssocID="{BF9CACAE-A58D-4E47-B826-A93E0AC0BAA6}" presName="compositeB" presStyleCnt="0"/>
      <dgm:spPr/>
    </dgm:pt>
    <dgm:pt modelId="{D6B9AAAC-E428-440A-ACDC-140825B3806D}" type="pres">
      <dgm:prSet presAssocID="{BF9CACAE-A58D-4E47-B826-A93E0AC0BAA6}" presName="textB" presStyleLbl="revTx" presStyleIdx="1" presStyleCnt="4" custScaleX="124689">
        <dgm:presLayoutVars>
          <dgm:bulletEnabled val="1"/>
        </dgm:presLayoutVars>
      </dgm:prSet>
      <dgm:spPr/>
      <dgm:t>
        <a:bodyPr/>
        <a:lstStyle/>
        <a:p>
          <a:endParaRPr lang="en-US"/>
        </a:p>
      </dgm:t>
    </dgm:pt>
    <dgm:pt modelId="{47F9BE9D-311C-41A5-8AB9-9A8F7F359FAF}" type="pres">
      <dgm:prSet presAssocID="{BF9CACAE-A58D-4E47-B826-A93E0AC0BAA6}" presName="circleB" presStyleLbl="node1" presStyleIdx="1" presStyleCnt="4"/>
      <dgm:spPr/>
    </dgm:pt>
    <dgm:pt modelId="{709E7D03-3E34-4D47-B91B-0462678C3028}" type="pres">
      <dgm:prSet presAssocID="{BF9CACAE-A58D-4E47-B826-A93E0AC0BAA6}" presName="spaceB" presStyleCnt="0"/>
      <dgm:spPr/>
    </dgm:pt>
    <dgm:pt modelId="{E22EFF78-8696-455B-B80E-DEC3455EB12D}" type="pres">
      <dgm:prSet presAssocID="{2335583C-6C74-40F2-94B5-63752E4DDDAC}" presName="space" presStyleCnt="0"/>
      <dgm:spPr/>
    </dgm:pt>
    <dgm:pt modelId="{4073E1BF-4397-429D-B9A8-839928E1EF5E}" type="pres">
      <dgm:prSet presAssocID="{0D850613-6012-453F-86D6-419F155B78C6}" presName="compositeA" presStyleCnt="0"/>
      <dgm:spPr/>
    </dgm:pt>
    <dgm:pt modelId="{0B45139D-1906-47CF-8DC2-3FBC890E02D6}" type="pres">
      <dgm:prSet presAssocID="{0D850613-6012-453F-86D6-419F155B78C6}" presName="textA" presStyleLbl="revTx" presStyleIdx="2" presStyleCnt="4" custScaleX="97661">
        <dgm:presLayoutVars>
          <dgm:bulletEnabled val="1"/>
        </dgm:presLayoutVars>
      </dgm:prSet>
      <dgm:spPr/>
      <dgm:t>
        <a:bodyPr/>
        <a:lstStyle/>
        <a:p>
          <a:endParaRPr lang="en-US"/>
        </a:p>
      </dgm:t>
    </dgm:pt>
    <dgm:pt modelId="{EC0FDA2D-B607-425B-AA09-C53DB21CF7DD}" type="pres">
      <dgm:prSet presAssocID="{0D850613-6012-453F-86D6-419F155B78C6}" presName="circleA" presStyleLbl="node1" presStyleIdx="2" presStyleCnt="4"/>
      <dgm:spPr/>
    </dgm:pt>
    <dgm:pt modelId="{C14660A5-CC47-4BA4-AC2A-43852D821933}" type="pres">
      <dgm:prSet presAssocID="{0D850613-6012-453F-86D6-419F155B78C6}" presName="spaceA" presStyleCnt="0"/>
      <dgm:spPr/>
    </dgm:pt>
    <dgm:pt modelId="{D46CDEA0-6EAB-478F-8E5C-8CA56F7B58F4}" type="pres">
      <dgm:prSet presAssocID="{74238777-3651-4675-9B12-D3A7AA8662AB}" presName="space" presStyleCnt="0"/>
      <dgm:spPr/>
    </dgm:pt>
    <dgm:pt modelId="{D97EAF22-21EC-4939-A320-7966E9FFEC19}" type="pres">
      <dgm:prSet presAssocID="{D0B1F9CD-3149-4D78-B7AC-E772C383ABBB}" presName="compositeB" presStyleCnt="0"/>
      <dgm:spPr/>
    </dgm:pt>
    <dgm:pt modelId="{B6C8BB13-BA00-488C-8C9E-79EDECD1AA7F}" type="pres">
      <dgm:prSet presAssocID="{D0B1F9CD-3149-4D78-B7AC-E772C383ABBB}" presName="textB" presStyleLbl="revTx" presStyleIdx="3" presStyleCnt="4" custScaleX="125754">
        <dgm:presLayoutVars>
          <dgm:bulletEnabled val="1"/>
        </dgm:presLayoutVars>
      </dgm:prSet>
      <dgm:spPr/>
      <dgm:t>
        <a:bodyPr/>
        <a:lstStyle/>
        <a:p>
          <a:endParaRPr lang="en-US"/>
        </a:p>
      </dgm:t>
    </dgm:pt>
    <dgm:pt modelId="{1687E047-2B8A-492F-BF29-96DE963BD5E1}" type="pres">
      <dgm:prSet presAssocID="{D0B1F9CD-3149-4D78-B7AC-E772C383ABBB}" presName="circleB" presStyleLbl="node1" presStyleIdx="3" presStyleCnt="4"/>
      <dgm:spPr/>
    </dgm:pt>
    <dgm:pt modelId="{483D8406-5C35-492F-B5C0-82851F3A6482}" type="pres">
      <dgm:prSet presAssocID="{D0B1F9CD-3149-4D78-B7AC-E772C383ABBB}" presName="spaceB" presStyleCnt="0"/>
      <dgm:spPr/>
    </dgm:pt>
  </dgm:ptLst>
  <dgm:cxnLst>
    <dgm:cxn modelId="{A612AE12-BC53-47D8-B688-8D98710C164F}" type="presOf" srcId="{21C45BA0-56B2-4AAA-B145-B1271389D42B}" destId="{B6C8BB13-BA00-488C-8C9E-79EDECD1AA7F}" srcOrd="0" destOrd="2" presId="urn:microsoft.com/office/officeart/2005/8/layout/hProcess11"/>
    <dgm:cxn modelId="{F823692B-0E27-4BE4-9B1F-40DEB404D1E2}" type="presOf" srcId="{8D644771-4D7B-4A51-87F2-7ECEDD99E778}" destId="{082A0BEA-086C-48EA-8D59-EEDEDCDC1BFB}" srcOrd="0" destOrd="0" presId="urn:microsoft.com/office/officeart/2005/8/layout/hProcess11"/>
    <dgm:cxn modelId="{EB5FBDD6-DBCB-4AA5-A657-361E3BC1D63F}" type="presOf" srcId="{838BCEBC-B5F0-479E-83B6-F19C7DCCF0A1}" destId="{91BD2721-4650-401C-95CD-44D5A3163486}" srcOrd="0" destOrd="0" presId="urn:microsoft.com/office/officeart/2005/8/layout/hProcess11"/>
    <dgm:cxn modelId="{ECD9D529-EE20-4020-A13F-2396ED6B8966}" type="presOf" srcId="{FC91F8F4-A7D5-46C1-8971-FC9CFDC6E881}" destId="{B6C8BB13-BA00-488C-8C9E-79EDECD1AA7F}" srcOrd="0" destOrd="3" presId="urn:microsoft.com/office/officeart/2005/8/layout/hProcess11"/>
    <dgm:cxn modelId="{DFC17F78-FB10-4567-8F18-95F85C7A16B9}" type="presOf" srcId="{0BFF4AE9-2D3E-4DA8-9898-EE7D7339EE6B}" destId="{B6C8BB13-BA00-488C-8C9E-79EDECD1AA7F}" srcOrd="0" destOrd="1" presId="urn:microsoft.com/office/officeart/2005/8/layout/hProcess11"/>
    <dgm:cxn modelId="{A54A2857-9D83-4C2E-90FE-8AC7C6B4CBE5}" type="presOf" srcId="{D0B1F9CD-3149-4D78-B7AC-E772C383ABBB}" destId="{B6C8BB13-BA00-488C-8C9E-79EDECD1AA7F}" srcOrd="0" destOrd="0" presId="urn:microsoft.com/office/officeart/2005/8/layout/hProcess11"/>
    <dgm:cxn modelId="{F0E8E686-2264-4E8C-BD5B-E54945265F85}" srcId="{8D644771-4D7B-4A51-87F2-7ECEDD99E778}" destId="{838BCEBC-B5F0-479E-83B6-F19C7DCCF0A1}" srcOrd="0" destOrd="0" parTransId="{B1565524-EC37-4E63-80AA-6C92C68A2CA6}" sibTransId="{ACF539DD-06BF-4CFA-8C49-51A6E6BF918B}"/>
    <dgm:cxn modelId="{876234CF-EA7C-4FB2-8D55-8E6912A62D6D}" srcId="{8D644771-4D7B-4A51-87F2-7ECEDD99E778}" destId="{0D850613-6012-453F-86D6-419F155B78C6}" srcOrd="2" destOrd="0" parTransId="{9ED76071-BF64-4683-BB57-AC40CFF74D7A}" sibTransId="{74238777-3651-4675-9B12-D3A7AA8662AB}"/>
    <dgm:cxn modelId="{A2F2ECDA-03C0-4326-9427-7707825C24B7}" srcId="{D0B1F9CD-3149-4D78-B7AC-E772C383ABBB}" destId="{FC91F8F4-A7D5-46C1-8971-FC9CFDC6E881}" srcOrd="2" destOrd="0" parTransId="{697180D2-AE34-4FC2-AED1-50BD43F2C960}" sibTransId="{75095BB7-55D6-4B2A-B0DF-18EA31A8DE39}"/>
    <dgm:cxn modelId="{5D1AF245-F95C-4627-83D0-EAD1D19BEF51}" type="presOf" srcId="{0D850613-6012-453F-86D6-419F155B78C6}" destId="{0B45139D-1906-47CF-8DC2-3FBC890E02D6}" srcOrd="0" destOrd="0" presId="urn:microsoft.com/office/officeart/2005/8/layout/hProcess11"/>
    <dgm:cxn modelId="{941D8010-95A0-4626-89D0-FDFD737BE358}" srcId="{8D644771-4D7B-4A51-87F2-7ECEDD99E778}" destId="{D0B1F9CD-3149-4D78-B7AC-E772C383ABBB}" srcOrd="3" destOrd="0" parTransId="{2AD737C0-3E0D-46B4-9F7E-B79588511B8D}" sibTransId="{AA3A42D5-A44E-4523-AB8A-16E84131F3DB}"/>
    <dgm:cxn modelId="{FEDBE507-F753-4D6C-8275-1BBA3329C4A3}" srcId="{D0B1F9CD-3149-4D78-B7AC-E772C383ABBB}" destId="{0BFF4AE9-2D3E-4DA8-9898-EE7D7339EE6B}" srcOrd="0" destOrd="0" parTransId="{3B2F732D-CC89-4FB1-8793-9758D1B1BA19}" sibTransId="{C30BD52B-120C-4C3A-8FBB-674F4E6D5B9E}"/>
    <dgm:cxn modelId="{81C99E63-B816-4596-9E10-9DDADFEF3599}" srcId="{D0B1F9CD-3149-4D78-B7AC-E772C383ABBB}" destId="{21C45BA0-56B2-4AAA-B145-B1271389D42B}" srcOrd="1" destOrd="0" parTransId="{7D745EDB-E8A9-4238-AF5F-DFCDDF8F3493}" sibTransId="{0A9C7116-1FAE-4123-90CD-EA19C66055B9}"/>
    <dgm:cxn modelId="{F91D4139-10BD-42DC-B013-8706C0ADC4E9}" srcId="{8D644771-4D7B-4A51-87F2-7ECEDD99E778}" destId="{BF9CACAE-A58D-4E47-B826-A93E0AC0BAA6}" srcOrd="1" destOrd="0" parTransId="{4B74F83F-9D2C-46C4-82D5-8F80048C943C}" sibTransId="{2335583C-6C74-40F2-94B5-63752E4DDDAC}"/>
    <dgm:cxn modelId="{6E327179-CEDF-48D9-AEDF-54D398A8BF72}" type="presOf" srcId="{BF9CACAE-A58D-4E47-B826-A93E0AC0BAA6}" destId="{D6B9AAAC-E428-440A-ACDC-140825B3806D}" srcOrd="0" destOrd="0" presId="urn:microsoft.com/office/officeart/2005/8/layout/hProcess11"/>
    <dgm:cxn modelId="{DC5C080D-6FC3-42FC-B554-A52A9C076085}" type="presParOf" srcId="{082A0BEA-086C-48EA-8D59-EEDEDCDC1BFB}" destId="{69223831-E390-4086-9D87-5B8DCF5C64BD}" srcOrd="0" destOrd="0" presId="urn:microsoft.com/office/officeart/2005/8/layout/hProcess11"/>
    <dgm:cxn modelId="{1810E588-58B9-4E63-8E1B-29B886D592DD}" type="presParOf" srcId="{082A0BEA-086C-48EA-8D59-EEDEDCDC1BFB}" destId="{1FC3CA74-D6D0-4B40-9AEE-96F78D24D0DA}" srcOrd="1" destOrd="0" presId="urn:microsoft.com/office/officeart/2005/8/layout/hProcess11"/>
    <dgm:cxn modelId="{7320A4DB-A9AD-49C9-A754-87DB8DD0D2AD}" type="presParOf" srcId="{1FC3CA74-D6D0-4B40-9AEE-96F78D24D0DA}" destId="{60CCFF87-2DF4-40F1-99EE-A69A7363C168}" srcOrd="0" destOrd="0" presId="urn:microsoft.com/office/officeart/2005/8/layout/hProcess11"/>
    <dgm:cxn modelId="{0431B851-7417-4FD7-921F-69B6F1AFD872}" type="presParOf" srcId="{60CCFF87-2DF4-40F1-99EE-A69A7363C168}" destId="{91BD2721-4650-401C-95CD-44D5A3163486}" srcOrd="0" destOrd="0" presId="urn:microsoft.com/office/officeart/2005/8/layout/hProcess11"/>
    <dgm:cxn modelId="{8B5CB94A-9171-47B5-A66C-021A4749F1C0}" type="presParOf" srcId="{60CCFF87-2DF4-40F1-99EE-A69A7363C168}" destId="{8E9FEBDE-B219-45BD-B3DF-795B0CE7C982}" srcOrd="1" destOrd="0" presId="urn:microsoft.com/office/officeart/2005/8/layout/hProcess11"/>
    <dgm:cxn modelId="{911C75F9-4C5B-4208-8F1A-2E4E1CC6F48F}" type="presParOf" srcId="{60CCFF87-2DF4-40F1-99EE-A69A7363C168}" destId="{B7C28D32-BEDD-4CE4-A836-B7A5BC4CB198}" srcOrd="2" destOrd="0" presId="urn:microsoft.com/office/officeart/2005/8/layout/hProcess11"/>
    <dgm:cxn modelId="{30AD042F-98E1-4E16-A78C-B02645002E81}" type="presParOf" srcId="{1FC3CA74-D6D0-4B40-9AEE-96F78D24D0DA}" destId="{5AF5B360-6391-4FE5-BA8F-322B0EB7F782}" srcOrd="1" destOrd="0" presId="urn:microsoft.com/office/officeart/2005/8/layout/hProcess11"/>
    <dgm:cxn modelId="{A58A3F71-63A6-445E-82C6-B2FB32938AE9}" type="presParOf" srcId="{1FC3CA74-D6D0-4B40-9AEE-96F78D24D0DA}" destId="{E8263532-0F64-4922-87E1-5D9BA6D68350}" srcOrd="2" destOrd="0" presId="urn:microsoft.com/office/officeart/2005/8/layout/hProcess11"/>
    <dgm:cxn modelId="{217731E5-7745-4232-9C2A-97C7CC64413B}" type="presParOf" srcId="{E8263532-0F64-4922-87E1-5D9BA6D68350}" destId="{D6B9AAAC-E428-440A-ACDC-140825B3806D}" srcOrd="0" destOrd="0" presId="urn:microsoft.com/office/officeart/2005/8/layout/hProcess11"/>
    <dgm:cxn modelId="{3BA358E5-DA06-4F08-A340-EF5EF5EFA738}" type="presParOf" srcId="{E8263532-0F64-4922-87E1-5D9BA6D68350}" destId="{47F9BE9D-311C-41A5-8AB9-9A8F7F359FAF}" srcOrd="1" destOrd="0" presId="urn:microsoft.com/office/officeart/2005/8/layout/hProcess11"/>
    <dgm:cxn modelId="{714E7CCF-14EC-4184-B15C-3E2B0ED0FCB3}" type="presParOf" srcId="{E8263532-0F64-4922-87E1-5D9BA6D68350}" destId="{709E7D03-3E34-4D47-B91B-0462678C3028}" srcOrd="2" destOrd="0" presId="urn:microsoft.com/office/officeart/2005/8/layout/hProcess11"/>
    <dgm:cxn modelId="{17D24ED5-C8BF-40BD-A43A-E3159C55ACEE}" type="presParOf" srcId="{1FC3CA74-D6D0-4B40-9AEE-96F78D24D0DA}" destId="{E22EFF78-8696-455B-B80E-DEC3455EB12D}" srcOrd="3" destOrd="0" presId="urn:microsoft.com/office/officeart/2005/8/layout/hProcess11"/>
    <dgm:cxn modelId="{8B6CCD19-ADAB-40ED-9483-9BDAC25EE838}" type="presParOf" srcId="{1FC3CA74-D6D0-4B40-9AEE-96F78D24D0DA}" destId="{4073E1BF-4397-429D-B9A8-839928E1EF5E}" srcOrd="4" destOrd="0" presId="urn:microsoft.com/office/officeart/2005/8/layout/hProcess11"/>
    <dgm:cxn modelId="{C60C5303-A68F-4A25-A060-F27E8E12F9F1}" type="presParOf" srcId="{4073E1BF-4397-429D-B9A8-839928E1EF5E}" destId="{0B45139D-1906-47CF-8DC2-3FBC890E02D6}" srcOrd="0" destOrd="0" presId="urn:microsoft.com/office/officeart/2005/8/layout/hProcess11"/>
    <dgm:cxn modelId="{7FE60D93-D1CF-4804-9CE5-F714F67755FC}" type="presParOf" srcId="{4073E1BF-4397-429D-B9A8-839928E1EF5E}" destId="{EC0FDA2D-B607-425B-AA09-C53DB21CF7DD}" srcOrd="1" destOrd="0" presId="urn:microsoft.com/office/officeart/2005/8/layout/hProcess11"/>
    <dgm:cxn modelId="{0F201C18-FAB3-4A55-8BFC-11087AAF3AEB}" type="presParOf" srcId="{4073E1BF-4397-429D-B9A8-839928E1EF5E}" destId="{C14660A5-CC47-4BA4-AC2A-43852D821933}" srcOrd="2" destOrd="0" presId="urn:microsoft.com/office/officeart/2005/8/layout/hProcess11"/>
    <dgm:cxn modelId="{DD2EB92F-7C10-4389-9A99-93BE52728B5D}" type="presParOf" srcId="{1FC3CA74-D6D0-4B40-9AEE-96F78D24D0DA}" destId="{D46CDEA0-6EAB-478F-8E5C-8CA56F7B58F4}" srcOrd="5" destOrd="0" presId="urn:microsoft.com/office/officeart/2005/8/layout/hProcess11"/>
    <dgm:cxn modelId="{552B18BE-4DF7-4B46-A431-0DEEF89B2465}" type="presParOf" srcId="{1FC3CA74-D6D0-4B40-9AEE-96F78D24D0DA}" destId="{D97EAF22-21EC-4939-A320-7966E9FFEC19}" srcOrd="6" destOrd="0" presId="urn:microsoft.com/office/officeart/2005/8/layout/hProcess11"/>
    <dgm:cxn modelId="{CE54D72D-CF65-47ED-8B7B-4B35C0DA9040}" type="presParOf" srcId="{D97EAF22-21EC-4939-A320-7966E9FFEC19}" destId="{B6C8BB13-BA00-488C-8C9E-79EDECD1AA7F}" srcOrd="0" destOrd="0" presId="urn:microsoft.com/office/officeart/2005/8/layout/hProcess11"/>
    <dgm:cxn modelId="{D3B95333-3393-45E4-B87A-938524D22633}" type="presParOf" srcId="{D97EAF22-21EC-4939-A320-7966E9FFEC19}" destId="{1687E047-2B8A-492F-BF29-96DE963BD5E1}" srcOrd="1" destOrd="0" presId="urn:microsoft.com/office/officeart/2005/8/layout/hProcess11"/>
    <dgm:cxn modelId="{0EE5C5AD-C811-476A-AC7F-FAB08B234399}" type="presParOf" srcId="{D97EAF22-21EC-4939-A320-7966E9FFEC19}" destId="{483D8406-5C35-492F-B5C0-82851F3A6482}" srcOrd="2" destOrd="0" presId="urn:microsoft.com/office/officeart/2005/8/layout/hProcess1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23831-E390-4086-9D87-5B8DCF5C64BD}">
      <dsp:nvSpPr>
        <dsp:cNvPr id="0" name=""/>
        <dsp:cNvSpPr/>
      </dsp:nvSpPr>
      <dsp:spPr>
        <a:xfrm>
          <a:off x="0" y="881927"/>
          <a:ext cx="12943495" cy="1175903"/>
        </a:xfrm>
        <a:prstGeom prst="notched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BD2721-4650-401C-95CD-44D5A3163486}">
      <dsp:nvSpPr>
        <dsp:cNvPr id="0" name=""/>
        <dsp:cNvSpPr/>
      </dsp:nvSpPr>
      <dsp:spPr>
        <a:xfrm>
          <a:off x="3871" y="0"/>
          <a:ext cx="2661585" cy="1175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b" anchorCtr="0">
          <a:noAutofit/>
        </a:bodyPr>
        <a:lstStyle/>
        <a:p>
          <a:pPr lvl="0" algn="ctr" defTabSz="1422400">
            <a:lnSpc>
              <a:spcPct val="90000"/>
            </a:lnSpc>
            <a:spcBef>
              <a:spcPct val="0"/>
            </a:spcBef>
            <a:spcAft>
              <a:spcPct val="35000"/>
            </a:spcAft>
          </a:pPr>
          <a:r>
            <a:rPr lang="en-GB" sz="3200" b="1" kern="1200" dirty="0"/>
            <a:t>Materials Production / Processing</a:t>
          </a:r>
        </a:p>
      </dsp:txBody>
      <dsp:txXfrm>
        <a:off x="3871" y="0"/>
        <a:ext cx="2661585" cy="1175903"/>
      </dsp:txXfrm>
    </dsp:sp>
    <dsp:sp modelId="{8E9FEBDE-B219-45BD-B3DF-795B0CE7C982}">
      <dsp:nvSpPr>
        <dsp:cNvPr id="0" name=""/>
        <dsp:cNvSpPr/>
      </dsp:nvSpPr>
      <dsp:spPr>
        <a:xfrm>
          <a:off x="1187676" y="1322891"/>
          <a:ext cx="293975" cy="293975"/>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B9AAAC-E428-440A-ACDC-140825B3806D}">
      <dsp:nvSpPr>
        <dsp:cNvPr id="0" name=""/>
        <dsp:cNvSpPr/>
      </dsp:nvSpPr>
      <dsp:spPr>
        <a:xfrm>
          <a:off x="2788318" y="1763854"/>
          <a:ext cx="3063910" cy="1175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t" anchorCtr="0">
          <a:noAutofit/>
        </a:bodyPr>
        <a:lstStyle/>
        <a:p>
          <a:pPr lvl="0" algn="ctr" defTabSz="1422400">
            <a:lnSpc>
              <a:spcPct val="90000"/>
            </a:lnSpc>
            <a:spcBef>
              <a:spcPct val="0"/>
            </a:spcBef>
            <a:spcAft>
              <a:spcPct val="35000"/>
            </a:spcAft>
          </a:pPr>
          <a:r>
            <a:rPr lang="en-GB" sz="3200" b="1" kern="1200" dirty="0"/>
            <a:t>Distribution / Transportation</a:t>
          </a:r>
        </a:p>
      </dsp:txBody>
      <dsp:txXfrm>
        <a:off x="2788318" y="1763854"/>
        <a:ext cx="3063910" cy="1175903"/>
      </dsp:txXfrm>
    </dsp:sp>
    <dsp:sp modelId="{47F9BE9D-311C-41A5-8AB9-9A8F7F359FAF}">
      <dsp:nvSpPr>
        <dsp:cNvPr id="0" name=""/>
        <dsp:cNvSpPr/>
      </dsp:nvSpPr>
      <dsp:spPr>
        <a:xfrm>
          <a:off x="4173286" y="1322891"/>
          <a:ext cx="293975" cy="293975"/>
        </a:xfrm>
        <a:prstGeom prst="ellipse">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45139D-1906-47CF-8DC2-3FBC890E02D6}">
      <dsp:nvSpPr>
        <dsp:cNvPr id="0" name=""/>
        <dsp:cNvSpPr/>
      </dsp:nvSpPr>
      <dsp:spPr>
        <a:xfrm>
          <a:off x="6003828" y="0"/>
          <a:ext cx="2399766" cy="1175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b" anchorCtr="0">
          <a:noAutofit/>
        </a:bodyPr>
        <a:lstStyle/>
        <a:p>
          <a:pPr lvl="0" algn="ctr" defTabSz="1422400">
            <a:lnSpc>
              <a:spcPct val="90000"/>
            </a:lnSpc>
            <a:spcBef>
              <a:spcPct val="0"/>
            </a:spcBef>
            <a:spcAft>
              <a:spcPct val="35000"/>
            </a:spcAft>
          </a:pPr>
          <a:r>
            <a:rPr lang="en-GB" sz="3200" b="1" kern="1200"/>
            <a:t>Usage / Operation</a:t>
          </a:r>
        </a:p>
      </dsp:txBody>
      <dsp:txXfrm>
        <a:off x="6003828" y="0"/>
        <a:ext cx="2399766" cy="1175903"/>
      </dsp:txXfrm>
    </dsp:sp>
    <dsp:sp modelId="{EC0FDA2D-B607-425B-AA09-C53DB21CF7DD}">
      <dsp:nvSpPr>
        <dsp:cNvPr id="0" name=""/>
        <dsp:cNvSpPr/>
      </dsp:nvSpPr>
      <dsp:spPr>
        <a:xfrm>
          <a:off x="7056724" y="1322891"/>
          <a:ext cx="293975" cy="293975"/>
        </a:xfrm>
        <a:prstGeom prst="ellipse">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C8BB13-BA00-488C-8C9E-79EDECD1AA7F}">
      <dsp:nvSpPr>
        <dsp:cNvPr id="0" name=""/>
        <dsp:cNvSpPr/>
      </dsp:nvSpPr>
      <dsp:spPr>
        <a:xfrm>
          <a:off x="8555194" y="1763854"/>
          <a:ext cx="3090079" cy="1175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t" anchorCtr="1">
          <a:noAutofit/>
        </a:bodyPr>
        <a:lstStyle/>
        <a:p>
          <a:pPr lvl="0" algn="ctr" defTabSz="1422400">
            <a:lnSpc>
              <a:spcPct val="90000"/>
            </a:lnSpc>
            <a:spcBef>
              <a:spcPct val="0"/>
            </a:spcBef>
            <a:spcAft>
              <a:spcPct val="35000"/>
            </a:spcAft>
          </a:pPr>
          <a:r>
            <a:rPr lang="en-GB" sz="3200" b="1" kern="1200"/>
            <a:t>  End of Life</a:t>
          </a:r>
        </a:p>
        <a:p>
          <a:pPr marL="285750" lvl="1" indent="-285750" algn="ctr" defTabSz="1244600">
            <a:lnSpc>
              <a:spcPct val="90000"/>
            </a:lnSpc>
            <a:spcBef>
              <a:spcPct val="0"/>
            </a:spcBef>
            <a:spcAft>
              <a:spcPct val="15000"/>
            </a:spcAft>
            <a:buChar char="••"/>
          </a:pPr>
          <a:r>
            <a:rPr lang="en-GB" sz="2800" b="1" kern="1200" dirty="0"/>
            <a:t> disposal</a:t>
          </a:r>
        </a:p>
        <a:p>
          <a:pPr marL="285750" lvl="1" indent="-285750" algn="ctr" defTabSz="1244600">
            <a:lnSpc>
              <a:spcPct val="90000"/>
            </a:lnSpc>
            <a:spcBef>
              <a:spcPct val="0"/>
            </a:spcBef>
            <a:spcAft>
              <a:spcPct val="15000"/>
            </a:spcAft>
            <a:buChar char="••"/>
          </a:pPr>
          <a:r>
            <a:rPr lang="en-GB" sz="2800" b="1" kern="1200"/>
            <a:t> recycle</a:t>
          </a:r>
        </a:p>
        <a:p>
          <a:pPr marL="285750" lvl="1" indent="-285750" algn="ctr" defTabSz="1244600">
            <a:lnSpc>
              <a:spcPct val="90000"/>
            </a:lnSpc>
            <a:spcBef>
              <a:spcPct val="0"/>
            </a:spcBef>
            <a:spcAft>
              <a:spcPct val="15000"/>
            </a:spcAft>
            <a:buChar char="••"/>
          </a:pPr>
          <a:r>
            <a:rPr lang="en-GB" sz="2800" b="1" kern="1200"/>
            <a:t> reuse</a:t>
          </a:r>
        </a:p>
      </dsp:txBody>
      <dsp:txXfrm>
        <a:off x="8555194" y="1763854"/>
        <a:ext cx="3090079" cy="1175903"/>
      </dsp:txXfrm>
    </dsp:sp>
    <dsp:sp modelId="{1687E047-2B8A-492F-BF29-96DE963BD5E1}">
      <dsp:nvSpPr>
        <dsp:cNvPr id="0" name=""/>
        <dsp:cNvSpPr/>
      </dsp:nvSpPr>
      <dsp:spPr>
        <a:xfrm>
          <a:off x="9953246" y="1322891"/>
          <a:ext cx="293975" cy="293975"/>
        </a:xfrm>
        <a:prstGeom prst="ellipse">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301683-F3E5-4DFD-A18A-9B58DB0CEA7D}" type="datetimeFigureOut">
              <a:rPr lang="en-US" smtClean="0"/>
              <a:t>6/8/2021</a:t>
            </a:fld>
            <a:endParaRPr lang="en-US"/>
          </a:p>
        </p:txBody>
      </p:sp>
      <p:sp>
        <p:nvSpPr>
          <p:cNvPr id="4" name="Slide Image Placeholder 3"/>
          <p:cNvSpPr>
            <a:spLocks noGrp="1" noRot="1" noChangeAspect="1"/>
          </p:cNvSpPr>
          <p:nvPr>
            <p:ph type="sldImg" idx="2"/>
          </p:nvPr>
        </p:nvSpPr>
        <p:spPr>
          <a:xfrm>
            <a:off x="2332038" y="1143000"/>
            <a:ext cx="21939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FE72C0-56F8-406D-9707-83B07BB11C97}" type="slidenum">
              <a:rPr lang="en-US" smtClean="0"/>
              <a:t>‹#›</a:t>
            </a:fld>
            <a:endParaRPr lang="en-US"/>
          </a:p>
        </p:txBody>
      </p:sp>
    </p:spTree>
    <p:extLst>
      <p:ext uri="{BB962C8B-B14F-4D97-AF65-F5344CB8AC3E}">
        <p14:creationId xmlns:p14="http://schemas.microsoft.com/office/powerpoint/2010/main" val="3571215860"/>
      </p:ext>
    </p:extLst>
  </p:cSld>
  <p:clrMap bg1="lt1" tx1="dk1" bg2="lt2" tx2="dk2" accent1="accent1" accent2="accent2" accent3="accent3" accent4="accent4" accent5="accent5" accent6="accent6" hlink="hlink" folHlink="folHlink"/>
  <p:notesStyle>
    <a:lvl1pPr marL="0" algn="l" defTabSz="963046" rtl="0" eaLnBrk="1" latinLnBrk="0" hangingPunct="1">
      <a:defRPr sz="1264" kern="1200">
        <a:solidFill>
          <a:schemeClr val="tx1"/>
        </a:solidFill>
        <a:latin typeface="+mn-lt"/>
        <a:ea typeface="+mn-ea"/>
        <a:cs typeface="+mn-cs"/>
      </a:defRPr>
    </a:lvl1pPr>
    <a:lvl2pPr marL="481523" algn="l" defTabSz="963046" rtl="0" eaLnBrk="1" latinLnBrk="0" hangingPunct="1">
      <a:defRPr sz="1264" kern="1200">
        <a:solidFill>
          <a:schemeClr val="tx1"/>
        </a:solidFill>
        <a:latin typeface="+mn-lt"/>
        <a:ea typeface="+mn-ea"/>
        <a:cs typeface="+mn-cs"/>
      </a:defRPr>
    </a:lvl2pPr>
    <a:lvl3pPr marL="963046" algn="l" defTabSz="963046" rtl="0" eaLnBrk="1" latinLnBrk="0" hangingPunct="1">
      <a:defRPr sz="1264" kern="1200">
        <a:solidFill>
          <a:schemeClr val="tx1"/>
        </a:solidFill>
        <a:latin typeface="+mn-lt"/>
        <a:ea typeface="+mn-ea"/>
        <a:cs typeface="+mn-cs"/>
      </a:defRPr>
    </a:lvl3pPr>
    <a:lvl4pPr marL="1444569" algn="l" defTabSz="963046" rtl="0" eaLnBrk="1" latinLnBrk="0" hangingPunct="1">
      <a:defRPr sz="1264" kern="1200">
        <a:solidFill>
          <a:schemeClr val="tx1"/>
        </a:solidFill>
        <a:latin typeface="+mn-lt"/>
        <a:ea typeface="+mn-ea"/>
        <a:cs typeface="+mn-cs"/>
      </a:defRPr>
    </a:lvl4pPr>
    <a:lvl5pPr marL="1926092" algn="l" defTabSz="963046" rtl="0" eaLnBrk="1" latinLnBrk="0" hangingPunct="1">
      <a:defRPr sz="1264" kern="1200">
        <a:solidFill>
          <a:schemeClr val="tx1"/>
        </a:solidFill>
        <a:latin typeface="+mn-lt"/>
        <a:ea typeface="+mn-ea"/>
        <a:cs typeface="+mn-cs"/>
      </a:defRPr>
    </a:lvl5pPr>
    <a:lvl6pPr marL="2407615" algn="l" defTabSz="963046" rtl="0" eaLnBrk="1" latinLnBrk="0" hangingPunct="1">
      <a:defRPr sz="1264" kern="1200">
        <a:solidFill>
          <a:schemeClr val="tx1"/>
        </a:solidFill>
        <a:latin typeface="+mn-lt"/>
        <a:ea typeface="+mn-ea"/>
        <a:cs typeface="+mn-cs"/>
      </a:defRPr>
    </a:lvl6pPr>
    <a:lvl7pPr marL="2889138" algn="l" defTabSz="963046" rtl="0" eaLnBrk="1" latinLnBrk="0" hangingPunct="1">
      <a:defRPr sz="1264" kern="1200">
        <a:solidFill>
          <a:schemeClr val="tx1"/>
        </a:solidFill>
        <a:latin typeface="+mn-lt"/>
        <a:ea typeface="+mn-ea"/>
        <a:cs typeface="+mn-cs"/>
      </a:defRPr>
    </a:lvl7pPr>
    <a:lvl8pPr marL="3370661" algn="l" defTabSz="963046" rtl="0" eaLnBrk="1" latinLnBrk="0" hangingPunct="1">
      <a:defRPr sz="1264" kern="1200">
        <a:solidFill>
          <a:schemeClr val="tx1"/>
        </a:solidFill>
        <a:latin typeface="+mn-lt"/>
        <a:ea typeface="+mn-ea"/>
        <a:cs typeface="+mn-cs"/>
      </a:defRPr>
    </a:lvl8pPr>
    <a:lvl9pPr marL="3852184" algn="l" defTabSz="963046" rtl="0" eaLnBrk="1" latinLnBrk="0" hangingPunct="1">
      <a:defRPr sz="126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2038" y="1143000"/>
            <a:ext cx="21939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FE72C0-56F8-406D-9707-83B07BB11C97}" type="slidenum">
              <a:rPr lang="en-US" smtClean="0"/>
              <a:t>1</a:t>
            </a:fld>
            <a:endParaRPr lang="en-US"/>
          </a:p>
        </p:txBody>
      </p:sp>
    </p:spTree>
    <p:extLst>
      <p:ext uri="{BB962C8B-B14F-4D97-AF65-F5344CB8AC3E}">
        <p14:creationId xmlns:p14="http://schemas.microsoft.com/office/powerpoint/2010/main" val="809412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00300" y="7358752"/>
            <a:ext cx="27203400" cy="15654255"/>
          </a:xfrm>
        </p:spPr>
        <p:txBody>
          <a:bodyPr anchor="b"/>
          <a:lstStyle>
            <a:lvl1pPr algn="ctr">
              <a:defRPr sz="21000"/>
            </a:lvl1pPr>
          </a:lstStyle>
          <a:p>
            <a:r>
              <a:rPr lang="en-US" smtClean="0"/>
              <a:t>Click to edit Master title style</a:t>
            </a:r>
            <a:endParaRPr lang="en-US" dirty="0"/>
          </a:p>
        </p:txBody>
      </p:sp>
      <p:sp>
        <p:nvSpPr>
          <p:cNvPr id="3" name="Subtitle 2"/>
          <p:cNvSpPr>
            <a:spLocks noGrp="1"/>
          </p:cNvSpPr>
          <p:nvPr>
            <p:ph type="subTitle" idx="1"/>
          </p:nvPr>
        </p:nvSpPr>
        <p:spPr>
          <a:xfrm>
            <a:off x="4000500" y="23616695"/>
            <a:ext cx="24003000" cy="10855973"/>
          </a:xfrm>
        </p:spPr>
        <p:txBody>
          <a:bodyPr/>
          <a:lstStyle>
            <a:lvl1pPr marL="0" indent="0" algn="ctr">
              <a:buNone/>
              <a:defRPr sz="8400"/>
            </a:lvl1pPr>
            <a:lvl2pPr marL="1600200" indent="0" algn="ctr">
              <a:buNone/>
              <a:defRPr sz="7000"/>
            </a:lvl2pPr>
            <a:lvl3pPr marL="3200400" indent="0" algn="ctr">
              <a:buNone/>
              <a:defRPr sz="6300"/>
            </a:lvl3pPr>
            <a:lvl4pPr marL="4800600" indent="0" algn="ctr">
              <a:buNone/>
              <a:defRPr sz="5600"/>
            </a:lvl4pPr>
            <a:lvl5pPr marL="6400800" indent="0" algn="ctr">
              <a:buNone/>
              <a:defRPr sz="5600"/>
            </a:lvl5pPr>
            <a:lvl6pPr marL="8001000" indent="0" algn="ctr">
              <a:buNone/>
              <a:defRPr sz="5600"/>
            </a:lvl6pPr>
            <a:lvl7pPr marL="9601200" indent="0" algn="ctr">
              <a:buNone/>
              <a:defRPr sz="5600"/>
            </a:lvl7pPr>
            <a:lvl8pPr marL="11201400" indent="0" algn="ctr">
              <a:buNone/>
              <a:defRPr sz="5600"/>
            </a:lvl8pPr>
            <a:lvl9pPr marL="12801600" indent="0" algn="ctr">
              <a:buNone/>
              <a:defRPr sz="5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CF2B0DD-5B6C-4441-AC35-E12BB011B20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2765478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F2B0DD-5B6C-4441-AC35-E12BB011B20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127644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902864" y="2393935"/>
            <a:ext cx="6900863" cy="3810520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00277" y="2393935"/>
            <a:ext cx="20302538" cy="381052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F2B0DD-5B6C-4441-AC35-E12BB011B20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525306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F2B0DD-5B6C-4441-AC35-E12BB011B20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170457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3608" y="11209876"/>
            <a:ext cx="27603450" cy="18703917"/>
          </a:xfrm>
        </p:spPr>
        <p:txBody>
          <a:bodyPr anchor="b"/>
          <a:lstStyle>
            <a:lvl1pPr>
              <a:defRPr sz="21000"/>
            </a:lvl1pPr>
          </a:lstStyle>
          <a:p>
            <a:r>
              <a:rPr lang="en-US" smtClean="0"/>
              <a:t>Click to edit Master title style</a:t>
            </a:r>
            <a:endParaRPr lang="en-US" dirty="0"/>
          </a:p>
        </p:txBody>
      </p:sp>
      <p:sp>
        <p:nvSpPr>
          <p:cNvPr id="3" name="Text Placeholder 2"/>
          <p:cNvSpPr>
            <a:spLocks noGrp="1"/>
          </p:cNvSpPr>
          <p:nvPr>
            <p:ph type="body" idx="1"/>
          </p:nvPr>
        </p:nvSpPr>
        <p:spPr>
          <a:xfrm>
            <a:off x="2183608" y="30090739"/>
            <a:ext cx="27603450" cy="9835948"/>
          </a:xfrm>
        </p:spPr>
        <p:txBody>
          <a:bodyPr/>
          <a:lstStyle>
            <a:lvl1pPr marL="0" indent="0">
              <a:buNone/>
              <a:defRPr sz="8400">
                <a:solidFill>
                  <a:schemeClr val="tx1"/>
                </a:solidFill>
              </a:defRPr>
            </a:lvl1pPr>
            <a:lvl2pPr marL="1600200" indent="0">
              <a:buNone/>
              <a:defRPr sz="7000">
                <a:solidFill>
                  <a:schemeClr val="tx1">
                    <a:tint val="75000"/>
                  </a:schemeClr>
                </a:solidFill>
              </a:defRPr>
            </a:lvl2pPr>
            <a:lvl3pPr marL="3200400" indent="0">
              <a:buNone/>
              <a:defRPr sz="6300">
                <a:solidFill>
                  <a:schemeClr val="tx1">
                    <a:tint val="75000"/>
                  </a:schemeClr>
                </a:solidFill>
              </a:defRPr>
            </a:lvl3pPr>
            <a:lvl4pPr marL="4800600" indent="0">
              <a:buNone/>
              <a:defRPr sz="5600">
                <a:solidFill>
                  <a:schemeClr val="tx1">
                    <a:tint val="75000"/>
                  </a:schemeClr>
                </a:solidFill>
              </a:defRPr>
            </a:lvl4pPr>
            <a:lvl5pPr marL="6400800" indent="0">
              <a:buNone/>
              <a:defRPr sz="5600">
                <a:solidFill>
                  <a:schemeClr val="tx1">
                    <a:tint val="75000"/>
                  </a:schemeClr>
                </a:solidFill>
              </a:defRPr>
            </a:lvl5pPr>
            <a:lvl6pPr marL="8001000" indent="0">
              <a:buNone/>
              <a:defRPr sz="5600">
                <a:solidFill>
                  <a:schemeClr val="tx1">
                    <a:tint val="75000"/>
                  </a:schemeClr>
                </a:solidFill>
              </a:defRPr>
            </a:lvl6pPr>
            <a:lvl7pPr marL="9601200" indent="0">
              <a:buNone/>
              <a:defRPr sz="5600">
                <a:solidFill>
                  <a:schemeClr val="tx1">
                    <a:tint val="75000"/>
                  </a:schemeClr>
                </a:solidFill>
              </a:defRPr>
            </a:lvl7pPr>
            <a:lvl8pPr marL="11201400" indent="0">
              <a:buNone/>
              <a:defRPr sz="5600">
                <a:solidFill>
                  <a:schemeClr val="tx1">
                    <a:tint val="75000"/>
                  </a:schemeClr>
                </a:solidFill>
              </a:defRPr>
            </a:lvl8pPr>
            <a:lvl9pPr marL="12801600" indent="0">
              <a:buNone/>
              <a:defRPr sz="5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F2B0DD-5B6C-4441-AC35-E12BB011B20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2827294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00275" y="11969677"/>
            <a:ext cx="13601700" cy="2852946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202025" y="11969677"/>
            <a:ext cx="13601700" cy="2852946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F2B0DD-5B6C-4441-AC35-E12BB011B20D}" type="datetimeFigureOut">
              <a:rPr lang="en-US" smtClean="0"/>
              <a:t>6/8/2021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163585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4443" y="2393945"/>
            <a:ext cx="27603450" cy="869102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04447" y="11022514"/>
            <a:ext cx="13539190" cy="5401964"/>
          </a:xfrm>
        </p:spPr>
        <p:txBody>
          <a:bodyPr anchor="b"/>
          <a:lstStyle>
            <a:lvl1pPr marL="0" indent="0">
              <a:buNone/>
              <a:defRPr sz="8400" b="1"/>
            </a:lvl1pPr>
            <a:lvl2pPr marL="1600200" indent="0">
              <a:buNone/>
              <a:defRPr sz="7000" b="1"/>
            </a:lvl2pPr>
            <a:lvl3pPr marL="3200400" indent="0">
              <a:buNone/>
              <a:defRPr sz="6300" b="1"/>
            </a:lvl3pPr>
            <a:lvl4pPr marL="4800600" indent="0">
              <a:buNone/>
              <a:defRPr sz="5600" b="1"/>
            </a:lvl4pPr>
            <a:lvl5pPr marL="6400800" indent="0">
              <a:buNone/>
              <a:defRPr sz="5600" b="1"/>
            </a:lvl5pPr>
            <a:lvl6pPr marL="8001000" indent="0">
              <a:buNone/>
              <a:defRPr sz="5600" b="1"/>
            </a:lvl6pPr>
            <a:lvl7pPr marL="9601200" indent="0">
              <a:buNone/>
              <a:defRPr sz="5600" b="1"/>
            </a:lvl7pPr>
            <a:lvl8pPr marL="11201400" indent="0">
              <a:buNone/>
              <a:defRPr sz="5600" b="1"/>
            </a:lvl8pPr>
            <a:lvl9pPr marL="12801600" indent="0">
              <a:buNone/>
              <a:defRPr sz="5600" b="1"/>
            </a:lvl9pPr>
          </a:lstStyle>
          <a:p>
            <a:pPr lvl="0"/>
            <a:r>
              <a:rPr lang="en-US" smtClean="0"/>
              <a:t>Click to edit Master text styles</a:t>
            </a:r>
          </a:p>
        </p:txBody>
      </p:sp>
      <p:sp>
        <p:nvSpPr>
          <p:cNvPr id="4" name="Content Placeholder 3"/>
          <p:cNvSpPr>
            <a:spLocks noGrp="1"/>
          </p:cNvSpPr>
          <p:nvPr>
            <p:ph sz="half" idx="2"/>
          </p:nvPr>
        </p:nvSpPr>
        <p:spPr>
          <a:xfrm>
            <a:off x="2204447" y="16424478"/>
            <a:ext cx="13539190" cy="2415793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202027" y="11022514"/>
            <a:ext cx="13605869" cy="5401964"/>
          </a:xfrm>
        </p:spPr>
        <p:txBody>
          <a:bodyPr anchor="b"/>
          <a:lstStyle>
            <a:lvl1pPr marL="0" indent="0">
              <a:buNone/>
              <a:defRPr sz="8400" b="1"/>
            </a:lvl1pPr>
            <a:lvl2pPr marL="1600200" indent="0">
              <a:buNone/>
              <a:defRPr sz="7000" b="1"/>
            </a:lvl2pPr>
            <a:lvl3pPr marL="3200400" indent="0">
              <a:buNone/>
              <a:defRPr sz="6300" b="1"/>
            </a:lvl3pPr>
            <a:lvl4pPr marL="4800600" indent="0">
              <a:buNone/>
              <a:defRPr sz="5600" b="1"/>
            </a:lvl4pPr>
            <a:lvl5pPr marL="6400800" indent="0">
              <a:buNone/>
              <a:defRPr sz="5600" b="1"/>
            </a:lvl5pPr>
            <a:lvl6pPr marL="8001000" indent="0">
              <a:buNone/>
              <a:defRPr sz="5600" b="1"/>
            </a:lvl6pPr>
            <a:lvl7pPr marL="9601200" indent="0">
              <a:buNone/>
              <a:defRPr sz="5600" b="1"/>
            </a:lvl7pPr>
            <a:lvl8pPr marL="11201400" indent="0">
              <a:buNone/>
              <a:defRPr sz="5600" b="1"/>
            </a:lvl8pPr>
            <a:lvl9pPr marL="12801600" indent="0">
              <a:buNone/>
              <a:defRPr sz="5600" b="1"/>
            </a:lvl9pPr>
          </a:lstStyle>
          <a:p>
            <a:pPr lvl="0"/>
            <a:r>
              <a:rPr lang="en-US" smtClean="0"/>
              <a:t>Click to edit Master text styles</a:t>
            </a:r>
          </a:p>
        </p:txBody>
      </p:sp>
      <p:sp>
        <p:nvSpPr>
          <p:cNvPr id="6" name="Content Placeholder 5"/>
          <p:cNvSpPr>
            <a:spLocks noGrp="1"/>
          </p:cNvSpPr>
          <p:nvPr>
            <p:ph sz="quarter" idx="4"/>
          </p:nvPr>
        </p:nvSpPr>
        <p:spPr>
          <a:xfrm>
            <a:off x="16202027" y="16424478"/>
            <a:ext cx="13605869" cy="2415793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CF2B0DD-5B6C-4441-AC35-E12BB011B20D}" type="datetimeFigureOut">
              <a:rPr lang="en-US" smtClean="0"/>
              <a:t>6/8/2021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225917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F2B0DD-5B6C-4441-AC35-E12BB011B20D}" type="datetimeFigureOut">
              <a:rPr lang="en-US" smtClean="0"/>
              <a:t>6/8/2021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350551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2B0DD-5B6C-4441-AC35-E12BB011B20D}" type="datetimeFigureOut">
              <a:rPr lang="en-US" smtClean="0"/>
              <a:t>6/8/2021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2936750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4444" y="2997623"/>
            <a:ext cx="10322123" cy="10491682"/>
          </a:xfrm>
        </p:spPr>
        <p:txBody>
          <a:bodyPr anchor="b"/>
          <a:lstStyle>
            <a:lvl1pPr>
              <a:defRPr sz="11200"/>
            </a:lvl1pPr>
          </a:lstStyle>
          <a:p>
            <a:r>
              <a:rPr lang="en-US" smtClean="0"/>
              <a:t>Click to edit Master title style</a:t>
            </a:r>
            <a:endParaRPr lang="en-US" dirty="0"/>
          </a:p>
        </p:txBody>
      </p:sp>
      <p:sp>
        <p:nvSpPr>
          <p:cNvPr id="3" name="Content Placeholder 2"/>
          <p:cNvSpPr>
            <a:spLocks noGrp="1"/>
          </p:cNvSpPr>
          <p:nvPr>
            <p:ph idx="1"/>
          </p:nvPr>
        </p:nvSpPr>
        <p:spPr>
          <a:xfrm>
            <a:off x="13605869" y="6474044"/>
            <a:ext cx="16202025" cy="31953832"/>
          </a:xfrm>
        </p:spPr>
        <p:txBody>
          <a:bodyPr/>
          <a:lstStyle>
            <a:lvl1pPr>
              <a:defRPr sz="11200"/>
            </a:lvl1pPr>
            <a:lvl2pPr>
              <a:defRPr sz="9800"/>
            </a:lvl2pPr>
            <a:lvl3pPr>
              <a:defRPr sz="8400"/>
            </a:lvl3pPr>
            <a:lvl4pPr>
              <a:defRPr sz="7000"/>
            </a:lvl4pPr>
            <a:lvl5pPr>
              <a:defRPr sz="7000"/>
            </a:lvl5pPr>
            <a:lvl6pPr>
              <a:defRPr sz="7000"/>
            </a:lvl6pPr>
            <a:lvl7pPr>
              <a:defRPr sz="7000"/>
            </a:lvl7pPr>
            <a:lvl8pPr>
              <a:defRPr sz="7000"/>
            </a:lvl8pPr>
            <a:lvl9pPr>
              <a:defRPr sz="7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04444" y="13489305"/>
            <a:ext cx="10322123" cy="24990606"/>
          </a:xfrm>
        </p:spPr>
        <p:txBody>
          <a:bodyPr/>
          <a:lstStyle>
            <a:lvl1pPr marL="0" indent="0">
              <a:buNone/>
              <a:defRPr sz="5600"/>
            </a:lvl1pPr>
            <a:lvl2pPr marL="1600200" indent="0">
              <a:buNone/>
              <a:defRPr sz="4900"/>
            </a:lvl2pPr>
            <a:lvl3pPr marL="3200400" indent="0">
              <a:buNone/>
              <a:defRPr sz="4200"/>
            </a:lvl3pPr>
            <a:lvl4pPr marL="4800600" indent="0">
              <a:buNone/>
              <a:defRPr sz="3500"/>
            </a:lvl4pPr>
            <a:lvl5pPr marL="6400800" indent="0">
              <a:buNone/>
              <a:defRPr sz="3500"/>
            </a:lvl5pPr>
            <a:lvl6pPr marL="8001000" indent="0">
              <a:buNone/>
              <a:defRPr sz="3500"/>
            </a:lvl6pPr>
            <a:lvl7pPr marL="9601200" indent="0">
              <a:buNone/>
              <a:defRPr sz="3500"/>
            </a:lvl7pPr>
            <a:lvl8pPr marL="11201400" indent="0">
              <a:buNone/>
              <a:defRPr sz="3500"/>
            </a:lvl8pPr>
            <a:lvl9pPr marL="12801600" indent="0">
              <a:buNone/>
              <a:defRPr sz="3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F2B0DD-5B6C-4441-AC35-E12BB011B20D}" type="datetimeFigureOut">
              <a:rPr lang="en-US" smtClean="0"/>
              <a:t>6/8/2021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767806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4444" y="2997623"/>
            <a:ext cx="10322123" cy="10491682"/>
          </a:xfrm>
        </p:spPr>
        <p:txBody>
          <a:bodyPr anchor="b"/>
          <a:lstStyle>
            <a:lvl1pPr>
              <a:defRPr sz="11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605869" y="6474044"/>
            <a:ext cx="16202025" cy="31953832"/>
          </a:xfrm>
        </p:spPr>
        <p:txBody>
          <a:bodyPr anchor="t"/>
          <a:lstStyle>
            <a:lvl1pPr marL="0" indent="0">
              <a:buNone/>
              <a:defRPr sz="11200"/>
            </a:lvl1pPr>
            <a:lvl2pPr marL="1600200" indent="0">
              <a:buNone/>
              <a:defRPr sz="9800"/>
            </a:lvl2pPr>
            <a:lvl3pPr marL="3200400" indent="0">
              <a:buNone/>
              <a:defRPr sz="8400"/>
            </a:lvl3pPr>
            <a:lvl4pPr marL="4800600" indent="0">
              <a:buNone/>
              <a:defRPr sz="7000"/>
            </a:lvl4pPr>
            <a:lvl5pPr marL="6400800" indent="0">
              <a:buNone/>
              <a:defRPr sz="7000"/>
            </a:lvl5pPr>
            <a:lvl6pPr marL="8001000" indent="0">
              <a:buNone/>
              <a:defRPr sz="7000"/>
            </a:lvl6pPr>
            <a:lvl7pPr marL="9601200" indent="0">
              <a:buNone/>
              <a:defRPr sz="7000"/>
            </a:lvl7pPr>
            <a:lvl8pPr marL="11201400" indent="0">
              <a:buNone/>
              <a:defRPr sz="7000"/>
            </a:lvl8pPr>
            <a:lvl9pPr marL="12801600" indent="0">
              <a:buNone/>
              <a:defRPr sz="7000"/>
            </a:lvl9pPr>
          </a:lstStyle>
          <a:p>
            <a:r>
              <a:rPr lang="en-US" smtClean="0"/>
              <a:t>Click icon to add picture</a:t>
            </a:r>
            <a:endParaRPr lang="en-US" dirty="0"/>
          </a:p>
        </p:txBody>
      </p:sp>
      <p:sp>
        <p:nvSpPr>
          <p:cNvPr id="4" name="Text Placeholder 3"/>
          <p:cNvSpPr>
            <a:spLocks noGrp="1"/>
          </p:cNvSpPr>
          <p:nvPr>
            <p:ph type="body" sz="half" idx="2"/>
          </p:nvPr>
        </p:nvSpPr>
        <p:spPr>
          <a:xfrm>
            <a:off x="2204444" y="13489305"/>
            <a:ext cx="10322123" cy="24990606"/>
          </a:xfrm>
        </p:spPr>
        <p:txBody>
          <a:bodyPr/>
          <a:lstStyle>
            <a:lvl1pPr marL="0" indent="0">
              <a:buNone/>
              <a:defRPr sz="5600"/>
            </a:lvl1pPr>
            <a:lvl2pPr marL="1600200" indent="0">
              <a:buNone/>
              <a:defRPr sz="4900"/>
            </a:lvl2pPr>
            <a:lvl3pPr marL="3200400" indent="0">
              <a:buNone/>
              <a:defRPr sz="4200"/>
            </a:lvl3pPr>
            <a:lvl4pPr marL="4800600" indent="0">
              <a:buNone/>
              <a:defRPr sz="3500"/>
            </a:lvl4pPr>
            <a:lvl5pPr marL="6400800" indent="0">
              <a:buNone/>
              <a:defRPr sz="3500"/>
            </a:lvl5pPr>
            <a:lvl6pPr marL="8001000" indent="0">
              <a:buNone/>
              <a:defRPr sz="3500"/>
            </a:lvl6pPr>
            <a:lvl7pPr marL="9601200" indent="0">
              <a:buNone/>
              <a:defRPr sz="3500"/>
            </a:lvl7pPr>
            <a:lvl8pPr marL="11201400" indent="0">
              <a:buNone/>
              <a:defRPr sz="3500"/>
            </a:lvl8pPr>
            <a:lvl9pPr marL="12801600" indent="0">
              <a:buNone/>
              <a:defRPr sz="3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F2B0DD-5B6C-4441-AC35-E12BB011B20D}" type="datetimeFigureOut">
              <a:rPr lang="en-US" smtClean="0"/>
              <a:t>6/8/2021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276763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0275" y="2393945"/>
            <a:ext cx="27603450" cy="869102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00275" y="11969677"/>
            <a:ext cx="27603450" cy="285294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00275" y="41675301"/>
            <a:ext cx="7200900" cy="2393935"/>
          </a:xfrm>
          <a:prstGeom prst="rect">
            <a:avLst/>
          </a:prstGeom>
        </p:spPr>
        <p:txBody>
          <a:bodyPr vert="horz" lIns="91440" tIns="45720" rIns="91440" bIns="45720" rtlCol="0" anchor="ctr"/>
          <a:lstStyle>
            <a:lvl1pPr algn="l">
              <a:defRPr sz="4200">
                <a:solidFill>
                  <a:schemeClr val="tx1">
                    <a:tint val="75000"/>
                  </a:schemeClr>
                </a:solidFill>
              </a:defRPr>
            </a:lvl1pPr>
          </a:lstStyle>
          <a:p>
            <a:fld id="{BCF2B0DD-5B6C-4441-AC35-E12BB011B20D}" type="datetimeFigureOut">
              <a:rPr lang="en-US" smtClean="0"/>
              <a:t>6/8/2021</a:t>
            </a:fld>
            <a:endParaRPr lang="en-US"/>
          </a:p>
        </p:txBody>
      </p:sp>
      <p:sp>
        <p:nvSpPr>
          <p:cNvPr id="5" name="Footer Placeholder 4"/>
          <p:cNvSpPr>
            <a:spLocks noGrp="1"/>
          </p:cNvSpPr>
          <p:nvPr>
            <p:ph type="ftr" sz="quarter" idx="3"/>
          </p:nvPr>
        </p:nvSpPr>
        <p:spPr>
          <a:xfrm>
            <a:off x="10601325" y="41675301"/>
            <a:ext cx="10801350" cy="2393935"/>
          </a:xfrm>
          <a:prstGeom prst="rect">
            <a:avLst/>
          </a:prstGeom>
        </p:spPr>
        <p:txBody>
          <a:bodyPr vert="horz" lIns="91440" tIns="45720" rIns="91440" bIns="45720" rtlCol="0" anchor="ctr"/>
          <a:lstStyle>
            <a:lvl1pPr algn="ctr">
              <a:defRPr sz="4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602825" y="41675301"/>
            <a:ext cx="7200900" cy="2393935"/>
          </a:xfrm>
          <a:prstGeom prst="rect">
            <a:avLst/>
          </a:prstGeom>
        </p:spPr>
        <p:txBody>
          <a:bodyPr vert="horz" lIns="91440" tIns="45720" rIns="91440" bIns="45720" rtlCol="0" anchor="ctr"/>
          <a:lstStyle>
            <a:lvl1pPr algn="r">
              <a:defRPr sz="4200">
                <a:solidFill>
                  <a:schemeClr val="tx1">
                    <a:tint val="75000"/>
                  </a:schemeClr>
                </a:solidFill>
              </a:defRPr>
            </a:lvl1pPr>
          </a:lstStyle>
          <a:p>
            <a:fld id="{9DE4C9FC-111F-42CC-92CE-83B496BA96DD}" type="slidenum">
              <a:rPr lang="en-US" smtClean="0"/>
              <a:t>‹#›</a:t>
            </a:fld>
            <a:endParaRPr lang="en-US"/>
          </a:p>
        </p:txBody>
      </p:sp>
    </p:spTree>
    <p:extLst>
      <p:ext uri="{BB962C8B-B14F-4D97-AF65-F5344CB8AC3E}">
        <p14:creationId xmlns:p14="http://schemas.microsoft.com/office/powerpoint/2010/main" val="3004282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200400" rtl="0" eaLnBrk="1" latinLnBrk="0" hangingPunct="1">
        <a:lnSpc>
          <a:spcPct val="90000"/>
        </a:lnSpc>
        <a:spcBef>
          <a:spcPct val="0"/>
        </a:spcBef>
        <a:buNone/>
        <a:defRPr sz="15400" kern="1200">
          <a:solidFill>
            <a:schemeClr val="tx1"/>
          </a:solidFill>
          <a:latin typeface="+mj-lt"/>
          <a:ea typeface="+mj-ea"/>
          <a:cs typeface="+mj-cs"/>
        </a:defRPr>
      </a:lvl1pPr>
    </p:titleStyle>
    <p:bodyStyle>
      <a:lvl1pPr marL="800100" indent="-800100" algn="l" defTabSz="3200400" rtl="0" eaLnBrk="1" latinLnBrk="0" hangingPunct="1">
        <a:lnSpc>
          <a:spcPct val="90000"/>
        </a:lnSpc>
        <a:spcBef>
          <a:spcPts val="3500"/>
        </a:spcBef>
        <a:buFont typeface="Arial" panose="020B0604020202020204" pitchFamily="34" charset="0"/>
        <a:buChar char="•"/>
        <a:defRPr sz="9800" kern="1200">
          <a:solidFill>
            <a:schemeClr val="tx1"/>
          </a:solidFill>
          <a:latin typeface="+mn-lt"/>
          <a:ea typeface="+mn-ea"/>
          <a:cs typeface="+mn-cs"/>
        </a:defRPr>
      </a:lvl1pPr>
      <a:lvl2pPr marL="2400300" indent="-800100" algn="l" defTabSz="3200400" rtl="0" eaLnBrk="1" latinLnBrk="0" hangingPunct="1">
        <a:lnSpc>
          <a:spcPct val="90000"/>
        </a:lnSpc>
        <a:spcBef>
          <a:spcPts val="1750"/>
        </a:spcBef>
        <a:buFont typeface="Arial" panose="020B0604020202020204" pitchFamily="34" charset="0"/>
        <a:buChar char="•"/>
        <a:defRPr sz="8400" kern="1200">
          <a:solidFill>
            <a:schemeClr val="tx1"/>
          </a:solidFill>
          <a:latin typeface="+mn-lt"/>
          <a:ea typeface="+mn-ea"/>
          <a:cs typeface="+mn-cs"/>
        </a:defRPr>
      </a:lvl2pPr>
      <a:lvl3pPr marL="4000500" indent="-800100" algn="l" defTabSz="3200400" rtl="0" eaLnBrk="1" latinLnBrk="0" hangingPunct="1">
        <a:lnSpc>
          <a:spcPct val="90000"/>
        </a:lnSpc>
        <a:spcBef>
          <a:spcPts val="1750"/>
        </a:spcBef>
        <a:buFont typeface="Arial" panose="020B0604020202020204" pitchFamily="34" charset="0"/>
        <a:buChar char="•"/>
        <a:defRPr sz="7000" kern="1200">
          <a:solidFill>
            <a:schemeClr val="tx1"/>
          </a:solidFill>
          <a:latin typeface="+mn-lt"/>
          <a:ea typeface="+mn-ea"/>
          <a:cs typeface="+mn-cs"/>
        </a:defRPr>
      </a:lvl3pPr>
      <a:lvl4pPr marL="56007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4pPr>
      <a:lvl5pPr marL="72009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5pPr>
      <a:lvl6pPr marL="88011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6pPr>
      <a:lvl7pPr marL="104013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7pPr>
      <a:lvl8pPr marL="120015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8pPr>
      <a:lvl9pPr marL="136017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9pPr>
    </p:bodyStyle>
    <p:otherStyle>
      <a:defPPr>
        <a:defRPr lang="en-US"/>
      </a:defPPr>
      <a:lvl1pPr marL="0" algn="l" defTabSz="3200400" rtl="0" eaLnBrk="1" latinLnBrk="0" hangingPunct="1">
        <a:defRPr sz="6300" kern="1200">
          <a:solidFill>
            <a:schemeClr val="tx1"/>
          </a:solidFill>
          <a:latin typeface="+mn-lt"/>
          <a:ea typeface="+mn-ea"/>
          <a:cs typeface="+mn-cs"/>
        </a:defRPr>
      </a:lvl1pPr>
      <a:lvl2pPr marL="1600200" algn="l" defTabSz="3200400" rtl="0" eaLnBrk="1" latinLnBrk="0" hangingPunct="1">
        <a:defRPr sz="6300" kern="1200">
          <a:solidFill>
            <a:schemeClr val="tx1"/>
          </a:solidFill>
          <a:latin typeface="+mn-lt"/>
          <a:ea typeface="+mn-ea"/>
          <a:cs typeface="+mn-cs"/>
        </a:defRPr>
      </a:lvl2pPr>
      <a:lvl3pPr marL="3200400" algn="l" defTabSz="3200400" rtl="0" eaLnBrk="1" latinLnBrk="0" hangingPunct="1">
        <a:defRPr sz="6300" kern="1200">
          <a:solidFill>
            <a:schemeClr val="tx1"/>
          </a:solidFill>
          <a:latin typeface="+mn-lt"/>
          <a:ea typeface="+mn-ea"/>
          <a:cs typeface="+mn-cs"/>
        </a:defRPr>
      </a:lvl3pPr>
      <a:lvl4pPr marL="4800600" algn="l" defTabSz="3200400" rtl="0" eaLnBrk="1" latinLnBrk="0" hangingPunct="1">
        <a:defRPr sz="6300" kern="1200">
          <a:solidFill>
            <a:schemeClr val="tx1"/>
          </a:solidFill>
          <a:latin typeface="+mn-lt"/>
          <a:ea typeface="+mn-ea"/>
          <a:cs typeface="+mn-cs"/>
        </a:defRPr>
      </a:lvl4pPr>
      <a:lvl5pPr marL="6400800" algn="l" defTabSz="3200400" rtl="0" eaLnBrk="1" latinLnBrk="0" hangingPunct="1">
        <a:defRPr sz="6300" kern="1200">
          <a:solidFill>
            <a:schemeClr val="tx1"/>
          </a:solidFill>
          <a:latin typeface="+mn-lt"/>
          <a:ea typeface="+mn-ea"/>
          <a:cs typeface="+mn-cs"/>
        </a:defRPr>
      </a:lvl5pPr>
      <a:lvl6pPr marL="8001000" algn="l" defTabSz="3200400" rtl="0" eaLnBrk="1" latinLnBrk="0" hangingPunct="1">
        <a:defRPr sz="6300" kern="1200">
          <a:solidFill>
            <a:schemeClr val="tx1"/>
          </a:solidFill>
          <a:latin typeface="+mn-lt"/>
          <a:ea typeface="+mn-ea"/>
          <a:cs typeface="+mn-cs"/>
        </a:defRPr>
      </a:lvl6pPr>
      <a:lvl7pPr marL="9601200" algn="l" defTabSz="3200400" rtl="0" eaLnBrk="1" latinLnBrk="0" hangingPunct="1">
        <a:defRPr sz="6300" kern="1200">
          <a:solidFill>
            <a:schemeClr val="tx1"/>
          </a:solidFill>
          <a:latin typeface="+mn-lt"/>
          <a:ea typeface="+mn-ea"/>
          <a:cs typeface="+mn-cs"/>
        </a:defRPr>
      </a:lvl7pPr>
      <a:lvl8pPr marL="11201400" algn="l" defTabSz="3200400" rtl="0" eaLnBrk="1" latinLnBrk="0" hangingPunct="1">
        <a:defRPr sz="6300" kern="1200">
          <a:solidFill>
            <a:schemeClr val="tx1"/>
          </a:solidFill>
          <a:latin typeface="+mn-lt"/>
          <a:ea typeface="+mn-ea"/>
          <a:cs typeface="+mn-cs"/>
        </a:defRPr>
      </a:lvl8pPr>
      <a:lvl9pPr marL="12801600" algn="l" defTabSz="3200400" rtl="0" eaLnBrk="1" latinLnBrk="0" hangingPunct="1">
        <a:defRPr sz="6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image" Target="../media/image2.png"/><Relationship Id="rId4" Type="http://schemas.openxmlformats.org/officeDocument/2006/relationships/chart" Target="../charts/chart1.xml"/><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06947" y="1025155"/>
            <a:ext cx="23242579" cy="2634212"/>
          </a:xfrm>
        </p:spPr>
        <p:txBody>
          <a:bodyPr>
            <a:noAutofit/>
          </a:bodyPr>
          <a:lstStyle/>
          <a:p>
            <a:pPr algn="l"/>
            <a:r>
              <a:rPr lang="en-US" sz="7200" b="1" i="1" dirty="0"/>
              <a:t>Environmental Impact of a Ground Source Heat Pump system </a:t>
            </a:r>
            <a:r>
              <a:rPr lang="en-US" sz="7200" b="1" i="1" dirty="0" smtClean="0"/>
              <a:t>in a </a:t>
            </a:r>
            <a:r>
              <a:rPr lang="en-US" sz="7200" b="1" i="1" dirty="0"/>
              <a:t>Mediterranean residential building – a Preliminary Assessment</a:t>
            </a:r>
            <a:endParaRPr lang="en-GB" sz="7200" dirty="0"/>
          </a:p>
        </p:txBody>
      </p:sp>
      <p:sp>
        <p:nvSpPr>
          <p:cNvPr id="5" name="Subtitle 4"/>
          <p:cNvSpPr>
            <a:spLocks noGrp="1"/>
          </p:cNvSpPr>
          <p:nvPr>
            <p:ph type="subTitle" idx="1"/>
          </p:nvPr>
        </p:nvSpPr>
        <p:spPr>
          <a:xfrm>
            <a:off x="2204295" y="3959260"/>
            <a:ext cx="22713998" cy="1441844"/>
          </a:xfrm>
        </p:spPr>
        <p:txBody>
          <a:bodyPr>
            <a:normAutofit/>
          </a:bodyPr>
          <a:lstStyle/>
          <a:p>
            <a:pPr algn="l">
              <a:spcBef>
                <a:spcPts val="0"/>
              </a:spcBef>
            </a:pPr>
            <a:r>
              <a:rPr lang="en-US" sz="3600" dirty="0">
                <a:latin typeface="+mj-lt"/>
              </a:rPr>
              <a:t>Lazaros Aresti</a:t>
            </a:r>
            <a:r>
              <a:rPr lang="en-US" sz="3600" smtClean="0">
                <a:latin typeface="+mj-lt"/>
              </a:rPr>
              <a:t>, </a:t>
            </a:r>
            <a:r>
              <a:rPr lang="en-US" sz="3600" smtClean="0">
                <a:latin typeface="+mj-lt"/>
              </a:rPr>
              <a:t>Andreas </a:t>
            </a:r>
            <a:r>
              <a:rPr lang="en-US" sz="3600" dirty="0" smtClean="0">
                <a:latin typeface="+mj-lt"/>
              </a:rPr>
              <a:t>Skaliontas, Georgios </a:t>
            </a:r>
            <a:r>
              <a:rPr lang="en-US" sz="3600" dirty="0">
                <a:latin typeface="+mj-lt"/>
              </a:rPr>
              <a:t>A. </a:t>
            </a:r>
            <a:r>
              <a:rPr lang="en-US" sz="3600" dirty="0" err="1" smtClean="0">
                <a:latin typeface="+mj-lt"/>
              </a:rPr>
              <a:t>Florides</a:t>
            </a:r>
            <a:r>
              <a:rPr lang="en-US" sz="3600" dirty="0" smtClean="0">
                <a:latin typeface="+mj-lt"/>
              </a:rPr>
              <a:t>, and </a:t>
            </a:r>
            <a:r>
              <a:rPr lang="en-US" sz="3600" dirty="0">
                <a:latin typeface="+mj-lt"/>
              </a:rPr>
              <a:t>Paul </a:t>
            </a:r>
            <a:r>
              <a:rPr lang="en-US" sz="3600" dirty="0" err="1">
                <a:latin typeface="+mj-lt"/>
              </a:rPr>
              <a:t>Christodoulides</a:t>
            </a:r>
            <a:endParaRPr lang="en-US" sz="3600" dirty="0">
              <a:latin typeface="+mj-lt"/>
            </a:endParaRPr>
          </a:p>
          <a:p>
            <a:pPr algn="l">
              <a:spcBef>
                <a:spcPts val="0"/>
              </a:spcBef>
            </a:pPr>
            <a:r>
              <a:rPr lang="en-US" sz="3600" dirty="0">
                <a:latin typeface="+mj-lt"/>
              </a:rPr>
              <a:t>Faculty of Engineering and Technology, Cyprus University of Technology, Limassol, Cyprus</a:t>
            </a:r>
          </a:p>
        </p:txBody>
      </p:sp>
      <p:pic>
        <p:nvPicPr>
          <p:cNvPr id="1026" name="Picture 2" descr="Image result for cut.ac.cy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26716" y="1818031"/>
            <a:ext cx="4706960" cy="1889845"/>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28"/>
          <p:cNvSpPr/>
          <p:nvPr/>
        </p:nvSpPr>
        <p:spPr>
          <a:xfrm>
            <a:off x="2204295" y="14782400"/>
            <a:ext cx="12943495" cy="7478970"/>
          </a:xfrm>
          <a:prstGeom prst="rect">
            <a:avLst/>
          </a:prstGeom>
        </p:spPr>
        <p:txBody>
          <a:bodyPr wrap="square">
            <a:spAutoFit/>
          </a:bodyPr>
          <a:lstStyle/>
          <a:p>
            <a:r>
              <a:rPr lang="en-US" sz="3200" b="1" dirty="0"/>
              <a:t>Introduction </a:t>
            </a:r>
          </a:p>
          <a:p>
            <a:pPr algn="just"/>
            <a:endParaRPr lang="en-US" sz="3200" b="1" dirty="0" smtClean="0"/>
          </a:p>
          <a:p>
            <a:pPr marL="323378" indent="-323378" algn="just">
              <a:buFont typeface="Wingdings" panose="05000000000000000000" pitchFamily="2" charset="2"/>
              <a:buChar char="v"/>
            </a:pPr>
            <a:r>
              <a:rPr lang="en-US" sz="3200" dirty="0" smtClean="0"/>
              <a:t>Α </a:t>
            </a:r>
            <a:r>
              <a:rPr lang="en-US" sz="3200" dirty="0"/>
              <a:t>Ground Source Heap Pump (GSHP) system, which is also a Renewable Energy System (RES), exchanges heat with the ground, and either extracts or rejects heat with the use Ground Heat Exchangers (GHEs</a:t>
            </a:r>
            <a:r>
              <a:rPr lang="en-US" sz="3200" dirty="0" smtClean="0"/>
              <a:t>) [1]. </a:t>
            </a:r>
          </a:p>
          <a:p>
            <a:pPr marL="323378" indent="-323378" algn="just">
              <a:buFont typeface="Wingdings" panose="05000000000000000000" pitchFamily="2" charset="2"/>
              <a:buChar char="v"/>
            </a:pPr>
            <a:endParaRPr lang="en-US" sz="3200" dirty="0"/>
          </a:p>
          <a:p>
            <a:pPr marL="323378" indent="-323378" algn="just">
              <a:buFont typeface="Wingdings" panose="05000000000000000000" pitchFamily="2" charset="2"/>
              <a:buChar char="v"/>
            </a:pPr>
            <a:r>
              <a:rPr lang="en-US" sz="3200" dirty="0" smtClean="0"/>
              <a:t>The </a:t>
            </a:r>
            <a:r>
              <a:rPr lang="en-US" sz="3200" dirty="0"/>
              <a:t>design and configuration of the GHEs for each system depends mainly on the building’s heating and cooling load, the available space and the ground thermal characteristics. discussion on the different design aspects and modelling approaches of GHEs can be found extensively in the literature [2-3]. </a:t>
            </a:r>
            <a:endParaRPr lang="en-US" sz="3200" dirty="0" smtClean="0"/>
          </a:p>
          <a:p>
            <a:pPr marL="323378" indent="-323378" algn="just">
              <a:buFont typeface="Wingdings" panose="05000000000000000000" pitchFamily="2" charset="2"/>
              <a:buChar char="v"/>
            </a:pPr>
            <a:endParaRPr lang="en-US" sz="3200" dirty="0"/>
          </a:p>
          <a:p>
            <a:pPr marL="323378" indent="-323378" algn="just">
              <a:buFont typeface="Wingdings" panose="05000000000000000000" pitchFamily="2" charset="2"/>
              <a:buChar char="v"/>
            </a:pPr>
            <a:r>
              <a:rPr lang="en-US" sz="3200" dirty="0" smtClean="0"/>
              <a:t>The </a:t>
            </a:r>
            <a:r>
              <a:rPr lang="en-US" sz="3200" dirty="0"/>
              <a:t>use of geothermal energy and GSHP systems has been evaluated to be an environmentally friendly alternative in cases where high heating and cooling loads are observed [4]. </a:t>
            </a:r>
            <a:endParaRPr lang="en-US" sz="3200" dirty="0" smtClean="0"/>
          </a:p>
        </p:txBody>
      </p:sp>
      <p:sp>
        <p:nvSpPr>
          <p:cNvPr id="35" name="Rectangle 34">
            <a:extLst>
              <a:ext uri="{FF2B5EF4-FFF2-40B4-BE49-F238E27FC236}">
                <a16:creationId xmlns:a16="http://schemas.microsoft.com/office/drawing/2014/main" xmlns="" id="{1F97DF1B-0002-4099-AC27-6953CA2BDDAA}"/>
              </a:ext>
            </a:extLst>
          </p:cNvPr>
          <p:cNvSpPr/>
          <p:nvPr/>
        </p:nvSpPr>
        <p:spPr>
          <a:xfrm>
            <a:off x="1306846" y="1375262"/>
            <a:ext cx="29408283" cy="4227803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xmlns="" id="{CD6E6898-F897-47D9-A00C-1EC496340FC1}"/>
              </a:ext>
            </a:extLst>
          </p:cNvPr>
          <p:cNvSpPr/>
          <p:nvPr/>
        </p:nvSpPr>
        <p:spPr>
          <a:xfrm>
            <a:off x="2204298" y="5507646"/>
            <a:ext cx="12913268" cy="8956298"/>
          </a:xfrm>
          <a:prstGeom prst="rect">
            <a:avLst/>
          </a:prstGeom>
        </p:spPr>
        <p:txBody>
          <a:bodyPr wrap="square">
            <a:spAutoFit/>
          </a:bodyPr>
          <a:lstStyle/>
          <a:p>
            <a:r>
              <a:rPr lang="en-US" sz="3200" b="1" dirty="0">
                <a:solidFill>
                  <a:srgbClr val="000000"/>
                </a:solidFill>
              </a:rPr>
              <a:t>Rationale and Summary</a:t>
            </a:r>
          </a:p>
          <a:p>
            <a:pPr algn="just"/>
            <a:endParaRPr lang="en-US" sz="3200" b="1" dirty="0">
              <a:solidFill>
                <a:srgbClr val="000000"/>
              </a:solidFill>
            </a:endParaRPr>
          </a:p>
          <a:p>
            <a:pPr marL="457200" indent="-457200" algn="just">
              <a:buFont typeface="Wingdings" panose="05000000000000000000" pitchFamily="2" charset="2"/>
              <a:buChar char="§"/>
            </a:pPr>
            <a:r>
              <a:rPr lang="en-US" sz="3200" dirty="0" smtClean="0"/>
              <a:t>Ground </a:t>
            </a:r>
            <a:r>
              <a:rPr lang="en-US" sz="3200" dirty="0"/>
              <a:t>Source Heat Pump (GSHP) systems (consisting of ground heat exchangers (GHEs) and HPs) exploit Geothermal Energy (a RES) and are used for space heating and cooling, exhibiting a superior performance than the conventional Air Source Heat Pump (ASHP) systems. </a:t>
            </a:r>
            <a:endParaRPr lang="en-US" sz="3200" dirty="0" smtClean="0"/>
          </a:p>
          <a:p>
            <a:pPr marL="457200" indent="-457200" algn="just">
              <a:buFont typeface="Wingdings" panose="05000000000000000000" pitchFamily="2" charset="2"/>
              <a:buChar char="§"/>
            </a:pPr>
            <a:r>
              <a:rPr lang="en-US" sz="3200" dirty="0" smtClean="0"/>
              <a:t>This </a:t>
            </a:r>
            <a:r>
              <a:rPr lang="en-US" sz="3200" dirty="0"/>
              <a:t>research focuses on the ecological aspect of GSHP systems, examining a case study in the Mediterranean island of Cyprus to determine the environmental impact of such systems when installed in high- and low-insulated residential buildings. </a:t>
            </a:r>
            <a:endParaRPr lang="en-US" sz="3200" dirty="0" smtClean="0"/>
          </a:p>
          <a:p>
            <a:pPr marL="457200" indent="-457200" algn="just">
              <a:buFont typeface="Wingdings" panose="05000000000000000000" pitchFamily="2" charset="2"/>
              <a:buChar char="§"/>
            </a:pPr>
            <a:r>
              <a:rPr lang="en-US" sz="3200" dirty="0" smtClean="0"/>
              <a:t>The </a:t>
            </a:r>
            <a:r>
              <a:rPr lang="en-US" sz="3200" dirty="0"/>
              <a:t>GLD software is used to estimate the required GHEs’ parameters for the high and low building’s load. </a:t>
            </a:r>
            <a:endParaRPr lang="en-US" sz="3200" dirty="0" smtClean="0"/>
          </a:p>
          <a:p>
            <a:pPr marL="457200" indent="-457200" algn="just">
              <a:buFont typeface="Wingdings" panose="05000000000000000000" pitchFamily="2" charset="2"/>
              <a:buChar char="§"/>
            </a:pPr>
            <a:r>
              <a:rPr lang="en-US" sz="3200" dirty="0" smtClean="0"/>
              <a:t>The </a:t>
            </a:r>
            <a:r>
              <a:rPr lang="en-US" sz="3200" dirty="0" err="1"/>
              <a:t>Ecoinvent</a:t>
            </a:r>
            <a:r>
              <a:rPr lang="en-US" sz="3200" dirty="0"/>
              <a:t> database in combination with the </a:t>
            </a:r>
            <a:r>
              <a:rPr lang="en-US" sz="3200" dirty="0" err="1"/>
              <a:t>openLCA</a:t>
            </a:r>
            <a:r>
              <a:rPr lang="en-US" sz="3200" dirty="0"/>
              <a:t> software is then used to perform the Life Cycle Analysis (LCA) of the system and calculate the environmental impact of both cases. </a:t>
            </a:r>
            <a:endParaRPr lang="en-US" sz="3200" dirty="0" smtClean="0"/>
          </a:p>
          <a:p>
            <a:pPr marL="457200" indent="-457200" algn="just">
              <a:buFont typeface="Wingdings" panose="05000000000000000000" pitchFamily="2" charset="2"/>
              <a:buChar char="§"/>
            </a:pPr>
            <a:r>
              <a:rPr lang="en-US" sz="3200" dirty="0" smtClean="0"/>
              <a:t>An </a:t>
            </a:r>
            <a:r>
              <a:rPr lang="en-US" sz="3200" dirty="0"/>
              <a:t>ASHP system is set as the baseline for both high and low insulations of a residential building. The GSHP system is compared to the baseline in percentage deviation. </a:t>
            </a:r>
          </a:p>
        </p:txBody>
      </p:sp>
      <p:sp>
        <p:nvSpPr>
          <p:cNvPr id="34" name="TextBox 33"/>
          <p:cNvSpPr txBox="1"/>
          <p:nvPr/>
        </p:nvSpPr>
        <p:spPr>
          <a:xfrm>
            <a:off x="16809654" y="31070046"/>
            <a:ext cx="12833280" cy="12895838"/>
          </a:xfrm>
          <a:prstGeom prst="rect">
            <a:avLst/>
          </a:prstGeom>
          <a:noFill/>
        </p:spPr>
        <p:txBody>
          <a:bodyPr wrap="square" rtlCol="0">
            <a:spAutoFit/>
          </a:bodyPr>
          <a:lstStyle/>
          <a:p>
            <a:pPr algn="just"/>
            <a:r>
              <a:rPr lang="en-GB" sz="3200" b="1" dirty="0"/>
              <a:t>Conclusions</a:t>
            </a:r>
          </a:p>
          <a:p>
            <a:pPr marL="342900" indent="-342900" algn="just">
              <a:buFont typeface="Wingdings" panose="05000000000000000000" pitchFamily="2" charset="2"/>
              <a:buChar char="v"/>
            </a:pPr>
            <a:endParaRPr lang="en-GB" sz="3200" dirty="0"/>
          </a:p>
          <a:p>
            <a:pPr marL="342900" indent="-342900" algn="just">
              <a:buFont typeface="Wingdings" panose="05000000000000000000" pitchFamily="2" charset="2"/>
              <a:buChar char="v"/>
            </a:pPr>
            <a:r>
              <a:rPr lang="en-US" sz="3200" dirty="0" smtClean="0"/>
              <a:t> Preliminary </a:t>
            </a:r>
            <a:r>
              <a:rPr lang="en-US" sz="3200" dirty="0"/>
              <a:t>environmental assessment of GSHP systems in a residential building with either high or low </a:t>
            </a:r>
            <a:r>
              <a:rPr lang="en-US" sz="3200" dirty="0" smtClean="0"/>
              <a:t>insulation.</a:t>
            </a:r>
          </a:p>
          <a:p>
            <a:pPr marL="342900" indent="-342900" algn="just">
              <a:buFont typeface="Wingdings" panose="05000000000000000000" pitchFamily="2" charset="2"/>
              <a:buChar char="v"/>
            </a:pPr>
            <a:endParaRPr lang="en-US" sz="3200" dirty="0" smtClean="0"/>
          </a:p>
          <a:p>
            <a:pPr marL="342900" indent="-342900" algn="just">
              <a:buFont typeface="Wingdings" panose="05000000000000000000" pitchFamily="2" charset="2"/>
              <a:buChar char="v"/>
            </a:pPr>
            <a:r>
              <a:rPr lang="en-US" sz="3200" dirty="0" smtClean="0"/>
              <a:t> The </a:t>
            </a:r>
            <a:r>
              <a:rPr lang="en-US" sz="3200" dirty="0"/>
              <a:t>GWP impact category was investigated with three vertical types of GHE, which outperform the ASHP system in both </a:t>
            </a:r>
            <a:r>
              <a:rPr lang="en-US" sz="3200" dirty="0" smtClean="0"/>
              <a:t>cases.</a:t>
            </a:r>
          </a:p>
          <a:p>
            <a:pPr marL="342900" indent="-342900" algn="just">
              <a:buFont typeface="Wingdings" panose="05000000000000000000" pitchFamily="2" charset="2"/>
              <a:buChar char="v"/>
            </a:pPr>
            <a:endParaRPr lang="en-US" sz="3200" dirty="0" smtClean="0"/>
          </a:p>
          <a:p>
            <a:pPr marL="342900" indent="-342900" algn="just">
              <a:buFont typeface="Wingdings" panose="05000000000000000000" pitchFamily="2" charset="2"/>
              <a:buChar char="v"/>
            </a:pPr>
            <a:r>
              <a:rPr lang="en-US" sz="3200" dirty="0" smtClean="0"/>
              <a:t> Although </a:t>
            </a:r>
            <a:r>
              <a:rPr lang="en-US" sz="3200" dirty="0"/>
              <a:t>these results are </a:t>
            </a:r>
            <a:r>
              <a:rPr lang="en-US" sz="3200" dirty="0" smtClean="0"/>
              <a:t>favorable </a:t>
            </a:r>
            <a:r>
              <a:rPr lang="en-US" sz="3200" dirty="0"/>
              <a:t>for the GSHP systems, a cost comparison and a more detailed environmental assessment should be performed in the future to estimate the overall performance of both systems in every </a:t>
            </a:r>
            <a:r>
              <a:rPr lang="en-US" sz="3200" dirty="0" smtClean="0"/>
              <a:t>aspect.</a:t>
            </a:r>
          </a:p>
          <a:p>
            <a:pPr marL="342900" indent="-342900" algn="just">
              <a:buFont typeface="Wingdings" panose="05000000000000000000" pitchFamily="2" charset="2"/>
              <a:buChar char="v"/>
            </a:pPr>
            <a:endParaRPr lang="en-US" sz="3200" dirty="0"/>
          </a:p>
          <a:p>
            <a:pPr algn="just"/>
            <a:r>
              <a:rPr lang="en-US" sz="3200" b="1" dirty="0" smtClean="0"/>
              <a:t>References</a:t>
            </a:r>
            <a:endParaRPr lang="en-US" sz="3200" b="1" dirty="0"/>
          </a:p>
          <a:p>
            <a:pPr marL="323378" lvl="1" algn="just"/>
            <a:r>
              <a:rPr lang="en-US" sz="2400" dirty="0" smtClean="0"/>
              <a:t>[1] M</a:t>
            </a:r>
            <a:r>
              <a:rPr lang="en-US" sz="2400" dirty="0"/>
              <a:t>. Antics, R. </a:t>
            </a:r>
            <a:r>
              <a:rPr lang="en-US" sz="2400" dirty="0" err="1"/>
              <a:t>Bertani</a:t>
            </a:r>
            <a:r>
              <a:rPr lang="en-US" sz="2400" dirty="0"/>
              <a:t>, and B. </a:t>
            </a:r>
            <a:r>
              <a:rPr lang="en-US" sz="2400" dirty="0" err="1"/>
              <a:t>Sanner</a:t>
            </a:r>
            <a:r>
              <a:rPr lang="en-US" sz="2400" dirty="0"/>
              <a:t>, “Summary of EGC 2013 country update reports on geothermal energy in Europe,” Proc. EGC2013, vol. 3, no. 6, 2013.</a:t>
            </a:r>
          </a:p>
          <a:p>
            <a:pPr marL="323378" lvl="1" algn="just"/>
            <a:r>
              <a:rPr lang="en-US" sz="2400" dirty="0"/>
              <a:t>[</a:t>
            </a:r>
            <a:r>
              <a:rPr lang="en-US" sz="2400" dirty="0" smtClean="0"/>
              <a:t>2] L</a:t>
            </a:r>
            <a:r>
              <a:rPr lang="en-US" sz="2400" dirty="0"/>
              <a:t>. Aresti, P. </a:t>
            </a:r>
            <a:r>
              <a:rPr lang="en-US" sz="2400" dirty="0" err="1"/>
              <a:t>Christodoulides</a:t>
            </a:r>
            <a:r>
              <a:rPr lang="en-US" sz="2400" dirty="0"/>
              <a:t>, and G. </a:t>
            </a:r>
            <a:r>
              <a:rPr lang="en-US" sz="2400" dirty="0" err="1"/>
              <a:t>Florides</a:t>
            </a:r>
            <a:r>
              <a:rPr lang="en-US" sz="2400" dirty="0"/>
              <a:t>, “A review of the design aspects of ground heat exchangers,” Renew. Sustain. Energy Rev., vol. 92, pp. 757–773, 2018.</a:t>
            </a:r>
          </a:p>
          <a:p>
            <a:pPr marL="323378" lvl="1" algn="just"/>
            <a:r>
              <a:rPr lang="en-US" sz="2400" dirty="0"/>
              <a:t>[</a:t>
            </a:r>
            <a:r>
              <a:rPr lang="en-US" sz="2400" dirty="0" smtClean="0"/>
              <a:t>3] P</a:t>
            </a:r>
            <a:r>
              <a:rPr lang="en-US" sz="2400" dirty="0"/>
              <a:t>. </a:t>
            </a:r>
            <a:r>
              <a:rPr lang="en-US" sz="2400" dirty="0" err="1"/>
              <a:t>Christodoulides</a:t>
            </a:r>
            <a:r>
              <a:rPr lang="en-US" sz="2400" dirty="0"/>
              <a:t> et al., “Reviewing the Modeling Aspects and Practices of Shallow Geothermal Energy Systems,” Energies, vol. 13, no. 16, p. 4273, Aug. 2020.</a:t>
            </a:r>
          </a:p>
          <a:p>
            <a:pPr marL="323378" lvl="1" algn="just"/>
            <a:r>
              <a:rPr lang="en-US" sz="2400" dirty="0"/>
              <a:t>[</a:t>
            </a:r>
            <a:r>
              <a:rPr lang="en-US" sz="2400" dirty="0" smtClean="0"/>
              <a:t>4] L</a:t>
            </a:r>
            <a:r>
              <a:rPr lang="en-US" sz="2400" dirty="0"/>
              <a:t>. Aresti, P. </a:t>
            </a:r>
            <a:r>
              <a:rPr lang="en-US" sz="2400" dirty="0" err="1"/>
              <a:t>Christodoulides</a:t>
            </a:r>
            <a:r>
              <a:rPr lang="en-US" sz="2400" dirty="0"/>
              <a:t>, and G. A. </a:t>
            </a:r>
            <a:r>
              <a:rPr lang="en-US" sz="2400" dirty="0" err="1"/>
              <a:t>Florides</a:t>
            </a:r>
            <a:r>
              <a:rPr lang="en-US" sz="2400" dirty="0"/>
              <a:t>, “An investigation on the environmental impact of various Ground Heat Exchangers configurations,” Renew. Energy, vol. 171, pp. 592–605, Jun. 2021.</a:t>
            </a:r>
          </a:p>
          <a:p>
            <a:pPr marL="323378" lvl="1" algn="just"/>
            <a:r>
              <a:rPr lang="en-US" sz="2400" dirty="0"/>
              <a:t>[</a:t>
            </a:r>
            <a:r>
              <a:rPr lang="en-US" sz="2400" dirty="0" smtClean="0"/>
              <a:t>5] L</a:t>
            </a:r>
            <a:r>
              <a:rPr lang="en-US" sz="2400" dirty="0"/>
              <a:t>. Aresti, P. </a:t>
            </a:r>
            <a:r>
              <a:rPr lang="en-US" sz="2400" dirty="0" err="1"/>
              <a:t>Christodoulides</a:t>
            </a:r>
            <a:r>
              <a:rPr lang="en-US" sz="2400" dirty="0"/>
              <a:t>, G. P. Panayiotou, and G. </a:t>
            </a:r>
            <a:r>
              <a:rPr lang="en-US" sz="2400" dirty="0" err="1"/>
              <a:t>Florides</a:t>
            </a:r>
            <a:r>
              <a:rPr lang="en-US" sz="2400" dirty="0"/>
              <a:t>, “Residential Buildings’ Foundations as a Ground Heat Exchanger and Comparison among Different Types in a Moderate Climate Country,” Energies, vol. 13, no. 23, p. 6287, Nov. 2020.</a:t>
            </a:r>
          </a:p>
          <a:p>
            <a:pPr marL="323378" lvl="1" algn="just"/>
            <a:r>
              <a:rPr lang="en-US" sz="2400" dirty="0"/>
              <a:t>[</a:t>
            </a:r>
            <a:r>
              <a:rPr lang="en-US" sz="2400" dirty="0" smtClean="0"/>
              <a:t>6] European </a:t>
            </a:r>
            <a:r>
              <a:rPr lang="en-US" sz="2400" dirty="0"/>
              <a:t>Standard, “EN 15459:2006, Energy Efficiency for Buildings — Standard economic evaluation procedure for energy systems in buildings Contents,” 2006.</a:t>
            </a:r>
          </a:p>
          <a:p>
            <a:pPr marL="323378" lvl="1" algn="just"/>
            <a:r>
              <a:rPr lang="en-US" sz="2400" dirty="0"/>
              <a:t>[</a:t>
            </a:r>
            <a:r>
              <a:rPr lang="en-US" sz="2400" dirty="0" smtClean="0"/>
              <a:t>7] C</a:t>
            </a:r>
            <a:r>
              <a:rPr lang="en-US" sz="2400" dirty="0"/>
              <a:t>. Ministry of Commerce Industry and Energy Tourism, “2nd National plan </a:t>
            </a:r>
            <a:r>
              <a:rPr lang="en-US" sz="2400" dirty="0" err="1"/>
              <a:t>fo</a:t>
            </a:r>
            <a:r>
              <a:rPr lang="en-US" sz="2400" dirty="0"/>
              <a:t> increasing the number of Nearly Zero-Energy Buildings (NZEBs),” 2017</a:t>
            </a:r>
            <a:r>
              <a:rPr lang="en-US" sz="2400" dirty="0" smtClean="0"/>
              <a:t>.</a:t>
            </a:r>
            <a:endParaRPr lang="en-US" sz="2400" dirty="0"/>
          </a:p>
        </p:txBody>
      </p:sp>
      <p:sp>
        <p:nvSpPr>
          <p:cNvPr id="32" name="Rectangle 31">
            <a:extLst>
              <a:ext uri="{FF2B5EF4-FFF2-40B4-BE49-F238E27FC236}">
                <a16:creationId xmlns:a16="http://schemas.microsoft.com/office/drawing/2014/main" xmlns="" id="{CD6E6898-F897-47D9-A00C-1EC496340FC1}"/>
              </a:ext>
            </a:extLst>
          </p:cNvPr>
          <p:cNvSpPr/>
          <p:nvPr/>
        </p:nvSpPr>
        <p:spPr>
          <a:xfrm>
            <a:off x="2039000" y="28117068"/>
            <a:ext cx="12831566" cy="14373165"/>
          </a:xfrm>
          <a:prstGeom prst="rect">
            <a:avLst/>
          </a:prstGeom>
        </p:spPr>
        <p:txBody>
          <a:bodyPr wrap="square">
            <a:spAutoFit/>
          </a:bodyPr>
          <a:lstStyle/>
          <a:p>
            <a:r>
              <a:rPr lang="en-US" sz="3200" b="1" dirty="0" smtClean="0">
                <a:solidFill>
                  <a:srgbClr val="000000"/>
                </a:solidFill>
              </a:rPr>
              <a:t>Methodology</a:t>
            </a:r>
          </a:p>
          <a:p>
            <a:pPr algn="just"/>
            <a:endParaRPr lang="en-US" sz="3200" b="1" dirty="0" smtClean="0">
              <a:solidFill>
                <a:srgbClr val="000000"/>
              </a:solidFill>
            </a:endParaRPr>
          </a:p>
          <a:p>
            <a:pPr algn="just"/>
            <a:r>
              <a:rPr lang="en-US" sz="3200" dirty="0">
                <a:solidFill>
                  <a:srgbClr val="000000"/>
                </a:solidFill>
              </a:rPr>
              <a:t>In order to examine the environmental impact of a GSHP system, a case study of a residential building in the Mediterranean island of Cyprus is considered. </a:t>
            </a:r>
            <a:endParaRPr lang="en-US" sz="3200" dirty="0" smtClean="0">
              <a:solidFill>
                <a:srgbClr val="000000"/>
              </a:solidFill>
            </a:endParaRPr>
          </a:p>
          <a:p>
            <a:pPr marL="457200" indent="-457200" algn="just">
              <a:buFont typeface="Wingdings" panose="05000000000000000000" pitchFamily="2" charset="2"/>
              <a:buChar char="Ø"/>
            </a:pPr>
            <a:r>
              <a:rPr lang="en-US" sz="3200" dirty="0" smtClean="0">
                <a:solidFill>
                  <a:srgbClr val="000000"/>
                </a:solidFill>
              </a:rPr>
              <a:t>The </a:t>
            </a:r>
            <a:r>
              <a:rPr lang="en-US" sz="3200" dirty="0">
                <a:solidFill>
                  <a:srgbClr val="000000"/>
                </a:solidFill>
              </a:rPr>
              <a:t>selected building has a flat roof and an area of 220 m2, </a:t>
            </a:r>
            <a:r>
              <a:rPr lang="en-US" sz="3200" dirty="0" smtClean="0">
                <a:solidFill>
                  <a:srgbClr val="000000"/>
                </a:solidFill>
              </a:rPr>
              <a:t>with technical </a:t>
            </a:r>
            <a:r>
              <a:rPr lang="en-US" sz="3200" dirty="0">
                <a:solidFill>
                  <a:srgbClr val="000000"/>
                </a:solidFill>
              </a:rPr>
              <a:t>characteristics </a:t>
            </a:r>
            <a:r>
              <a:rPr lang="en-US" sz="3200" dirty="0" err="1" smtClean="0">
                <a:solidFill>
                  <a:srgbClr val="000000"/>
                </a:solidFill>
              </a:rPr>
              <a:t>varing</a:t>
            </a:r>
            <a:r>
              <a:rPr lang="en-US" sz="3200" dirty="0" smtClean="0">
                <a:solidFill>
                  <a:srgbClr val="000000"/>
                </a:solidFill>
              </a:rPr>
              <a:t> </a:t>
            </a:r>
            <a:r>
              <a:rPr lang="en-US" sz="3200" dirty="0">
                <a:solidFill>
                  <a:srgbClr val="000000"/>
                </a:solidFill>
              </a:rPr>
              <a:t>to study high- and low-insulated cases. For the high insulated case, the characteristics determined by the nearly zero energy building (</a:t>
            </a:r>
            <a:r>
              <a:rPr lang="en-US" sz="3200" dirty="0" err="1">
                <a:solidFill>
                  <a:srgbClr val="000000"/>
                </a:solidFill>
              </a:rPr>
              <a:t>nZEB</a:t>
            </a:r>
            <a:r>
              <a:rPr lang="en-US" sz="3200" dirty="0">
                <a:solidFill>
                  <a:srgbClr val="000000"/>
                </a:solidFill>
              </a:rPr>
              <a:t>) EU derivative [5-6] are met. </a:t>
            </a:r>
            <a:endParaRPr lang="en-US" sz="3200" dirty="0" smtClean="0">
              <a:solidFill>
                <a:srgbClr val="000000"/>
              </a:solidFill>
            </a:endParaRPr>
          </a:p>
          <a:p>
            <a:pPr algn="just"/>
            <a:endParaRPr lang="en-US" sz="3200" dirty="0">
              <a:solidFill>
                <a:srgbClr val="000000"/>
              </a:solidFill>
            </a:endParaRPr>
          </a:p>
          <a:p>
            <a:pPr marL="514350" indent="-514350" algn="just">
              <a:buFont typeface="Wingdings" panose="05000000000000000000" pitchFamily="2" charset="2"/>
              <a:buChar char="Ø"/>
            </a:pPr>
            <a:r>
              <a:rPr lang="en-US" sz="3200" dirty="0" smtClean="0">
                <a:solidFill>
                  <a:srgbClr val="000000"/>
                </a:solidFill>
              </a:rPr>
              <a:t>The </a:t>
            </a:r>
            <a:r>
              <a:rPr lang="en-US" sz="3200" dirty="0">
                <a:solidFill>
                  <a:srgbClr val="000000"/>
                </a:solidFill>
              </a:rPr>
              <a:t>yearly heating and cooling loads for the low-insulated case were estimated at 2150 and 21630 kWh respectively, and for the high-insulated case at 530 and 5400 kWh respectively. The heating and cooling peaks were estimated at 8.97 and 11.10 kW for the low-insulated case, and 2.99 and 7.22 kW for the high-insulated case respectively. </a:t>
            </a:r>
            <a:endParaRPr lang="en-US" sz="3200" dirty="0" smtClean="0">
              <a:solidFill>
                <a:srgbClr val="000000"/>
              </a:solidFill>
            </a:endParaRPr>
          </a:p>
          <a:p>
            <a:pPr marL="514350" indent="-514350" algn="just">
              <a:buFont typeface="Wingdings" panose="05000000000000000000" pitchFamily="2" charset="2"/>
              <a:buChar char="Ø"/>
            </a:pPr>
            <a:endParaRPr lang="en-US" sz="3200" dirty="0">
              <a:solidFill>
                <a:srgbClr val="000000"/>
              </a:solidFill>
            </a:endParaRPr>
          </a:p>
          <a:p>
            <a:pPr marL="514350" indent="-514350" algn="just">
              <a:buFont typeface="Wingdings" panose="05000000000000000000" pitchFamily="2" charset="2"/>
              <a:buChar char="Ø"/>
            </a:pPr>
            <a:r>
              <a:rPr lang="en-US" sz="3200" dirty="0" smtClean="0">
                <a:solidFill>
                  <a:srgbClr val="000000"/>
                </a:solidFill>
              </a:rPr>
              <a:t>The </a:t>
            </a:r>
            <a:r>
              <a:rPr lang="en-US" sz="3200" dirty="0">
                <a:solidFill>
                  <a:srgbClr val="000000"/>
                </a:solidFill>
              </a:rPr>
              <a:t>environmental impact of products / processes is assessed with the use of Life Cycle Analysis (LCA</a:t>
            </a:r>
            <a:r>
              <a:rPr lang="en-US" sz="3200" dirty="0" smtClean="0">
                <a:solidFill>
                  <a:srgbClr val="000000"/>
                </a:solidFill>
              </a:rPr>
              <a:t>), with stages seen in Figure 1. </a:t>
            </a:r>
            <a:r>
              <a:rPr lang="en-US" sz="3200" dirty="0" err="1">
                <a:solidFill>
                  <a:srgbClr val="000000"/>
                </a:solidFill>
              </a:rPr>
              <a:t>OpenLCA</a:t>
            </a:r>
            <a:r>
              <a:rPr lang="en-US" sz="3200" dirty="0">
                <a:solidFill>
                  <a:srgbClr val="000000"/>
                </a:solidFill>
              </a:rPr>
              <a:t> is selected as the tool to perform the </a:t>
            </a:r>
            <a:r>
              <a:rPr lang="en-US" sz="3200" dirty="0" smtClean="0">
                <a:solidFill>
                  <a:srgbClr val="000000"/>
                </a:solidFill>
              </a:rPr>
              <a:t>LCA, with the </a:t>
            </a:r>
            <a:r>
              <a:rPr lang="en-US" sz="3200" dirty="0" err="1">
                <a:solidFill>
                  <a:srgbClr val="000000"/>
                </a:solidFill>
              </a:rPr>
              <a:t>Ecoinvent</a:t>
            </a:r>
            <a:r>
              <a:rPr lang="en-US" sz="3200" dirty="0">
                <a:solidFill>
                  <a:srgbClr val="000000"/>
                </a:solidFill>
              </a:rPr>
              <a:t> 3.6 database and its </a:t>
            </a:r>
            <a:r>
              <a:rPr lang="en-US" sz="3200" dirty="0" smtClean="0">
                <a:solidFill>
                  <a:srgbClr val="000000"/>
                </a:solidFill>
              </a:rPr>
              <a:t>methods. </a:t>
            </a:r>
          </a:p>
          <a:p>
            <a:pPr algn="just"/>
            <a:endParaRPr lang="en-US" sz="3200" dirty="0" smtClean="0"/>
          </a:p>
          <a:p>
            <a:pPr marL="457200" indent="-457200" algn="just">
              <a:buFont typeface="Wingdings" panose="05000000000000000000" pitchFamily="2" charset="2"/>
              <a:buChar char="Ø"/>
            </a:pPr>
            <a:r>
              <a:rPr lang="en-GB" sz="3200" dirty="0"/>
              <a:t>The HPs were assumed to have the same materials and processes used and were neglected from the examined system. </a:t>
            </a:r>
            <a:endParaRPr lang="en-GB" sz="3200" dirty="0" smtClean="0"/>
          </a:p>
          <a:p>
            <a:pPr marL="457200" indent="-457200" algn="just">
              <a:buFont typeface="Wingdings" panose="05000000000000000000" pitchFamily="2" charset="2"/>
              <a:buChar char="Ø"/>
            </a:pPr>
            <a:endParaRPr lang="en-GB" sz="3200" dirty="0" smtClean="0"/>
          </a:p>
          <a:p>
            <a:pPr marL="457200" indent="-457200" algn="just">
              <a:buFont typeface="Wingdings" panose="05000000000000000000" pitchFamily="2" charset="2"/>
              <a:buChar char="Ø"/>
            </a:pPr>
            <a:r>
              <a:rPr lang="en-GB" sz="3200" dirty="0"/>
              <a:t>The functional unit (FU) was therefore set as “a unit to satisfy the residential building’s yearly heating and cooling demand”. </a:t>
            </a:r>
            <a:endParaRPr lang="en-GB" sz="3200" dirty="0" smtClean="0"/>
          </a:p>
          <a:p>
            <a:pPr marL="457200" indent="-457200" algn="just">
              <a:buFont typeface="Wingdings" panose="05000000000000000000" pitchFamily="2" charset="2"/>
              <a:buChar char="Ø"/>
            </a:pPr>
            <a:endParaRPr lang="en-GB" sz="3200" dirty="0">
              <a:solidFill>
                <a:srgbClr val="000000"/>
              </a:solidFill>
            </a:endParaRPr>
          </a:p>
          <a:p>
            <a:pPr marL="457200" indent="-457200">
              <a:buFont typeface="Wingdings" panose="05000000000000000000" pitchFamily="2" charset="2"/>
              <a:buChar char="Ø"/>
            </a:pPr>
            <a:r>
              <a:rPr lang="en-GB" sz="3200" dirty="0"/>
              <a:t>The functional unit (FU) was therefore set as “a unit to satisfy the residential building’s yearly heating and cooling demand</a:t>
            </a:r>
            <a:r>
              <a:rPr lang="en-GB" sz="3200" dirty="0" smtClean="0"/>
              <a:t>”.</a:t>
            </a:r>
            <a:endParaRPr lang="en-US" sz="3200" dirty="0">
              <a:solidFill>
                <a:srgbClr val="000000"/>
              </a:solidFill>
            </a:endParaRPr>
          </a:p>
        </p:txBody>
      </p:sp>
      <p:sp>
        <p:nvSpPr>
          <p:cNvPr id="50" name="TextBox 49">
            <a:extLst>
              <a:ext uri="{FF2B5EF4-FFF2-40B4-BE49-F238E27FC236}">
                <a16:creationId xmlns:a16="http://schemas.microsoft.com/office/drawing/2014/main" xmlns="" id="{B6CE3559-1F70-496B-9979-A9EDBF242D40}"/>
              </a:ext>
            </a:extLst>
          </p:cNvPr>
          <p:cNvSpPr txBox="1"/>
          <p:nvPr/>
        </p:nvSpPr>
        <p:spPr>
          <a:xfrm>
            <a:off x="16776283" y="30264214"/>
            <a:ext cx="12500979" cy="400110"/>
          </a:xfrm>
          <a:prstGeom prst="rect">
            <a:avLst/>
          </a:prstGeom>
          <a:noFill/>
        </p:spPr>
        <p:txBody>
          <a:bodyPr wrap="square" rtlCol="0">
            <a:spAutoFit/>
          </a:bodyPr>
          <a:lstStyle/>
          <a:p>
            <a:r>
              <a:rPr lang="en-GB" sz="2000" i="1" dirty="0" smtClean="0"/>
              <a:t>Figure 3 . </a:t>
            </a:r>
            <a:r>
              <a:rPr lang="en-US" sz="2000" i="1" dirty="0"/>
              <a:t>LCIA estimations per FU using the CML2001 method for the GWP 20a category.</a:t>
            </a:r>
            <a:endParaRPr lang="en-GB" sz="2000" i="1" dirty="0"/>
          </a:p>
        </p:txBody>
      </p:sp>
      <p:sp>
        <p:nvSpPr>
          <p:cNvPr id="51" name="TextBox 50">
            <a:extLst>
              <a:ext uri="{FF2B5EF4-FFF2-40B4-BE49-F238E27FC236}">
                <a16:creationId xmlns:a16="http://schemas.microsoft.com/office/drawing/2014/main" xmlns="" id="{B6CE3559-1F70-496B-9979-A9EDBF242D40}"/>
              </a:ext>
            </a:extLst>
          </p:cNvPr>
          <p:cNvSpPr txBox="1"/>
          <p:nvPr/>
        </p:nvSpPr>
        <p:spPr>
          <a:xfrm>
            <a:off x="16809654" y="21203479"/>
            <a:ext cx="12900024" cy="400110"/>
          </a:xfrm>
          <a:prstGeom prst="rect">
            <a:avLst/>
          </a:prstGeom>
          <a:noFill/>
        </p:spPr>
        <p:txBody>
          <a:bodyPr wrap="square" rtlCol="0">
            <a:spAutoFit/>
          </a:bodyPr>
          <a:lstStyle/>
          <a:p>
            <a:r>
              <a:rPr lang="en-GB" sz="2000" i="1" dirty="0"/>
              <a:t>Table 1. </a:t>
            </a:r>
            <a:r>
              <a:rPr lang="en-US" sz="2000" i="1" dirty="0"/>
              <a:t>GHEs characteristics as obtained by GLD software</a:t>
            </a:r>
            <a:endParaRPr lang="en-GB" sz="2000" i="1" dirty="0"/>
          </a:p>
        </p:txBody>
      </p:sp>
      <p:sp>
        <p:nvSpPr>
          <p:cNvPr id="52" name="Rectangle 51"/>
          <p:cNvSpPr/>
          <p:nvPr/>
        </p:nvSpPr>
        <p:spPr>
          <a:xfrm>
            <a:off x="16814383" y="11828057"/>
            <a:ext cx="12833282" cy="8956298"/>
          </a:xfrm>
          <a:prstGeom prst="rect">
            <a:avLst/>
          </a:prstGeom>
        </p:spPr>
        <p:txBody>
          <a:bodyPr wrap="square">
            <a:spAutoFit/>
          </a:bodyPr>
          <a:lstStyle/>
          <a:p>
            <a:r>
              <a:rPr lang="en-US" sz="3200" b="1" dirty="0" smtClean="0"/>
              <a:t>Results and Discussion</a:t>
            </a:r>
          </a:p>
          <a:p>
            <a:endParaRPr lang="en-US" sz="3200" b="1" dirty="0" smtClean="0"/>
          </a:p>
          <a:p>
            <a:pPr marL="457200" indent="-457200" algn="just">
              <a:buFont typeface="Wingdings" panose="05000000000000000000" pitchFamily="2" charset="2"/>
              <a:buChar char="v"/>
            </a:pPr>
            <a:r>
              <a:rPr lang="en-US" sz="3200" dirty="0" smtClean="0"/>
              <a:t>The </a:t>
            </a:r>
            <a:r>
              <a:rPr lang="en-US" sz="3200" dirty="0"/>
              <a:t>coaxial configuration required the shallowest borehole (shortest pipe) and the double U-tube the longest pipe for any insulation</a:t>
            </a:r>
            <a:r>
              <a:rPr lang="en-US" sz="3200" dirty="0" smtClean="0"/>
              <a:t>. (seen in Table 1)</a:t>
            </a:r>
          </a:p>
          <a:p>
            <a:pPr marL="457200" indent="-457200" algn="just">
              <a:buFont typeface="Wingdings" panose="05000000000000000000" pitchFamily="2" charset="2"/>
              <a:buChar char="v"/>
            </a:pPr>
            <a:endParaRPr lang="en-US" sz="3200" dirty="0"/>
          </a:p>
          <a:p>
            <a:pPr marL="457200" indent="-457200" algn="just">
              <a:buFont typeface="Wingdings" panose="05000000000000000000" pitchFamily="2" charset="2"/>
              <a:buChar char="v"/>
            </a:pPr>
            <a:r>
              <a:rPr lang="en-US" sz="3200" dirty="0" smtClean="0"/>
              <a:t>The </a:t>
            </a:r>
            <a:r>
              <a:rPr lang="en-US" sz="3200" dirty="0"/>
              <a:t>COP for all GSHP types was estimated at 5.1 and 4.4 for heating and cooling respectively, while the ASHP manufacturer’s COPs were 3.0 and 3.3 </a:t>
            </a:r>
            <a:r>
              <a:rPr lang="en-US" sz="3200" dirty="0" smtClean="0"/>
              <a:t>respectively.</a:t>
            </a:r>
          </a:p>
          <a:p>
            <a:pPr marL="457200" indent="-457200" algn="just">
              <a:buFont typeface="Wingdings" panose="05000000000000000000" pitchFamily="2" charset="2"/>
              <a:buChar char="v"/>
            </a:pPr>
            <a:endParaRPr lang="en-US" sz="3200" dirty="0"/>
          </a:p>
          <a:p>
            <a:pPr marL="457200" indent="-457200" algn="just">
              <a:buFont typeface="Wingdings" panose="05000000000000000000" pitchFamily="2" charset="2"/>
              <a:buChar char="v"/>
            </a:pPr>
            <a:r>
              <a:rPr lang="en-US" sz="3200" dirty="0" smtClean="0"/>
              <a:t>The </a:t>
            </a:r>
            <a:r>
              <a:rPr lang="en-US" sz="3200" dirty="0"/>
              <a:t>results obtained in the GLD software, were incorporated into the </a:t>
            </a:r>
            <a:r>
              <a:rPr lang="en-US" sz="3200" dirty="0" err="1"/>
              <a:t>openLCA</a:t>
            </a:r>
            <a:r>
              <a:rPr lang="en-US" sz="3200" dirty="0"/>
              <a:t> software to estimate the LCIA of the GSHP systems compared to the ASHP system. </a:t>
            </a:r>
            <a:endParaRPr lang="en-US" sz="3200" dirty="0" smtClean="0"/>
          </a:p>
          <a:p>
            <a:pPr algn="just"/>
            <a:endParaRPr lang="en-US" sz="3200" dirty="0" smtClean="0"/>
          </a:p>
          <a:p>
            <a:pPr marL="457200" indent="-457200" algn="just">
              <a:buFont typeface="Wingdings" panose="05000000000000000000" pitchFamily="2" charset="2"/>
              <a:buChar char="v"/>
            </a:pPr>
            <a:r>
              <a:rPr lang="en-US" sz="3200" dirty="0" smtClean="0"/>
              <a:t>The </a:t>
            </a:r>
            <a:r>
              <a:rPr lang="en-US" sz="3200" dirty="0"/>
              <a:t>LCIA results are presented in Figure </a:t>
            </a:r>
            <a:r>
              <a:rPr lang="en-US" sz="3200" dirty="0" smtClean="0"/>
              <a:t>3 </a:t>
            </a:r>
            <a:r>
              <a:rPr lang="en-US" sz="3200" dirty="0"/>
              <a:t>as percentages, where ASHP system is used as baseline (100% = 1). It is evident that in both cases, with the use of high and low insulation, all GSHP systems outperform the ASHP systems</a:t>
            </a:r>
            <a:r>
              <a:rPr lang="en-US" sz="3200" dirty="0" smtClean="0"/>
              <a:t>.</a:t>
            </a:r>
          </a:p>
        </p:txBody>
      </p:sp>
      <p:graphicFrame>
        <p:nvGraphicFramePr>
          <p:cNvPr id="18" name="Chart 17"/>
          <p:cNvGraphicFramePr/>
          <p:nvPr>
            <p:extLst>
              <p:ext uri="{D42A27DB-BD31-4B8C-83A1-F6EECF244321}">
                <p14:modId xmlns:p14="http://schemas.microsoft.com/office/powerpoint/2010/main" val="935230747"/>
              </p:ext>
            </p:extLst>
          </p:nvPr>
        </p:nvGraphicFramePr>
        <p:xfrm>
          <a:off x="16901182" y="25030751"/>
          <a:ext cx="12833282" cy="505634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313063845"/>
              </p:ext>
            </p:extLst>
          </p:nvPr>
        </p:nvGraphicFramePr>
        <p:xfrm>
          <a:off x="16776283" y="21751302"/>
          <a:ext cx="12500981" cy="2968360"/>
        </p:xfrm>
        <a:graphic>
          <a:graphicData uri="http://schemas.openxmlformats.org/drawingml/2006/table">
            <a:tbl>
              <a:tblPr>
                <a:tableStyleId>{9D7B26C5-4107-4FEC-AEDC-1716B250A1EF}</a:tableStyleId>
              </a:tblPr>
              <a:tblGrid>
                <a:gridCol w="4194211"/>
                <a:gridCol w="4153385"/>
                <a:gridCol w="4153385"/>
              </a:tblGrid>
              <a:tr h="593672">
                <a:tc rowSpan="2">
                  <a:txBody>
                    <a:bodyPr/>
                    <a:lstStyle/>
                    <a:p>
                      <a:pPr indent="180340" algn="l">
                        <a:spcAft>
                          <a:spcPts val="0"/>
                        </a:spcAft>
                        <a:tabLst>
                          <a:tab pos="288290" algn="l"/>
                          <a:tab pos="540385" algn="l"/>
                          <a:tab pos="828040" algn="l"/>
                          <a:tab pos="1151890" algn="l"/>
                        </a:tabLst>
                      </a:pPr>
                      <a:r>
                        <a:rPr lang="en-GB" sz="2800" b="1" dirty="0">
                          <a:effectLst/>
                        </a:rPr>
                        <a:t>GHE type</a:t>
                      </a:r>
                      <a:endParaRPr lang="en-US" sz="4000" b="1" dirty="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indent="180340" algn="ctr">
                        <a:spcAft>
                          <a:spcPts val="0"/>
                        </a:spcAft>
                        <a:tabLst>
                          <a:tab pos="288290" algn="l"/>
                          <a:tab pos="540385" algn="l"/>
                          <a:tab pos="828040" algn="l"/>
                          <a:tab pos="1151890" algn="l"/>
                        </a:tabLst>
                      </a:pPr>
                      <a:r>
                        <a:rPr lang="en-GB" sz="2800" b="1" dirty="0">
                          <a:effectLst/>
                        </a:rPr>
                        <a:t>Borehole length (pipe length), m</a:t>
                      </a:r>
                      <a:endParaRPr lang="en-US" sz="4000" b="1"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r>
              <a:tr h="593672">
                <a:tc vMerge="1">
                  <a:txBody>
                    <a:bodyPr/>
                    <a:lstStyle/>
                    <a:p>
                      <a:endParaRPr lang="en-US"/>
                    </a:p>
                  </a:txBody>
                  <a:tcPr/>
                </a:tc>
                <a:tc>
                  <a:txBody>
                    <a:bodyPr/>
                    <a:lstStyle/>
                    <a:p>
                      <a:pPr indent="180340" algn="just">
                        <a:spcAft>
                          <a:spcPts val="0"/>
                        </a:spcAft>
                        <a:tabLst>
                          <a:tab pos="288290" algn="l"/>
                          <a:tab pos="540385" algn="l"/>
                          <a:tab pos="828040" algn="l"/>
                          <a:tab pos="1151890" algn="l"/>
                        </a:tabLst>
                      </a:pPr>
                      <a:r>
                        <a:rPr lang="en-GB" sz="2800" b="1" dirty="0">
                          <a:effectLst/>
                        </a:rPr>
                        <a:t>High insulation</a:t>
                      </a:r>
                      <a:endParaRPr lang="en-US" sz="40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180340" algn="just">
                        <a:spcAft>
                          <a:spcPts val="0"/>
                        </a:spcAft>
                        <a:tabLst>
                          <a:tab pos="288290" algn="l"/>
                          <a:tab pos="540385" algn="l"/>
                          <a:tab pos="828040" algn="l"/>
                          <a:tab pos="1151890" algn="l"/>
                        </a:tabLst>
                      </a:pPr>
                      <a:r>
                        <a:rPr lang="en-GB" sz="2800" b="1" dirty="0">
                          <a:effectLst/>
                        </a:rPr>
                        <a:t>Low insulation</a:t>
                      </a:r>
                      <a:endParaRPr lang="en-US" sz="4000" b="1" dirty="0">
                        <a:effectLst/>
                        <a:latin typeface="Times New Roman" panose="02020603050405020304" pitchFamily="18" charset="0"/>
                        <a:ea typeface="Times New Roman" panose="02020603050405020304" pitchFamily="18" charset="0"/>
                      </a:endParaRPr>
                    </a:p>
                  </a:txBody>
                  <a:tcPr marL="68580" marR="68580" marT="0" marB="0"/>
                </a:tc>
              </a:tr>
              <a:tr h="593672">
                <a:tc>
                  <a:txBody>
                    <a:bodyPr/>
                    <a:lstStyle/>
                    <a:p>
                      <a:pPr indent="180340" algn="just">
                        <a:spcAft>
                          <a:spcPts val="0"/>
                        </a:spcAft>
                        <a:tabLst>
                          <a:tab pos="288290" algn="l"/>
                          <a:tab pos="540385" algn="l"/>
                          <a:tab pos="828040" algn="l"/>
                          <a:tab pos="1151890" algn="l"/>
                        </a:tabLst>
                      </a:pPr>
                      <a:r>
                        <a:rPr lang="en-GB" sz="2800" dirty="0">
                          <a:effectLst/>
                        </a:rPr>
                        <a:t>Single U-tube</a:t>
                      </a:r>
                      <a:endParaRPr lang="en-US" sz="4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180340" algn="just">
                        <a:spcAft>
                          <a:spcPts val="0"/>
                        </a:spcAft>
                        <a:tabLst>
                          <a:tab pos="288290" algn="l"/>
                          <a:tab pos="540385" algn="l"/>
                          <a:tab pos="828040" algn="l"/>
                          <a:tab pos="1151890" algn="l"/>
                        </a:tabLst>
                      </a:pPr>
                      <a:r>
                        <a:rPr lang="en-GB" sz="2800">
                          <a:effectLst/>
                        </a:rPr>
                        <a:t>152.4</a:t>
                      </a:r>
                      <a:endParaRPr lang="en-US" sz="4000">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180340" algn="just">
                        <a:spcAft>
                          <a:spcPts val="0"/>
                        </a:spcAft>
                        <a:tabLst>
                          <a:tab pos="288290" algn="l"/>
                          <a:tab pos="540385" algn="l"/>
                          <a:tab pos="828040" algn="l"/>
                          <a:tab pos="1151890" algn="l"/>
                        </a:tabLst>
                      </a:pPr>
                      <a:r>
                        <a:rPr lang="en-GB" sz="2800">
                          <a:effectLst/>
                        </a:rPr>
                        <a:t>203.9</a:t>
                      </a:r>
                      <a:endParaRPr lang="en-US" sz="4000">
                        <a:effectLst/>
                        <a:latin typeface="Times New Roman" panose="02020603050405020304" pitchFamily="18" charset="0"/>
                        <a:ea typeface="Times New Roman" panose="02020603050405020304" pitchFamily="18" charset="0"/>
                      </a:endParaRPr>
                    </a:p>
                  </a:txBody>
                  <a:tcPr marL="68580" marR="68580" marT="0" marB="0"/>
                </a:tc>
              </a:tr>
              <a:tr h="593672">
                <a:tc>
                  <a:txBody>
                    <a:bodyPr/>
                    <a:lstStyle/>
                    <a:p>
                      <a:pPr indent="180340" algn="just">
                        <a:spcAft>
                          <a:spcPts val="0"/>
                        </a:spcAft>
                        <a:tabLst>
                          <a:tab pos="288290" algn="l"/>
                          <a:tab pos="540385" algn="l"/>
                          <a:tab pos="828040" algn="l"/>
                          <a:tab pos="1151890" algn="l"/>
                        </a:tabLst>
                      </a:pPr>
                      <a:r>
                        <a:rPr lang="en-GB" sz="2800" dirty="0">
                          <a:effectLst/>
                        </a:rPr>
                        <a:t>Double U-tube</a:t>
                      </a:r>
                      <a:endParaRPr lang="en-US" sz="4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180340" algn="just">
                        <a:spcAft>
                          <a:spcPts val="0"/>
                        </a:spcAft>
                        <a:tabLst>
                          <a:tab pos="288290" algn="l"/>
                          <a:tab pos="540385" algn="l"/>
                          <a:tab pos="828040" algn="l"/>
                          <a:tab pos="1151890" algn="l"/>
                        </a:tabLst>
                      </a:pPr>
                      <a:r>
                        <a:rPr lang="en-GB" sz="2800">
                          <a:effectLst/>
                        </a:rPr>
                        <a:t>132.5 (265)</a:t>
                      </a:r>
                      <a:endParaRPr lang="en-US" sz="4000">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180340" algn="just">
                        <a:spcAft>
                          <a:spcPts val="0"/>
                        </a:spcAft>
                        <a:tabLst>
                          <a:tab pos="288290" algn="l"/>
                          <a:tab pos="540385" algn="l"/>
                          <a:tab pos="828040" algn="l"/>
                          <a:tab pos="1151890" algn="l"/>
                        </a:tabLst>
                      </a:pPr>
                      <a:r>
                        <a:rPr lang="en-GB" sz="2800">
                          <a:effectLst/>
                        </a:rPr>
                        <a:t>174.8 (349.6)</a:t>
                      </a:r>
                      <a:endParaRPr lang="en-US" sz="4000">
                        <a:effectLst/>
                        <a:latin typeface="Times New Roman" panose="02020603050405020304" pitchFamily="18" charset="0"/>
                        <a:ea typeface="Times New Roman" panose="02020603050405020304" pitchFamily="18" charset="0"/>
                      </a:endParaRPr>
                    </a:p>
                  </a:txBody>
                  <a:tcPr marL="68580" marR="68580" marT="0" marB="0"/>
                </a:tc>
              </a:tr>
              <a:tr h="593672">
                <a:tc>
                  <a:txBody>
                    <a:bodyPr/>
                    <a:lstStyle/>
                    <a:p>
                      <a:pPr indent="180340" algn="just">
                        <a:spcAft>
                          <a:spcPts val="0"/>
                        </a:spcAft>
                        <a:tabLst>
                          <a:tab pos="288290" algn="l"/>
                          <a:tab pos="540385" algn="l"/>
                          <a:tab pos="828040" algn="l"/>
                          <a:tab pos="1151890" algn="l"/>
                        </a:tabLst>
                      </a:pPr>
                      <a:r>
                        <a:rPr lang="en-GB" sz="2800" dirty="0">
                          <a:effectLst/>
                        </a:rPr>
                        <a:t>Coaxial</a:t>
                      </a:r>
                      <a:endParaRPr lang="en-US" sz="4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180340" algn="just">
                        <a:spcAft>
                          <a:spcPts val="0"/>
                        </a:spcAft>
                        <a:tabLst>
                          <a:tab pos="288290" algn="l"/>
                          <a:tab pos="540385" algn="l"/>
                          <a:tab pos="828040" algn="l"/>
                          <a:tab pos="1151890" algn="l"/>
                        </a:tabLst>
                      </a:pPr>
                      <a:r>
                        <a:rPr lang="en-GB" sz="2800" dirty="0">
                          <a:effectLst/>
                        </a:rPr>
                        <a:t>131.9</a:t>
                      </a:r>
                      <a:endParaRPr lang="en-US" sz="4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180340" algn="just">
                        <a:spcAft>
                          <a:spcPts val="0"/>
                        </a:spcAft>
                        <a:tabLst>
                          <a:tab pos="288290" algn="l"/>
                          <a:tab pos="540385" algn="l"/>
                          <a:tab pos="828040" algn="l"/>
                          <a:tab pos="1151890" algn="l"/>
                        </a:tabLst>
                      </a:pPr>
                      <a:r>
                        <a:rPr lang="en-GB" sz="2800" dirty="0">
                          <a:effectLst/>
                        </a:rPr>
                        <a:t>172.8</a:t>
                      </a:r>
                      <a:endParaRPr lang="en-US" sz="4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graphicFrame>
        <p:nvGraphicFramePr>
          <p:cNvPr id="15" name="Diagram 14"/>
          <p:cNvGraphicFramePr/>
          <p:nvPr>
            <p:extLst>
              <p:ext uri="{D42A27DB-BD31-4B8C-83A1-F6EECF244321}">
                <p14:modId xmlns:p14="http://schemas.microsoft.com/office/powerpoint/2010/main" val="1302784774"/>
              </p:ext>
            </p:extLst>
          </p:nvPr>
        </p:nvGraphicFramePr>
        <p:xfrm>
          <a:off x="2039000" y="23168800"/>
          <a:ext cx="12943495" cy="293975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6" name="Picture 15"/>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549426" y="4952467"/>
            <a:ext cx="5185038" cy="6364715"/>
          </a:xfrm>
          <a:prstGeom prst="rect">
            <a:avLst/>
          </a:prstGeom>
          <a:solidFill>
            <a:schemeClr val="bg1"/>
          </a:solidFill>
          <a:ln>
            <a:noFill/>
          </a:ln>
        </p:spPr>
      </p:pic>
      <p:sp>
        <p:nvSpPr>
          <p:cNvPr id="17" name="TextBox 16">
            <a:extLst>
              <a:ext uri="{FF2B5EF4-FFF2-40B4-BE49-F238E27FC236}">
                <a16:creationId xmlns:a16="http://schemas.microsoft.com/office/drawing/2014/main" xmlns="" id="{B6CE3559-1F70-496B-9979-A9EDBF242D40}"/>
              </a:ext>
            </a:extLst>
          </p:cNvPr>
          <p:cNvSpPr txBox="1"/>
          <p:nvPr/>
        </p:nvSpPr>
        <p:spPr>
          <a:xfrm>
            <a:off x="2039000" y="27158812"/>
            <a:ext cx="12500979" cy="400110"/>
          </a:xfrm>
          <a:prstGeom prst="rect">
            <a:avLst/>
          </a:prstGeom>
          <a:noFill/>
        </p:spPr>
        <p:txBody>
          <a:bodyPr wrap="square" rtlCol="0">
            <a:spAutoFit/>
          </a:bodyPr>
          <a:lstStyle/>
          <a:p>
            <a:r>
              <a:rPr lang="en-GB" sz="2000" i="1" dirty="0" smtClean="0"/>
              <a:t>Figure </a:t>
            </a:r>
            <a:r>
              <a:rPr lang="en-US" sz="2000" i="1" dirty="0" smtClean="0"/>
              <a:t>1. </a:t>
            </a:r>
            <a:r>
              <a:rPr lang="en-US" sz="2000" dirty="0"/>
              <a:t>General Basic flow of </a:t>
            </a:r>
            <a:r>
              <a:rPr lang="en-US" sz="2000" dirty="0" smtClean="0"/>
              <a:t>LCA</a:t>
            </a:r>
            <a:r>
              <a:rPr lang="en-US" sz="2000" i="1" dirty="0" smtClean="0"/>
              <a:t> </a:t>
            </a:r>
            <a:endParaRPr lang="en-GB" sz="2000" i="1" dirty="0"/>
          </a:p>
        </p:txBody>
      </p:sp>
      <p:sp>
        <p:nvSpPr>
          <p:cNvPr id="3" name="TextBox 2"/>
          <p:cNvSpPr txBox="1"/>
          <p:nvPr/>
        </p:nvSpPr>
        <p:spPr>
          <a:xfrm>
            <a:off x="16776283" y="5813030"/>
            <a:ext cx="6950271" cy="4524315"/>
          </a:xfrm>
          <a:prstGeom prst="rect">
            <a:avLst/>
          </a:prstGeom>
          <a:noFill/>
        </p:spPr>
        <p:txBody>
          <a:bodyPr wrap="square" rtlCol="0">
            <a:spAutoFit/>
          </a:bodyPr>
          <a:lstStyle/>
          <a:p>
            <a:pPr marL="457200" indent="-457200">
              <a:buFont typeface="Wingdings" panose="05000000000000000000" pitchFamily="2" charset="2"/>
              <a:buChar char="Ø"/>
            </a:pPr>
            <a:r>
              <a:rPr lang="en-GB" sz="3200" dirty="0"/>
              <a:t>CML2001 method was considered for the Life Cycle Impact Assessment (LCIA) and the Global Warming potential (GWP) (in kg CO2-Eq) was selected as the impact category to estimate</a:t>
            </a:r>
            <a:r>
              <a:rPr lang="en-GB" sz="3200" dirty="0" smtClean="0"/>
              <a:t>.</a:t>
            </a:r>
          </a:p>
          <a:p>
            <a:pPr marL="457200" indent="-457200">
              <a:buFont typeface="Wingdings" panose="05000000000000000000" pitchFamily="2" charset="2"/>
              <a:buChar char="Ø"/>
            </a:pPr>
            <a:endParaRPr lang="en-GB" sz="3200" dirty="0" smtClean="0"/>
          </a:p>
          <a:p>
            <a:pPr marL="457200" indent="-457200">
              <a:buFont typeface="Wingdings" panose="05000000000000000000" pitchFamily="2" charset="2"/>
              <a:buChar char="Ø"/>
            </a:pPr>
            <a:r>
              <a:rPr lang="en-GB" sz="3200" dirty="0" smtClean="0">
                <a:solidFill>
                  <a:srgbClr val="000000"/>
                </a:solidFill>
              </a:rPr>
              <a:t>System  boundaries are presented in Figure 2.</a:t>
            </a:r>
            <a:endParaRPr lang="en-US" sz="3200" dirty="0">
              <a:solidFill>
                <a:srgbClr val="000000"/>
              </a:solidFill>
            </a:endParaRPr>
          </a:p>
        </p:txBody>
      </p:sp>
      <p:sp>
        <p:nvSpPr>
          <p:cNvPr id="19" name="TextBox 18">
            <a:extLst>
              <a:ext uri="{FF2B5EF4-FFF2-40B4-BE49-F238E27FC236}">
                <a16:creationId xmlns:a16="http://schemas.microsoft.com/office/drawing/2014/main" xmlns="" id="{B6CE3559-1F70-496B-9979-A9EDBF242D40}"/>
              </a:ext>
            </a:extLst>
          </p:cNvPr>
          <p:cNvSpPr txBox="1"/>
          <p:nvPr/>
        </p:nvSpPr>
        <p:spPr>
          <a:xfrm>
            <a:off x="21173855" y="10669482"/>
            <a:ext cx="5550710" cy="400110"/>
          </a:xfrm>
          <a:prstGeom prst="rect">
            <a:avLst/>
          </a:prstGeom>
          <a:noFill/>
        </p:spPr>
        <p:txBody>
          <a:bodyPr wrap="square" rtlCol="0">
            <a:spAutoFit/>
          </a:bodyPr>
          <a:lstStyle/>
          <a:p>
            <a:r>
              <a:rPr lang="en-GB" sz="2000" i="1" dirty="0" smtClean="0"/>
              <a:t>Figure 2 . </a:t>
            </a:r>
            <a:r>
              <a:rPr lang="en-US" sz="2000" i="1" dirty="0" smtClean="0"/>
              <a:t>System Boundaries</a:t>
            </a:r>
            <a:endParaRPr lang="en-GB" sz="2000" i="1" dirty="0"/>
          </a:p>
        </p:txBody>
      </p:sp>
    </p:spTree>
    <p:extLst>
      <p:ext uri="{BB962C8B-B14F-4D97-AF65-F5344CB8AC3E}">
        <p14:creationId xmlns:p14="http://schemas.microsoft.com/office/powerpoint/2010/main" val="3717994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2033</TotalTime>
  <Words>1249</Words>
  <Application>Microsoft Office PowerPoint</Application>
  <PresentationFormat>Custom</PresentationFormat>
  <Paragraphs>84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Environmental Impact of a Ground Source Heat Pump system in a Mediterranean residential building – a Preliminary Assessment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Optimization of floor elements to cover the heating needs of buildings using solar collectors</dc:title>
  <dc:creator>Lazaros G. Aresti</dc:creator>
  <cp:lastModifiedBy>Paul Christodoulides</cp:lastModifiedBy>
  <cp:revision>142</cp:revision>
  <dcterms:created xsi:type="dcterms:W3CDTF">2018-10-02T13:38:35Z</dcterms:created>
  <dcterms:modified xsi:type="dcterms:W3CDTF">2021-06-08T06:53:14Z</dcterms:modified>
</cp:coreProperties>
</file>