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32004000" cy="44958000"/>
  <p:notesSz cx="6732588" cy="9855200"/>
  <p:defaultTextStyle>
    <a:defPPr>
      <a:defRPr lang="en-A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19360">
          <p15:clr>
            <a:srgbClr val="A4A3A4"/>
          </p15:clr>
        </p15:guide>
        <p15:guide id="2" pos="10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D8FCD"/>
    <a:srgbClr val="8183C7"/>
    <a:srgbClr val="6B6DBD"/>
    <a:srgbClr val="5D5FB7"/>
    <a:srgbClr val="008000"/>
    <a:srgbClr val="99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526" autoAdjust="0"/>
  </p:normalViewPr>
  <p:slideViewPr>
    <p:cSldViewPr>
      <p:cViewPr>
        <p:scale>
          <a:sx n="30" d="100"/>
          <a:sy n="30" d="100"/>
        </p:scale>
        <p:origin x="-906" y="-120"/>
      </p:cViewPr>
      <p:guideLst>
        <p:guide orient="horz" pos="19360"/>
        <p:guide pos="10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7358063"/>
            <a:ext cx="24003000" cy="15651162"/>
          </a:xfrm>
        </p:spPr>
        <p:txBody>
          <a:bodyPr anchor="b"/>
          <a:lstStyle>
            <a:lvl1pPr algn="ctr">
              <a:defRPr sz="6000"/>
            </a:lvl1pPr>
          </a:lstStyle>
          <a:p>
            <a:r>
              <a:rPr lang="en-US"/>
              <a:t>Click to edit Master title style</a:t>
            </a:r>
            <a:endParaRPr lang="de-DE"/>
          </a:p>
        </p:txBody>
      </p:sp>
      <p:sp>
        <p:nvSpPr>
          <p:cNvPr id="3" name="Subtitle 2"/>
          <p:cNvSpPr>
            <a:spLocks noGrp="1"/>
          </p:cNvSpPr>
          <p:nvPr>
            <p:ph type="subTitle" idx="1"/>
          </p:nvPr>
        </p:nvSpPr>
        <p:spPr>
          <a:xfrm>
            <a:off x="4000500" y="23614063"/>
            <a:ext cx="24003000" cy="10853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Rectangle 4">
            <a:extLst>
              <a:ext uri="{FF2B5EF4-FFF2-40B4-BE49-F238E27FC236}">
                <a16:creationId xmlns:a16="http://schemas.microsoft.com/office/drawing/2014/main" xmlns="" id="{21A65922-D157-493F-A3B1-EAF76545D136}"/>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xmlns="" id="{158C3CB6-E660-4E63-9701-8D8EA09011EF}"/>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xmlns="" id="{36B53F8B-F3A0-4DF3-8B5D-DA4898C99FD6}"/>
              </a:ext>
            </a:extLst>
          </p:cNvPr>
          <p:cNvSpPr>
            <a:spLocks noGrp="1" noChangeArrowheads="1"/>
          </p:cNvSpPr>
          <p:nvPr>
            <p:ph type="sldNum" sz="quarter" idx="12"/>
          </p:nvPr>
        </p:nvSpPr>
        <p:spPr>
          <a:ln/>
        </p:spPr>
        <p:txBody>
          <a:bodyPr/>
          <a:lstStyle>
            <a:lvl1pPr>
              <a:defRPr/>
            </a:lvl1pPr>
          </a:lstStyle>
          <a:p>
            <a:pPr>
              <a:defRPr/>
            </a:pPr>
            <a:fld id="{E933D50B-A86B-49A6-8C56-033D35E1AFDD}" type="slidenum">
              <a:rPr lang="en-AU" altLang="de-DE"/>
              <a:pPr>
                <a:defRPr/>
              </a:pPr>
              <a:t>‹#›</a:t>
            </a:fld>
            <a:endParaRPr lang="en-AU" altLang="de-DE"/>
          </a:p>
        </p:txBody>
      </p:sp>
    </p:spTree>
    <p:extLst>
      <p:ext uri="{BB962C8B-B14F-4D97-AF65-F5344CB8AC3E}">
        <p14:creationId xmlns:p14="http://schemas.microsoft.com/office/powerpoint/2010/main" val="250546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a:extLst>
              <a:ext uri="{FF2B5EF4-FFF2-40B4-BE49-F238E27FC236}">
                <a16:creationId xmlns:a16="http://schemas.microsoft.com/office/drawing/2014/main" xmlns="" id="{AAA0C8E9-75E8-4394-A322-EF3CFAEE8096}"/>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xmlns="" id="{BD2A3968-15DC-49BD-BA71-8D34C1CD07DA}"/>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xmlns="" id="{332F40AC-DA16-493B-AD7D-DBEACAEE01EF}"/>
              </a:ext>
            </a:extLst>
          </p:cNvPr>
          <p:cNvSpPr>
            <a:spLocks noGrp="1" noChangeArrowheads="1"/>
          </p:cNvSpPr>
          <p:nvPr>
            <p:ph type="sldNum" sz="quarter" idx="12"/>
          </p:nvPr>
        </p:nvSpPr>
        <p:spPr>
          <a:ln/>
        </p:spPr>
        <p:txBody>
          <a:bodyPr/>
          <a:lstStyle>
            <a:lvl1pPr>
              <a:defRPr/>
            </a:lvl1pPr>
          </a:lstStyle>
          <a:p>
            <a:pPr>
              <a:defRPr/>
            </a:pPr>
            <a:fld id="{6B607976-E038-4F7F-A45C-53036D8FDE83}" type="slidenum">
              <a:rPr lang="en-AU" altLang="de-DE"/>
              <a:pPr>
                <a:defRPr/>
              </a:pPr>
              <a:t>‹#›</a:t>
            </a:fld>
            <a:endParaRPr lang="en-AU" altLang="de-DE"/>
          </a:p>
        </p:txBody>
      </p:sp>
    </p:spTree>
    <p:extLst>
      <p:ext uri="{BB962C8B-B14F-4D97-AF65-F5344CB8AC3E}">
        <p14:creationId xmlns:p14="http://schemas.microsoft.com/office/powerpoint/2010/main" val="291846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04438" y="3994150"/>
            <a:ext cx="6800850" cy="359679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2398713" y="3994150"/>
            <a:ext cx="20253325" cy="35967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a:extLst>
              <a:ext uri="{FF2B5EF4-FFF2-40B4-BE49-F238E27FC236}">
                <a16:creationId xmlns:a16="http://schemas.microsoft.com/office/drawing/2014/main" xmlns="" id="{884579FC-F4EE-43D0-8724-A9E9789FF75F}"/>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xmlns="" id="{81A8B599-E47C-43F4-8AF2-DC6DFCA1529F}"/>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xmlns="" id="{BAA2B03B-6280-4D23-BB56-1FAC4223CE88}"/>
              </a:ext>
            </a:extLst>
          </p:cNvPr>
          <p:cNvSpPr>
            <a:spLocks noGrp="1" noChangeArrowheads="1"/>
          </p:cNvSpPr>
          <p:nvPr>
            <p:ph type="sldNum" sz="quarter" idx="12"/>
          </p:nvPr>
        </p:nvSpPr>
        <p:spPr>
          <a:ln/>
        </p:spPr>
        <p:txBody>
          <a:bodyPr/>
          <a:lstStyle>
            <a:lvl1pPr>
              <a:defRPr/>
            </a:lvl1pPr>
          </a:lstStyle>
          <a:p>
            <a:pPr>
              <a:defRPr/>
            </a:pPr>
            <a:fld id="{3257CBF6-BD34-4F56-A62D-A30DB718A1BF}" type="slidenum">
              <a:rPr lang="en-AU" altLang="de-DE"/>
              <a:pPr>
                <a:defRPr/>
              </a:pPr>
              <a:t>‹#›</a:t>
            </a:fld>
            <a:endParaRPr lang="en-AU" altLang="de-DE"/>
          </a:p>
        </p:txBody>
      </p:sp>
    </p:spTree>
    <p:extLst>
      <p:ext uri="{BB962C8B-B14F-4D97-AF65-F5344CB8AC3E}">
        <p14:creationId xmlns:p14="http://schemas.microsoft.com/office/powerpoint/2010/main" val="20212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a:extLst>
              <a:ext uri="{FF2B5EF4-FFF2-40B4-BE49-F238E27FC236}">
                <a16:creationId xmlns:a16="http://schemas.microsoft.com/office/drawing/2014/main" xmlns="" id="{F26EF6DD-EF6F-4519-B05E-F7D817071E45}"/>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xmlns="" id="{E3AC2398-9BDB-4884-ABC9-8BB66AD8F1B1}"/>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xmlns="" id="{C4EFF154-F423-4DA2-BA25-B561A9DB084B}"/>
              </a:ext>
            </a:extLst>
          </p:cNvPr>
          <p:cNvSpPr>
            <a:spLocks noGrp="1" noChangeArrowheads="1"/>
          </p:cNvSpPr>
          <p:nvPr>
            <p:ph type="sldNum" sz="quarter" idx="12"/>
          </p:nvPr>
        </p:nvSpPr>
        <p:spPr>
          <a:ln/>
        </p:spPr>
        <p:txBody>
          <a:bodyPr/>
          <a:lstStyle>
            <a:lvl1pPr>
              <a:defRPr/>
            </a:lvl1pPr>
          </a:lstStyle>
          <a:p>
            <a:pPr>
              <a:defRPr/>
            </a:pPr>
            <a:fld id="{F3A207CF-5BFB-42F9-8FA6-0176DB62BB08}" type="slidenum">
              <a:rPr lang="en-AU" altLang="de-DE"/>
              <a:pPr>
                <a:defRPr/>
              </a:pPr>
              <a:t>‹#›</a:t>
            </a:fld>
            <a:endParaRPr lang="en-AU" altLang="de-DE"/>
          </a:p>
        </p:txBody>
      </p:sp>
    </p:spTree>
    <p:extLst>
      <p:ext uri="{BB962C8B-B14F-4D97-AF65-F5344CB8AC3E}">
        <p14:creationId xmlns:p14="http://schemas.microsoft.com/office/powerpoint/2010/main" val="31074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4400" y="11207750"/>
            <a:ext cx="27603450" cy="18702338"/>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2184400" y="30086300"/>
            <a:ext cx="27603450" cy="983456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6A372A3E-DBBF-41BD-AD29-36A8CEA23346}"/>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xmlns="" id="{7E402CE4-41FE-472D-B403-CD61EABB8644}"/>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xmlns="" id="{32A1C462-C0CF-4663-8759-30E88BBB7987}"/>
              </a:ext>
            </a:extLst>
          </p:cNvPr>
          <p:cNvSpPr>
            <a:spLocks noGrp="1" noChangeArrowheads="1"/>
          </p:cNvSpPr>
          <p:nvPr>
            <p:ph type="sldNum" sz="quarter" idx="12"/>
          </p:nvPr>
        </p:nvSpPr>
        <p:spPr>
          <a:ln/>
        </p:spPr>
        <p:txBody>
          <a:bodyPr/>
          <a:lstStyle>
            <a:lvl1pPr>
              <a:defRPr/>
            </a:lvl1pPr>
          </a:lstStyle>
          <a:p>
            <a:pPr>
              <a:defRPr/>
            </a:pPr>
            <a:fld id="{883BF386-D24D-4FBE-AA0C-DC33CE3E06F7}" type="slidenum">
              <a:rPr lang="en-AU" altLang="de-DE"/>
              <a:pPr>
                <a:defRPr/>
              </a:pPr>
              <a:t>‹#›</a:t>
            </a:fld>
            <a:endParaRPr lang="en-AU" altLang="de-DE"/>
          </a:p>
        </p:txBody>
      </p:sp>
    </p:spTree>
    <p:extLst>
      <p:ext uri="{BB962C8B-B14F-4D97-AF65-F5344CB8AC3E}">
        <p14:creationId xmlns:p14="http://schemas.microsoft.com/office/powerpoint/2010/main" val="318149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2398713" y="12987338"/>
            <a:ext cx="13527087"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16078200" y="12987338"/>
            <a:ext cx="13527088"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4">
            <a:extLst>
              <a:ext uri="{FF2B5EF4-FFF2-40B4-BE49-F238E27FC236}">
                <a16:creationId xmlns:a16="http://schemas.microsoft.com/office/drawing/2014/main" xmlns="" id="{57EF5B19-3995-476E-A68C-178E6E979503}"/>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a:extLst>
              <a:ext uri="{FF2B5EF4-FFF2-40B4-BE49-F238E27FC236}">
                <a16:creationId xmlns:a16="http://schemas.microsoft.com/office/drawing/2014/main" xmlns="" id="{AD321FF5-8372-41B8-957C-69D0EB8B754B}"/>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a:extLst>
              <a:ext uri="{FF2B5EF4-FFF2-40B4-BE49-F238E27FC236}">
                <a16:creationId xmlns:a16="http://schemas.microsoft.com/office/drawing/2014/main" xmlns="" id="{614D81F8-7E44-4909-8879-A0086A27D66E}"/>
              </a:ext>
            </a:extLst>
          </p:cNvPr>
          <p:cNvSpPr>
            <a:spLocks noGrp="1" noChangeArrowheads="1"/>
          </p:cNvSpPr>
          <p:nvPr>
            <p:ph type="sldNum" sz="quarter" idx="12"/>
          </p:nvPr>
        </p:nvSpPr>
        <p:spPr>
          <a:ln/>
        </p:spPr>
        <p:txBody>
          <a:bodyPr/>
          <a:lstStyle>
            <a:lvl1pPr>
              <a:defRPr/>
            </a:lvl1pPr>
          </a:lstStyle>
          <a:p>
            <a:pPr>
              <a:defRPr/>
            </a:pPr>
            <a:fld id="{F656B20A-E67A-4D26-8273-476732B3DE64}" type="slidenum">
              <a:rPr lang="en-AU" altLang="de-DE"/>
              <a:pPr>
                <a:defRPr/>
              </a:pPr>
              <a:t>‹#›</a:t>
            </a:fld>
            <a:endParaRPr lang="en-AU" altLang="de-DE"/>
          </a:p>
        </p:txBody>
      </p:sp>
    </p:spTree>
    <p:extLst>
      <p:ext uri="{BB962C8B-B14F-4D97-AF65-F5344CB8AC3E}">
        <p14:creationId xmlns:p14="http://schemas.microsoft.com/office/powerpoint/2010/main" val="162187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393950"/>
            <a:ext cx="27603450" cy="8689975"/>
          </a:xfrm>
        </p:spPr>
        <p:txBody>
          <a:bodyPr/>
          <a:lstStyle/>
          <a:p>
            <a:r>
              <a:rPr lang="en-US"/>
              <a:t>Click to edit Master title style</a:t>
            </a:r>
            <a:endParaRPr lang="de-DE"/>
          </a:p>
        </p:txBody>
      </p:sp>
      <p:sp>
        <p:nvSpPr>
          <p:cNvPr id="3" name="Text Placeholder 2"/>
          <p:cNvSpPr>
            <a:spLocks noGrp="1"/>
          </p:cNvSpPr>
          <p:nvPr>
            <p:ph type="body" idx="1"/>
          </p:nvPr>
        </p:nvSpPr>
        <p:spPr>
          <a:xfrm>
            <a:off x="2205038" y="11020425"/>
            <a:ext cx="13538200"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5038" y="16422688"/>
            <a:ext cx="13538200"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16202025" y="11020425"/>
            <a:ext cx="13606463"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202025" y="16422688"/>
            <a:ext cx="13606463"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4">
            <a:extLst>
              <a:ext uri="{FF2B5EF4-FFF2-40B4-BE49-F238E27FC236}">
                <a16:creationId xmlns:a16="http://schemas.microsoft.com/office/drawing/2014/main" xmlns="" id="{E7A4A167-8094-4BE0-AAF1-8EDD2590224C}"/>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8" name="Rectangle 5">
            <a:extLst>
              <a:ext uri="{FF2B5EF4-FFF2-40B4-BE49-F238E27FC236}">
                <a16:creationId xmlns:a16="http://schemas.microsoft.com/office/drawing/2014/main" xmlns="" id="{41F33242-A5D5-4F9D-ADCD-0425EB108164}"/>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9" name="Rectangle 6">
            <a:extLst>
              <a:ext uri="{FF2B5EF4-FFF2-40B4-BE49-F238E27FC236}">
                <a16:creationId xmlns:a16="http://schemas.microsoft.com/office/drawing/2014/main" xmlns="" id="{A843A0BF-F453-4917-80EE-68C5F07792B6}"/>
              </a:ext>
            </a:extLst>
          </p:cNvPr>
          <p:cNvSpPr>
            <a:spLocks noGrp="1" noChangeArrowheads="1"/>
          </p:cNvSpPr>
          <p:nvPr>
            <p:ph type="sldNum" sz="quarter" idx="12"/>
          </p:nvPr>
        </p:nvSpPr>
        <p:spPr>
          <a:ln/>
        </p:spPr>
        <p:txBody>
          <a:bodyPr/>
          <a:lstStyle>
            <a:lvl1pPr>
              <a:defRPr/>
            </a:lvl1pPr>
          </a:lstStyle>
          <a:p>
            <a:pPr>
              <a:defRPr/>
            </a:pPr>
            <a:fld id="{DE9C69EC-33F8-47ED-AAAA-EDE96A38CCF8}" type="slidenum">
              <a:rPr lang="en-AU" altLang="de-DE"/>
              <a:pPr>
                <a:defRPr/>
              </a:pPr>
              <a:t>‹#›</a:t>
            </a:fld>
            <a:endParaRPr lang="en-AU" altLang="de-DE"/>
          </a:p>
        </p:txBody>
      </p:sp>
    </p:spTree>
    <p:extLst>
      <p:ext uri="{BB962C8B-B14F-4D97-AF65-F5344CB8AC3E}">
        <p14:creationId xmlns:p14="http://schemas.microsoft.com/office/powerpoint/2010/main" val="370926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4">
            <a:extLst>
              <a:ext uri="{FF2B5EF4-FFF2-40B4-BE49-F238E27FC236}">
                <a16:creationId xmlns:a16="http://schemas.microsoft.com/office/drawing/2014/main" xmlns="" id="{ECDDC313-9494-49CD-98E6-41C51D2BF2EA}"/>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4" name="Rectangle 5">
            <a:extLst>
              <a:ext uri="{FF2B5EF4-FFF2-40B4-BE49-F238E27FC236}">
                <a16:creationId xmlns:a16="http://schemas.microsoft.com/office/drawing/2014/main" xmlns="" id="{53880CD9-09EE-402C-BAEE-43C96D24322B}"/>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5" name="Rectangle 6">
            <a:extLst>
              <a:ext uri="{FF2B5EF4-FFF2-40B4-BE49-F238E27FC236}">
                <a16:creationId xmlns:a16="http://schemas.microsoft.com/office/drawing/2014/main" xmlns="" id="{17AAEB09-00C5-41BE-A7F5-BA867BF0C740}"/>
              </a:ext>
            </a:extLst>
          </p:cNvPr>
          <p:cNvSpPr>
            <a:spLocks noGrp="1" noChangeArrowheads="1"/>
          </p:cNvSpPr>
          <p:nvPr>
            <p:ph type="sldNum" sz="quarter" idx="12"/>
          </p:nvPr>
        </p:nvSpPr>
        <p:spPr>
          <a:ln/>
        </p:spPr>
        <p:txBody>
          <a:bodyPr/>
          <a:lstStyle>
            <a:lvl1pPr>
              <a:defRPr/>
            </a:lvl1pPr>
          </a:lstStyle>
          <a:p>
            <a:pPr>
              <a:defRPr/>
            </a:pPr>
            <a:fld id="{53480492-2AAE-4F67-9E80-8F68432DD631}" type="slidenum">
              <a:rPr lang="en-AU" altLang="de-DE"/>
              <a:pPr>
                <a:defRPr/>
              </a:pPr>
              <a:t>‹#›</a:t>
            </a:fld>
            <a:endParaRPr lang="en-AU" altLang="de-DE"/>
          </a:p>
        </p:txBody>
      </p:sp>
    </p:spTree>
    <p:extLst>
      <p:ext uri="{BB962C8B-B14F-4D97-AF65-F5344CB8AC3E}">
        <p14:creationId xmlns:p14="http://schemas.microsoft.com/office/powerpoint/2010/main" val="363687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7CD0A86-13B3-452D-8C13-A0219642126A}"/>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3" name="Rectangle 5">
            <a:extLst>
              <a:ext uri="{FF2B5EF4-FFF2-40B4-BE49-F238E27FC236}">
                <a16:creationId xmlns:a16="http://schemas.microsoft.com/office/drawing/2014/main" xmlns="" id="{DC74CBA6-02B7-4E4B-BE42-3580264A462B}"/>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4" name="Rectangle 6">
            <a:extLst>
              <a:ext uri="{FF2B5EF4-FFF2-40B4-BE49-F238E27FC236}">
                <a16:creationId xmlns:a16="http://schemas.microsoft.com/office/drawing/2014/main" xmlns="" id="{C85DE331-701E-44AC-B359-0D5430EB8868}"/>
              </a:ext>
            </a:extLst>
          </p:cNvPr>
          <p:cNvSpPr>
            <a:spLocks noGrp="1" noChangeArrowheads="1"/>
          </p:cNvSpPr>
          <p:nvPr>
            <p:ph type="sldNum" sz="quarter" idx="12"/>
          </p:nvPr>
        </p:nvSpPr>
        <p:spPr>
          <a:ln/>
        </p:spPr>
        <p:txBody>
          <a:bodyPr/>
          <a:lstStyle>
            <a:lvl1pPr>
              <a:defRPr/>
            </a:lvl1pPr>
          </a:lstStyle>
          <a:p>
            <a:pPr>
              <a:defRPr/>
            </a:pPr>
            <a:fld id="{F659F4A4-FDE3-45E1-AFAD-31B24CC380BD}" type="slidenum">
              <a:rPr lang="en-AU" altLang="de-DE"/>
              <a:pPr>
                <a:defRPr/>
              </a:pPr>
              <a:t>‹#›</a:t>
            </a:fld>
            <a:endParaRPr lang="en-AU" altLang="de-DE"/>
          </a:p>
        </p:txBody>
      </p:sp>
    </p:spTree>
    <p:extLst>
      <p:ext uri="{BB962C8B-B14F-4D97-AF65-F5344CB8AC3E}">
        <p14:creationId xmlns:p14="http://schemas.microsoft.com/office/powerpoint/2010/main" val="46831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13606463" y="6473825"/>
            <a:ext cx="16202025" cy="31948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225C4B08-B693-4C81-9E8B-38E91295A2F7}"/>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a:extLst>
              <a:ext uri="{FF2B5EF4-FFF2-40B4-BE49-F238E27FC236}">
                <a16:creationId xmlns:a16="http://schemas.microsoft.com/office/drawing/2014/main" xmlns="" id="{2C278EEC-7E57-4C47-B3B6-8701CC86CDD3}"/>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a:extLst>
              <a:ext uri="{FF2B5EF4-FFF2-40B4-BE49-F238E27FC236}">
                <a16:creationId xmlns:a16="http://schemas.microsoft.com/office/drawing/2014/main" xmlns="" id="{7474FB95-BFD9-47EF-9A54-32A256365F6F}"/>
              </a:ext>
            </a:extLst>
          </p:cNvPr>
          <p:cNvSpPr>
            <a:spLocks noGrp="1" noChangeArrowheads="1"/>
          </p:cNvSpPr>
          <p:nvPr>
            <p:ph type="sldNum" sz="quarter" idx="12"/>
          </p:nvPr>
        </p:nvSpPr>
        <p:spPr>
          <a:ln/>
        </p:spPr>
        <p:txBody>
          <a:bodyPr/>
          <a:lstStyle>
            <a:lvl1pPr>
              <a:defRPr/>
            </a:lvl1pPr>
          </a:lstStyle>
          <a:p>
            <a:pPr>
              <a:defRPr/>
            </a:pPr>
            <a:fld id="{17EEC0DE-9A2F-456B-80FB-1EF14717FA9E}" type="slidenum">
              <a:rPr lang="en-AU" altLang="de-DE"/>
              <a:pPr>
                <a:defRPr/>
              </a:pPr>
              <a:t>‹#›</a:t>
            </a:fld>
            <a:endParaRPr lang="en-AU" altLang="de-DE"/>
          </a:p>
        </p:txBody>
      </p:sp>
    </p:spTree>
    <p:extLst>
      <p:ext uri="{BB962C8B-B14F-4D97-AF65-F5344CB8AC3E}">
        <p14:creationId xmlns:p14="http://schemas.microsoft.com/office/powerpoint/2010/main" val="4291353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13606463" y="6473825"/>
            <a:ext cx="16202025" cy="31948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241F5D2A-B781-4B2F-8880-F43B2D8A6F64}"/>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a:extLst>
              <a:ext uri="{FF2B5EF4-FFF2-40B4-BE49-F238E27FC236}">
                <a16:creationId xmlns:a16="http://schemas.microsoft.com/office/drawing/2014/main" xmlns="" id="{B62B1ADF-40BD-4BBC-951C-67746721CCD5}"/>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a:extLst>
              <a:ext uri="{FF2B5EF4-FFF2-40B4-BE49-F238E27FC236}">
                <a16:creationId xmlns:a16="http://schemas.microsoft.com/office/drawing/2014/main" xmlns="" id="{0E4FC08D-8764-470A-B272-668E1BFEBF34}"/>
              </a:ext>
            </a:extLst>
          </p:cNvPr>
          <p:cNvSpPr>
            <a:spLocks noGrp="1" noChangeArrowheads="1"/>
          </p:cNvSpPr>
          <p:nvPr>
            <p:ph type="sldNum" sz="quarter" idx="12"/>
          </p:nvPr>
        </p:nvSpPr>
        <p:spPr>
          <a:ln/>
        </p:spPr>
        <p:txBody>
          <a:bodyPr/>
          <a:lstStyle>
            <a:lvl1pPr>
              <a:defRPr/>
            </a:lvl1pPr>
          </a:lstStyle>
          <a:p>
            <a:pPr>
              <a:defRPr/>
            </a:pPr>
            <a:fld id="{1059942B-545E-4F19-83AD-65DCF8AC730F}" type="slidenum">
              <a:rPr lang="en-AU" altLang="de-DE"/>
              <a:pPr>
                <a:defRPr/>
              </a:pPr>
              <a:t>‹#›</a:t>
            </a:fld>
            <a:endParaRPr lang="en-AU" altLang="de-DE"/>
          </a:p>
        </p:txBody>
      </p:sp>
    </p:spTree>
    <p:extLst>
      <p:ext uri="{BB962C8B-B14F-4D97-AF65-F5344CB8AC3E}">
        <p14:creationId xmlns:p14="http://schemas.microsoft.com/office/powerpoint/2010/main" val="261073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7E750258-D64C-4B08-A1DB-648653CF46EF}"/>
              </a:ext>
            </a:extLst>
          </p:cNvPr>
          <p:cNvSpPr>
            <a:spLocks noGrp="1" noChangeArrowheads="1"/>
          </p:cNvSpPr>
          <p:nvPr>
            <p:ph type="title"/>
          </p:nvPr>
        </p:nvSpPr>
        <p:spPr bwMode="auto">
          <a:xfrm>
            <a:off x="2398713" y="3994150"/>
            <a:ext cx="27206575" cy="749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326" tIns="217663" rIns="435326" bIns="217663" numCol="1" anchor="ctr" anchorCtr="0" compatLnSpc="1">
            <a:prstTxWarp prst="textNoShape">
              <a:avLst/>
            </a:prstTxWarp>
          </a:bodyPr>
          <a:lstStyle/>
          <a:p>
            <a:pPr lvl="0"/>
            <a:r>
              <a:rPr lang="en-AU" altLang="de-DE"/>
              <a:t>Click to edit Master title style</a:t>
            </a:r>
          </a:p>
        </p:txBody>
      </p:sp>
      <p:sp>
        <p:nvSpPr>
          <p:cNvPr id="1027" name="Rectangle 3">
            <a:extLst>
              <a:ext uri="{FF2B5EF4-FFF2-40B4-BE49-F238E27FC236}">
                <a16:creationId xmlns:a16="http://schemas.microsoft.com/office/drawing/2014/main" xmlns="" id="{CC881614-0C44-40F6-B757-26CEFFD065FF}"/>
              </a:ext>
            </a:extLst>
          </p:cNvPr>
          <p:cNvSpPr>
            <a:spLocks noGrp="1" noChangeArrowheads="1"/>
          </p:cNvSpPr>
          <p:nvPr>
            <p:ph type="body" idx="1"/>
          </p:nvPr>
        </p:nvSpPr>
        <p:spPr bwMode="auto">
          <a:xfrm>
            <a:off x="2398713" y="12987338"/>
            <a:ext cx="27206575" cy="269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326" tIns="217663" rIns="435326" bIns="217663" numCol="1" anchor="t" anchorCtr="0" compatLnSpc="1">
            <a:prstTxWarp prst="textNoShape">
              <a:avLst/>
            </a:prstTxWarp>
          </a:bodyPr>
          <a:lstStyle/>
          <a:p>
            <a:pPr lvl="0"/>
            <a:r>
              <a:rPr lang="en-AU" altLang="de-DE"/>
              <a:t>Click to edit Master text styles</a:t>
            </a:r>
          </a:p>
          <a:p>
            <a:pPr lvl="1"/>
            <a:r>
              <a:rPr lang="en-AU" altLang="de-DE"/>
              <a:t>Second level</a:t>
            </a:r>
          </a:p>
          <a:p>
            <a:pPr lvl="2"/>
            <a:r>
              <a:rPr lang="en-AU" altLang="de-DE"/>
              <a:t>Third level</a:t>
            </a:r>
          </a:p>
          <a:p>
            <a:pPr lvl="3"/>
            <a:r>
              <a:rPr lang="en-AU" altLang="de-DE"/>
              <a:t>Fourth level</a:t>
            </a:r>
          </a:p>
          <a:p>
            <a:pPr lvl="4"/>
            <a:r>
              <a:rPr lang="en-AU" altLang="de-DE"/>
              <a:t>Fifth level</a:t>
            </a:r>
          </a:p>
        </p:txBody>
      </p:sp>
      <p:sp>
        <p:nvSpPr>
          <p:cNvPr id="1028" name="Rectangle 4">
            <a:extLst>
              <a:ext uri="{FF2B5EF4-FFF2-40B4-BE49-F238E27FC236}">
                <a16:creationId xmlns:a16="http://schemas.microsoft.com/office/drawing/2014/main" xmlns="" id="{D377EE16-BF21-44BC-BAA1-D94F0BFF507F}"/>
              </a:ext>
            </a:extLst>
          </p:cNvPr>
          <p:cNvSpPr>
            <a:spLocks noGrp="1" noChangeArrowheads="1"/>
          </p:cNvSpPr>
          <p:nvPr>
            <p:ph type="dt" sz="half" idx="2"/>
          </p:nvPr>
        </p:nvSpPr>
        <p:spPr bwMode="auto">
          <a:xfrm>
            <a:off x="2398713" y="40963850"/>
            <a:ext cx="6670675" cy="2994025"/>
          </a:xfrm>
          <a:prstGeom prst="rect">
            <a:avLst/>
          </a:prstGeom>
          <a:noFill/>
          <a:ln>
            <a:noFill/>
          </a:ln>
          <a:effectLst/>
        </p:spPr>
        <p:txBody>
          <a:bodyPr vert="horz" wrap="square" lIns="435326" tIns="217663" rIns="435326" bIns="217663" numCol="1" anchor="t" anchorCtr="0" compatLnSpc="1">
            <a:prstTxWarp prst="textNoShape">
              <a:avLst/>
            </a:prstTxWarp>
          </a:bodyPr>
          <a:lstStyle>
            <a:lvl1pPr algn="l" defTabSz="4352925">
              <a:defRPr sz="6600"/>
            </a:lvl1pPr>
          </a:lstStyle>
          <a:p>
            <a:pPr>
              <a:defRPr/>
            </a:pPr>
            <a:endParaRPr lang="en-AU" altLang="de-DE"/>
          </a:p>
        </p:txBody>
      </p:sp>
      <p:sp>
        <p:nvSpPr>
          <p:cNvPr id="1029" name="Rectangle 5">
            <a:extLst>
              <a:ext uri="{FF2B5EF4-FFF2-40B4-BE49-F238E27FC236}">
                <a16:creationId xmlns:a16="http://schemas.microsoft.com/office/drawing/2014/main" xmlns="" id="{5DADB0AC-D01A-4EF2-87DB-110550786C7B}"/>
              </a:ext>
            </a:extLst>
          </p:cNvPr>
          <p:cNvSpPr>
            <a:spLocks noGrp="1" noChangeArrowheads="1"/>
          </p:cNvSpPr>
          <p:nvPr>
            <p:ph type="ftr" sz="quarter" idx="3"/>
          </p:nvPr>
        </p:nvSpPr>
        <p:spPr bwMode="auto">
          <a:xfrm>
            <a:off x="10934700" y="40963850"/>
            <a:ext cx="10134600" cy="2994025"/>
          </a:xfrm>
          <a:prstGeom prst="rect">
            <a:avLst/>
          </a:prstGeom>
          <a:noFill/>
          <a:ln>
            <a:noFill/>
          </a:ln>
          <a:effectLst/>
        </p:spPr>
        <p:txBody>
          <a:bodyPr vert="horz" wrap="square" lIns="435326" tIns="217663" rIns="435326" bIns="217663" numCol="1" anchor="t" anchorCtr="0" compatLnSpc="1">
            <a:prstTxWarp prst="textNoShape">
              <a:avLst/>
            </a:prstTxWarp>
          </a:bodyPr>
          <a:lstStyle>
            <a:lvl1pPr algn="ctr" defTabSz="4352925">
              <a:defRPr sz="6600"/>
            </a:lvl1pPr>
          </a:lstStyle>
          <a:p>
            <a:pPr>
              <a:defRPr/>
            </a:pPr>
            <a:endParaRPr lang="en-AU" altLang="de-DE"/>
          </a:p>
        </p:txBody>
      </p:sp>
      <p:sp>
        <p:nvSpPr>
          <p:cNvPr id="1030" name="Rectangle 6">
            <a:extLst>
              <a:ext uri="{FF2B5EF4-FFF2-40B4-BE49-F238E27FC236}">
                <a16:creationId xmlns:a16="http://schemas.microsoft.com/office/drawing/2014/main" xmlns="" id="{6D3BC715-1958-48BA-9645-6F56CF7A810C}"/>
              </a:ext>
            </a:extLst>
          </p:cNvPr>
          <p:cNvSpPr>
            <a:spLocks noGrp="1" noChangeArrowheads="1"/>
          </p:cNvSpPr>
          <p:nvPr>
            <p:ph type="sldNum" sz="quarter" idx="4"/>
          </p:nvPr>
        </p:nvSpPr>
        <p:spPr bwMode="auto">
          <a:xfrm>
            <a:off x="22934613" y="40963850"/>
            <a:ext cx="6670675" cy="2994025"/>
          </a:xfrm>
          <a:prstGeom prst="rect">
            <a:avLst/>
          </a:prstGeom>
          <a:noFill/>
          <a:ln>
            <a:noFill/>
          </a:ln>
          <a:effectLst/>
        </p:spPr>
        <p:txBody>
          <a:bodyPr vert="horz" wrap="square" lIns="435326" tIns="217663" rIns="435326" bIns="217663" numCol="1" anchor="t" anchorCtr="0" compatLnSpc="1">
            <a:prstTxWarp prst="textNoShape">
              <a:avLst/>
            </a:prstTxWarp>
          </a:bodyPr>
          <a:lstStyle>
            <a:lvl1pPr algn="r" defTabSz="4352925">
              <a:defRPr sz="6600"/>
            </a:lvl1pPr>
          </a:lstStyle>
          <a:p>
            <a:pPr>
              <a:defRPr/>
            </a:pPr>
            <a:fld id="{87DF95F2-B937-4A63-A1C6-86D5C56DD2A1}" type="slidenum">
              <a:rPr lang="en-AU" altLang="de-DE"/>
              <a:pPr>
                <a:defRPr/>
              </a:pPr>
              <a:t>‹#›</a:t>
            </a:fld>
            <a:endParaRPr lang="en-AU"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2925" rtl="0" eaLnBrk="0" fontAlgn="base" hangingPunct="0">
        <a:spcBef>
          <a:spcPct val="0"/>
        </a:spcBef>
        <a:spcAft>
          <a:spcPct val="0"/>
        </a:spcAft>
        <a:defRPr sz="21000" kern="1200">
          <a:solidFill>
            <a:schemeClr val="tx2"/>
          </a:solidFill>
          <a:latin typeface="+mj-lt"/>
          <a:ea typeface="+mj-ea"/>
          <a:cs typeface="+mj-cs"/>
        </a:defRPr>
      </a:lvl1pPr>
      <a:lvl2pPr algn="ctr" defTabSz="4352925" rtl="0" eaLnBrk="0" fontAlgn="base" hangingPunct="0">
        <a:spcBef>
          <a:spcPct val="0"/>
        </a:spcBef>
        <a:spcAft>
          <a:spcPct val="0"/>
        </a:spcAft>
        <a:defRPr sz="21000">
          <a:solidFill>
            <a:schemeClr val="tx2"/>
          </a:solidFill>
          <a:latin typeface="Times New Roman" panose="02020603050405020304" pitchFamily="18" charset="0"/>
        </a:defRPr>
      </a:lvl2pPr>
      <a:lvl3pPr algn="ctr" defTabSz="4352925" rtl="0" eaLnBrk="0" fontAlgn="base" hangingPunct="0">
        <a:spcBef>
          <a:spcPct val="0"/>
        </a:spcBef>
        <a:spcAft>
          <a:spcPct val="0"/>
        </a:spcAft>
        <a:defRPr sz="21000">
          <a:solidFill>
            <a:schemeClr val="tx2"/>
          </a:solidFill>
          <a:latin typeface="Times New Roman" panose="02020603050405020304" pitchFamily="18" charset="0"/>
        </a:defRPr>
      </a:lvl3pPr>
      <a:lvl4pPr algn="ctr" defTabSz="4352925" rtl="0" eaLnBrk="0" fontAlgn="base" hangingPunct="0">
        <a:spcBef>
          <a:spcPct val="0"/>
        </a:spcBef>
        <a:spcAft>
          <a:spcPct val="0"/>
        </a:spcAft>
        <a:defRPr sz="21000">
          <a:solidFill>
            <a:schemeClr val="tx2"/>
          </a:solidFill>
          <a:latin typeface="Times New Roman" panose="02020603050405020304" pitchFamily="18" charset="0"/>
        </a:defRPr>
      </a:lvl4pPr>
      <a:lvl5pPr algn="ctr" defTabSz="4352925" rtl="0" eaLnBrk="0" fontAlgn="base" hangingPunct="0">
        <a:spcBef>
          <a:spcPct val="0"/>
        </a:spcBef>
        <a:spcAft>
          <a:spcPct val="0"/>
        </a:spcAft>
        <a:defRPr sz="21000">
          <a:solidFill>
            <a:schemeClr val="tx2"/>
          </a:solidFill>
          <a:latin typeface="Times New Roman" panose="02020603050405020304" pitchFamily="18" charset="0"/>
        </a:defRPr>
      </a:lvl5pPr>
      <a:lvl6pPr marL="457200" algn="ctr" defTabSz="4352925" rtl="0" eaLnBrk="0" fontAlgn="base" hangingPunct="0">
        <a:spcBef>
          <a:spcPct val="0"/>
        </a:spcBef>
        <a:spcAft>
          <a:spcPct val="0"/>
        </a:spcAft>
        <a:defRPr sz="21000">
          <a:solidFill>
            <a:schemeClr val="tx2"/>
          </a:solidFill>
          <a:latin typeface="Times New Roman" panose="02020603050405020304" pitchFamily="18" charset="0"/>
        </a:defRPr>
      </a:lvl6pPr>
      <a:lvl7pPr marL="914400" algn="ctr" defTabSz="4352925" rtl="0" eaLnBrk="0" fontAlgn="base" hangingPunct="0">
        <a:spcBef>
          <a:spcPct val="0"/>
        </a:spcBef>
        <a:spcAft>
          <a:spcPct val="0"/>
        </a:spcAft>
        <a:defRPr sz="21000">
          <a:solidFill>
            <a:schemeClr val="tx2"/>
          </a:solidFill>
          <a:latin typeface="Times New Roman" panose="02020603050405020304" pitchFamily="18" charset="0"/>
        </a:defRPr>
      </a:lvl7pPr>
      <a:lvl8pPr marL="1371600" algn="ctr" defTabSz="4352925" rtl="0" eaLnBrk="0" fontAlgn="base" hangingPunct="0">
        <a:spcBef>
          <a:spcPct val="0"/>
        </a:spcBef>
        <a:spcAft>
          <a:spcPct val="0"/>
        </a:spcAft>
        <a:defRPr sz="21000">
          <a:solidFill>
            <a:schemeClr val="tx2"/>
          </a:solidFill>
          <a:latin typeface="Times New Roman" panose="02020603050405020304" pitchFamily="18" charset="0"/>
        </a:defRPr>
      </a:lvl8pPr>
      <a:lvl9pPr marL="1828800" algn="ctr" defTabSz="4352925" rtl="0" eaLnBrk="0" fontAlgn="base" hangingPunct="0">
        <a:spcBef>
          <a:spcPct val="0"/>
        </a:spcBef>
        <a:spcAft>
          <a:spcPct val="0"/>
        </a:spcAft>
        <a:defRPr sz="21000">
          <a:solidFill>
            <a:schemeClr val="tx2"/>
          </a:solidFill>
          <a:latin typeface="Times New Roman" panose="02020603050405020304" pitchFamily="18" charset="0"/>
        </a:defRPr>
      </a:lvl9pPr>
    </p:titleStyle>
    <p:bodyStyle>
      <a:lvl1pPr marL="1630363" indent="-1630363"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488"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413" indent="-1087438"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a:extLst>
              <a:ext uri="{FF2B5EF4-FFF2-40B4-BE49-F238E27FC236}">
                <a16:creationId xmlns:a16="http://schemas.microsoft.com/office/drawing/2014/main" xmlns="" id="{BB72EC0C-36B4-44BA-B35A-8B68F2302119}"/>
              </a:ext>
            </a:extLst>
          </p:cNvPr>
          <p:cNvSpPr>
            <a:spLocks noChangeArrowheads="1"/>
          </p:cNvSpPr>
          <p:nvPr/>
        </p:nvSpPr>
        <p:spPr bwMode="auto">
          <a:xfrm>
            <a:off x="234152" y="3827462"/>
            <a:ext cx="9872663" cy="40825738"/>
          </a:xfrm>
          <a:prstGeom prst="rect">
            <a:avLst/>
          </a:prstGeom>
          <a:solidFill>
            <a:srgbClr val="FFFF00">
              <a:alpha val="50195"/>
            </a:srgbClr>
          </a:solidFill>
          <a:ln>
            <a:noFill/>
          </a:ln>
          <a:effectLst/>
          <a:extLst>
            <a:ext uri="{91240B29-F687-4F45-9708-019B960494DF}">
              <a14:hiddenLine xmlns:a14="http://schemas.microsoft.com/office/drawing/2010/main" w="1270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None/>
            </a:pPr>
            <a:endParaRPr lang="zh-CN" altLang="zh-CN" sz="1800" dirty="0">
              <a:effectLst/>
              <a:latin typeface="Cambria Math" panose="02040503050406030204" pitchFamily="18" charset="0"/>
              <a:ea typeface="@等线" panose="02010600030101010101" pitchFamily="2" charset="-122"/>
              <a:cs typeface="Cambria Math" panose="02040503050406030204" pitchFamily="18" charset="0"/>
            </a:endParaRPr>
          </a:p>
          <a:p>
            <a:pPr algn="ctr">
              <a:spcBef>
                <a:spcPct val="0"/>
              </a:spcBef>
              <a:buFontTx/>
              <a:buNone/>
            </a:pPr>
            <a:endParaRPr lang="en-US" altLang="de-DE" sz="2500" dirty="0"/>
          </a:p>
        </p:txBody>
      </p:sp>
      <p:sp>
        <p:nvSpPr>
          <p:cNvPr id="2051" name="Rectangle 6">
            <a:extLst>
              <a:ext uri="{FF2B5EF4-FFF2-40B4-BE49-F238E27FC236}">
                <a16:creationId xmlns:a16="http://schemas.microsoft.com/office/drawing/2014/main" xmlns="" id="{5EDAD5DB-2E92-4646-84F1-66F7C04219FE}"/>
              </a:ext>
            </a:extLst>
          </p:cNvPr>
          <p:cNvSpPr>
            <a:spLocks noChangeArrowheads="1"/>
          </p:cNvSpPr>
          <p:nvPr/>
        </p:nvSpPr>
        <p:spPr bwMode="auto">
          <a:xfrm>
            <a:off x="10800356" y="3829050"/>
            <a:ext cx="9871075" cy="40824150"/>
          </a:xfrm>
          <a:prstGeom prst="rect">
            <a:avLst/>
          </a:prstGeom>
          <a:solidFill>
            <a:srgbClr val="FF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endParaRPr lang="en-US" altLang="de-DE" sz="2500"/>
          </a:p>
        </p:txBody>
      </p:sp>
      <p:sp>
        <p:nvSpPr>
          <p:cNvPr id="2052" name="Rectangle 7">
            <a:extLst>
              <a:ext uri="{FF2B5EF4-FFF2-40B4-BE49-F238E27FC236}">
                <a16:creationId xmlns:a16="http://schemas.microsoft.com/office/drawing/2014/main" xmlns="" id="{F7805293-FDBA-4C83-9AF9-8F0AFD7ECB5F}"/>
              </a:ext>
            </a:extLst>
          </p:cNvPr>
          <p:cNvSpPr>
            <a:spLocks noChangeArrowheads="1"/>
          </p:cNvSpPr>
          <p:nvPr/>
        </p:nvSpPr>
        <p:spPr bwMode="auto">
          <a:xfrm>
            <a:off x="21074719" y="3827461"/>
            <a:ext cx="9874250" cy="40824149"/>
          </a:xfrm>
          <a:prstGeom prst="rect">
            <a:avLst/>
          </a:prstGeom>
          <a:solidFill>
            <a:srgbClr val="FF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endParaRPr lang="en-US" altLang="de-DE" sz="2500"/>
          </a:p>
        </p:txBody>
      </p:sp>
      <p:sp>
        <p:nvSpPr>
          <p:cNvPr id="2053" name="Rectangle 10">
            <a:extLst>
              <a:ext uri="{FF2B5EF4-FFF2-40B4-BE49-F238E27FC236}">
                <a16:creationId xmlns:a16="http://schemas.microsoft.com/office/drawing/2014/main" xmlns="" id="{A75F73B6-5236-4C08-B3B8-5CB940E24150}"/>
              </a:ext>
            </a:extLst>
          </p:cNvPr>
          <p:cNvSpPr>
            <a:spLocks noChangeArrowheads="1"/>
          </p:cNvSpPr>
          <p:nvPr/>
        </p:nvSpPr>
        <p:spPr bwMode="auto">
          <a:xfrm>
            <a:off x="793750" y="-244475"/>
            <a:ext cx="32004000" cy="6043613"/>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marL="457200" indent="-457200" defTabSz="952500">
              <a:spcBef>
                <a:spcPct val="20000"/>
              </a:spcBef>
              <a:buChar char="•"/>
              <a:defRPr sz="15300">
                <a:solidFill>
                  <a:schemeClr val="tx1"/>
                </a:solidFill>
                <a:latin typeface="Times New Roman" panose="02020603050405020304" pitchFamily="18" charset="0"/>
              </a:defRPr>
            </a:lvl1pPr>
            <a:lvl2pPr marL="933450" indent="-457200" defTabSz="952500">
              <a:spcBef>
                <a:spcPct val="20000"/>
              </a:spcBef>
              <a:buChar char="–"/>
              <a:defRPr sz="13400">
                <a:solidFill>
                  <a:schemeClr val="tx1"/>
                </a:solidFill>
                <a:latin typeface="Times New Roman" panose="02020603050405020304" pitchFamily="18" charset="0"/>
              </a:defRPr>
            </a:lvl2pPr>
            <a:lvl3pPr marL="1409700" indent="-457200" defTabSz="952500">
              <a:spcBef>
                <a:spcPct val="20000"/>
              </a:spcBef>
              <a:buChar char="•"/>
              <a:defRPr sz="11500">
                <a:solidFill>
                  <a:schemeClr val="tx1"/>
                </a:solidFill>
                <a:latin typeface="Times New Roman" panose="02020603050405020304" pitchFamily="18" charset="0"/>
              </a:defRPr>
            </a:lvl3pPr>
            <a:lvl4pPr marL="1885950" indent="-457200" defTabSz="952500">
              <a:spcBef>
                <a:spcPct val="20000"/>
              </a:spcBef>
              <a:buChar char="–"/>
              <a:defRPr sz="9500">
                <a:solidFill>
                  <a:schemeClr val="tx1"/>
                </a:solidFill>
                <a:latin typeface="Times New Roman" panose="02020603050405020304" pitchFamily="18" charset="0"/>
              </a:defRPr>
            </a:lvl4pPr>
            <a:lvl5pPr marL="2362200" indent="-457200" defTabSz="952500">
              <a:spcBef>
                <a:spcPct val="20000"/>
              </a:spcBef>
              <a:buChar char="»"/>
              <a:defRPr sz="9500">
                <a:solidFill>
                  <a:schemeClr val="tx1"/>
                </a:solidFill>
                <a:latin typeface="Times New Roman" panose="02020603050405020304" pitchFamily="18" charset="0"/>
              </a:defRPr>
            </a:lvl5pPr>
            <a:lvl6pPr marL="2819400" indent="-457200"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3276600" indent="-457200"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733800" indent="-457200"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4191000" indent="-457200"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r>
              <a:rPr lang="en-US" altLang="de-DE" sz="4800" b="1" dirty="0"/>
              <a:t>Structural Optimization of Low-Temperature Heat Pump Sludge Drying System </a:t>
            </a:r>
            <a:r>
              <a:rPr lang="es-CL" altLang="de-DE" sz="3000" b="1" dirty="0"/>
              <a:t>   </a:t>
            </a:r>
          </a:p>
          <a:p>
            <a:pPr marL="0" indent="0" algn="ctr">
              <a:buNone/>
            </a:pPr>
            <a:r>
              <a:rPr lang="en-US" altLang="zh-CN" sz="3200" i="1" kern="100" dirty="0">
                <a:effectLst/>
                <a:latin typeface="Times New Roman" panose="02020603050405020304" pitchFamily="18" charset="0"/>
                <a:ea typeface="宋体" panose="02010600030101010101" pitchFamily="2" charset="-122"/>
              </a:rPr>
              <a:t> T. Zhang</a:t>
            </a:r>
            <a:r>
              <a:rPr lang="en-US" altLang="zh-CN" sz="3200" i="1" kern="100" baseline="30000" dirty="0">
                <a:effectLst/>
                <a:latin typeface="Times New Roman" panose="02020603050405020304" pitchFamily="18" charset="0"/>
                <a:ea typeface="宋体" panose="02010600030101010101" pitchFamily="2" charset="-122"/>
              </a:rPr>
              <a:t>1*</a:t>
            </a:r>
            <a:r>
              <a:rPr lang="en-US" altLang="zh-CN" sz="3200" i="1" kern="100" dirty="0">
                <a:effectLst/>
                <a:latin typeface="Times New Roman" panose="02020603050405020304" pitchFamily="18" charset="0"/>
                <a:ea typeface="宋体" panose="02010600030101010101" pitchFamily="2" charset="-122"/>
              </a:rPr>
              <a:t>, Z. W. Yan</a:t>
            </a:r>
            <a:r>
              <a:rPr lang="en-US" altLang="zh-CN" sz="3200" i="1" kern="100" baseline="30000" dirty="0">
                <a:effectLst/>
                <a:latin typeface="Times New Roman" panose="02020603050405020304" pitchFamily="18" charset="0"/>
                <a:ea typeface="宋体" panose="02010600030101010101" pitchFamily="2" charset="-122"/>
              </a:rPr>
              <a:t>1</a:t>
            </a:r>
            <a:r>
              <a:rPr lang="en-US" altLang="zh-CN" sz="3200" i="1" kern="100" dirty="0">
                <a:effectLst/>
                <a:latin typeface="Times New Roman" panose="02020603050405020304" pitchFamily="18" charset="0"/>
                <a:ea typeface="宋体" panose="02010600030101010101" pitchFamily="2" charset="-122"/>
              </a:rPr>
              <a:t>, J. Y. Cai</a:t>
            </a:r>
            <a:r>
              <a:rPr lang="en-US" altLang="zh-CN" sz="3200" i="1" kern="100" baseline="30000" dirty="0">
                <a:effectLst/>
                <a:latin typeface="Times New Roman" panose="02020603050405020304" pitchFamily="18" charset="0"/>
                <a:ea typeface="宋体" panose="02010600030101010101" pitchFamily="2" charset="-122"/>
              </a:rPr>
              <a:t>1</a:t>
            </a:r>
            <a:endParaRPr lang="zh-CN" altLang="zh-CN" sz="3200" kern="100" dirty="0">
              <a:effectLst/>
              <a:latin typeface="Times New Roman" panose="02020603050405020304" pitchFamily="18" charset="0"/>
              <a:ea typeface="宋体" panose="02010600030101010101" pitchFamily="2" charset="-122"/>
            </a:endParaRPr>
          </a:p>
          <a:p>
            <a:pPr lvl="2" algn="ctr">
              <a:spcBef>
                <a:spcPct val="0"/>
              </a:spcBef>
              <a:buFontTx/>
              <a:buNone/>
            </a:pPr>
            <a:r>
              <a:rPr lang="en-US" altLang="de-DE" sz="2900" i="1" dirty="0"/>
              <a:t>1 Shanghai University of Electric Power, 2103 </a:t>
            </a:r>
            <a:r>
              <a:rPr lang="en-US" altLang="de-DE" sz="2900" i="1" dirty="0" err="1"/>
              <a:t>Pingliang</a:t>
            </a:r>
            <a:r>
              <a:rPr lang="en-US" altLang="de-DE" sz="2900" i="1" dirty="0"/>
              <a:t> Road, Shanghai City, </a:t>
            </a:r>
            <a:r>
              <a:rPr lang="en-US" altLang="de-DE" sz="2900" i="1" dirty="0" err="1"/>
              <a:t>P.R.China</a:t>
            </a:r>
            <a:r>
              <a:rPr lang="en-US" altLang="de-DE" sz="2900" i="1" dirty="0"/>
              <a:t>., taozhang@shiep.edu.cn</a:t>
            </a:r>
          </a:p>
          <a:p>
            <a:pPr lvl="2" algn="ctr">
              <a:spcBef>
                <a:spcPct val="0"/>
              </a:spcBef>
              <a:buFontTx/>
              <a:buNone/>
            </a:pPr>
            <a:endParaRPr lang="es-ES" altLang="de-DE" sz="2900" i="1" dirty="0"/>
          </a:p>
          <a:p>
            <a:pPr lvl="2" algn="ctr">
              <a:spcBef>
                <a:spcPct val="0"/>
              </a:spcBef>
              <a:buFontTx/>
              <a:buNone/>
            </a:pPr>
            <a:endParaRPr lang="en-US" altLang="de-DE" sz="900" i="1" dirty="0"/>
          </a:p>
        </p:txBody>
      </p:sp>
      <p:sp>
        <p:nvSpPr>
          <p:cNvPr id="2054" name="Rectangle 14">
            <a:extLst>
              <a:ext uri="{FF2B5EF4-FFF2-40B4-BE49-F238E27FC236}">
                <a16:creationId xmlns:a16="http://schemas.microsoft.com/office/drawing/2014/main" xmlns="" id="{59239BD1-2781-4BEC-918A-0EBAB5228C77}"/>
              </a:ext>
            </a:extLst>
          </p:cNvPr>
          <p:cNvSpPr>
            <a:spLocks noChangeArrowheads="1"/>
          </p:cNvSpPr>
          <p:nvPr/>
        </p:nvSpPr>
        <p:spPr bwMode="auto">
          <a:xfrm>
            <a:off x="283563" y="3937186"/>
            <a:ext cx="9872663" cy="1383688"/>
          </a:xfrm>
          <a:prstGeom prst="rect">
            <a:avLst/>
          </a:prstGeom>
          <a:solidFill>
            <a:srgbClr val="FF0000"/>
          </a:solidFill>
          <a:ln>
            <a:noFill/>
          </a:ln>
          <a:effectLst/>
          <a:extLst>
            <a:ext uri="{91240B29-F687-4F45-9708-019B960494DF}">
              <a14:hiddenLine xmlns:a14="http://schemas.microsoft.com/office/drawing/2010/main" w="1270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r>
              <a:rPr lang="en-AU" altLang="de-DE" sz="5900" b="1"/>
              <a:t>Introduction</a:t>
            </a:r>
            <a:endParaRPr lang="en-AU" altLang="de-DE" sz="5900"/>
          </a:p>
        </p:txBody>
      </p:sp>
      <p:sp>
        <p:nvSpPr>
          <p:cNvPr id="2055" name="Rectangle 16">
            <a:extLst>
              <a:ext uri="{FF2B5EF4-FFF2-40B4-BE49-F238E27FC236}">
                <a16:creationId xmlns:a16="http://schemas.microsoft.com/office/drawing/2014/main" xmlns="" id="{06C67ED9-24EE-4050-A814-8E41FCB6F66F}"/>
              </a:ext>
            </a:extLst>
          </p:cNvPr>
          <p:cNvSpPr>
            <a:spLocks noChangeArrowheads="1"/>
          </p:cNvSpPr>
          <p:nvPr/>
        </p:nvSpPr>
        <p:spPr bwMode="auto">
          <a:xfrm>
            <a:off x="21167625" y="27886860"/>
            <a:ext cx="9871075" cy="1581150"/>
          </a:xfrm>
          <a:prstGeom prst="rect">
            <a:avLst/>
          </a:prstGeom>
          <a:solidFill>
            <a:srgbClr val="FF0000"/>
          </a:solidFill>
          <a:ln>
            <a:noFill/>
          </a:ln>
          <a:effectLst/>
          <a:extLst>
            <a:ext uri="{91240B29-F687-4F45-9708-019B960494DF}">
              <a14:hiddenLine xmlns:a14="http://schemas.microsoft.com/office/drawing/2010/main" w="1270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r>
              <a:rPr lang="en-AU" altLang="de-DE" sz="5900" b="1"/>
              <a:t>Conclusions</a:t>
            </a:r>
          </a:p>
        </p:txBody>
      </p:sp>
      <p:sp>
        <p:nvSpPr>
          <p:cNvPr id="2057" name="Text Box 69">
            <a:extLst>
              <a:ext uri="{FF2B5EF4-FFF2-40B4-BE49-F238E27FC236}">
                <a16:creationId xmlns:a16="http://schemas.microsoft.com/office/drawing/2014/main" xmlns="" id="{C0A7EB19-5D3E-4DAB-8853-27BEAEEFB065}"/>
              </a:ext>
            </a:extLst>
          </p:cNvPr>
          <p:cNvSpPr txBox="1">
            <a:spLocks noChangeArrowheads="1"/>
          </p:cNvSpPr>
          <p:nvPr/>
        </p:nvSpPr>
        <p:spPr bwMode="auto">
          <a:xfrm>
            <a:off x="261933" y="18254349"/>
            <a:ext cx="9872663" cy="132905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r>
              <a:rPr lang="en-US" altLang="de-DE" sz="5900" b="1" dirty="0">
                <a:cs typeface="Times New Roman" panose="02020603050405020304" pitchFamily="18" charset="0"/>
              </a:rPr>
              <a:t>Theoretical model</a:t>
            </a:r>
            <a:endParaRPr lang="en-AU" altLang="de-DE" sz="5900" b="1" dirty="0"/>
          </a:p>
        </p:txBody>
      </p:sp>
      <p:sp>
        <p:nvSpPr>
          <p:cNvPr id="2063" name="Text Box 135">
            <a:extLst>
              <a:ext uri="{FF2B5EF4-FFF2-40B4-BE49-F238E27FC236}">
                <a16:creationId xmlns:a16="http://schemas.microsoft.com/office/drawing/2014/main" xmlns="" id="{4B27E012-94E2-4E83-AFAA-8A4AC2F6E450}"/>
              </a:ext>
            </a:extLst>
          </p:cNvPr>
          <p:cNvSpPr txBox="1">
            <a:spLocks noChangeArrowheads="1"/>
          </p:cNvSpPr>
          <p:nvPr/>
        </p:nvSpPr>
        <p:spPr bwMode="auto">
          <a:xfrm>
            <a:off x="21553488" y="4816475"/>
            <a:ext cx="9874250" cy="5016500"/>
          </a:xfrm>
          <a:prstGeom prst="rect">
            <a:avLst/>
          </a:prstGeom>
          <a:noFill/>
          <a:ln>
            <a:noFill/>
          </a:ln>
          <a:effectLst/>
          <a:extLst>
            <a:ext uri="{909E8E84-426E-40DD-AFC4-6F175D3DCCD1}">
              <a14:hiddenFill xmlns:a14="http://schemas.microsoft.com/office/drawing/2010/main">
                <a:solidFill>
                  <a:srgbClr val="D3D0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marL="1630363" indent="-1630363" defTabSz="952500">
              <a:spcBef>
                <a:spcPct val="20000"/>
              </a:spcBef>
              <a:buChar char="•"/>
              <a:defRPr sz="15300">
                <a:solidFill>
                  <a:schemeClr val="tx1"/>
                </a:solidFill>
                <a:latin typeface="Times New Roman" panose="02020603050405020304" pitchFamily="18" charset="0"/>
              </a:defRPr>
            </a:lvl1pPr>
            <a:lvl2pPr marL="171450" indent="511175"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lvl="1" algn="just">
              <a:spcBef>
                <a:spcPts val="450"/>
              </a:spcBef>
              <a:spcAft>
                <a:spcPts val="450"/>
              </a:spcAft>
              <a:buFontTx/>
              <a:buNone/>
            </a:pPr>
            <a:endParaRPr lang="en-US" altLang="de-DE" sz="3300"/>
          </a:p>
        </p:txBody>
      </p:sp>
      <p:sp>
        <p:nvSpPr>
          <p:cNvPr id="2064" name="Rectangle 141">
            <a:extLst>
              <a:ext uri="{FF2B5EF4-FFF2-40B4-BE49-F238E27FC236}">
                <a16:creationId xmlns:a16="http://schemas.microsoft.com/office/drawing/2014/main" xmlns="" id="{AB56B4EF-E646-4B95-8DBF-C79F3668888D}"/>
              </a:ext>
            </a:extLst>
          </p:cNvPr>
          <p:cNvSpPr>
            <a:spLocks noChangeArrowheads="1"/>
          </p:cNvSpPr>
          <p:nvPr/>
        </p:nvSpPr>
        <p:spPr bwMode="auto">
          <a:xfrm>
            <a:off x="16002000" y="21944013"/>
            <a:ext cx="32004000" cy="0"/>
          </a:xfrm>
          <a:prstGeom prst="rect">
            <a:avLst/>
          </a:prstGeom>
          <a:noFill/>
          <a:ln>
            <a:noFill/>
          </a:ln>
          <a:effectLst/>
          <a:extLst>
            <a:ext uri="{909E8E84-426E-40DD-AFC4-6F175D3DCCD1}">
              <a14:hiddenFill xmlns:a14="http://schemas.microsoft.com/office/drawing/2010/main">
                <a:solidFill>
                  <a:srgbClr val="D3D0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de-DE" altLang="de-DE"/>
          </a:p>
        </p:txBody>
      </p:sp>
      <p:sp>
        <p:nvSpPr>
          <p:cNvPr id="2066" name="Rectangle 154">
            <a:extLst>
              <a:ext uri="{FF2B5EF4-FFF2-40B4-BE49-F238E27FC236}">
                <a16:creationId xmlns:a16="http://schemas.microsoft.com/office/drawing/2014/main" xmlns="" id="{2951B5E6-4A72-4EA9-9C54-A06EBFE90EC3}"/>
              </a:ext>
            </a:extLst>
          </p:cNvPr>
          <p:cNvSpPr>
            <a:spLocks noChangeArrowheads="1"/>
          </p:cNvSpPr>
          <p:nvPr/>
        </p:nvSpPr>
        <p:spPr bwMode="auto">
          <a:xfrm>
            <a:off x="21147087" y="36556478"/>
            <a:ext cx="9871075" cy="1579563"/>
          </a:xfrm>
          <a:prstGeom prst="rect">
            <a:avLst/>
          </a:prstGeom>
          <a:solidFill>
            <a:srgbClr val="FF0000"/>
          </a:solidFill>
          <a:ln>
            <a:noFill/>
          </a:ln>
          <a:effectLst/>
          <a:extLst>
            <a:ext uri="{91240B29-F687-4F45-9708-019B960494DF}">
              <a14:hiddenLine xmlns:a14="http://schemas.microsoft.com/office/drawing/2010/main" w="1270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r>
              <a:rPr lang="en-US" altLang="de-DE" sz="5900" b="1">
                <a:cs typeface="Times New Roman" panose="02020603050405020304" pitchFamily="18" charset="0"/>
              </a:rPr>
              <a:t>References</a:t>
            </a:r>
            <a:r>
              <a:rPr lang="es-ES" altLang="de-DE" sz="5900" b="1"/>
              <a:t> </a:t>
            </a:r>
            <a:endParaRPr lang="en-AU" altLang="de-DE" sz="5900" b="1"/>
          </a:p>
        </p:txBody>
      </p:sp>
      <p:sp>
        <p:nvSpPr>
          <p:cNvPr id="2069" name="Text Box 159">
            <a:extLst>
              <a:ext uri="{FF2B5EF4-FFF2-40B4-BE49-F238E27FC236}">
                <a16:creationId xmlns:a16="http://schemas.microsoft.com/office/drawing/2014/main" xmlns="" id="{B5B3F3BF-EF01-4BEC-A34F-7E4AB4103ED0}"/>
              </a:ext>
            </a:extLst>
          </p:cNvPr>
          <p:cNvSpPr txBox="1">
            <a:spLocks noChangeArrowheads="1"/>
          </p:cNvSpPr>
          <p:nvPr/>
        </p:nvSpPr>
        <p:spPr bwMode="auto">
          <a:xfrm>
            <a:off x="269670" y="4988720"/>
            <a:ext cx="9753600" cy="6235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marL="273050" defTabSz="952500">
              <a:spcBef>
                <a:spcPct val="20000"/>
              </a:spcBef>
              <a:buChar char="•"/>
              <a:defRPr sz="15300">
                <a:solidFill>
                  <a:schemeClr val="tx1"/>
                </a:solidFill>
                <a:latin typeface="Times New Roman" panose="02020603050405020304" pitchFamily="18" charset="0"/>
              </a:defRPr>
            </a:lvl1pPr>
            <a:lvl2pPr marL="442913" indent="-1360488" defTabSz="952500">
              <a:spcBef>
                <a:spcPct val="20000"/>
              </a:spcBef>
              <a:buChar char="–"/>
              <a:defRPr sz="13400">
                <a:solidFill>
                  <a:schemeClr val="tx1"/>
                </a:solidFill>
                <a:latin typeface="Times New Roman" panose="02020603050405020304" pitchFamily="18" charset="0"/>
              </a:defRPr>
            </a:lvl2pPr>
            <a:lvl3pPr marL="8532813" indent="-1089025" defTabSz="952500">
              <a:spcBef>
                <a:spcPct val="20000"/>
              </a:spcBef>
              <a:buChar char="•"/>
              <a:defRPr sz="11500">
                <a:solidFill>
                  <a:schemeClr val="tx1"/>
                </a:solidFill>
                <a:latin typeface="Times New Roman" panose="02020603050405020304" pitchFamily="18" charset="0"/>
              </a:defRPr>
            </a:lvl3pPr>
            <a:lvl4pPr marL="8704263" indent="-1087438" defTabSz="952500">
              <a:spcBef>
                <a:spcPct val="20000"/>
              </a:spcBef>
              <a:buChar char="–"/>
              <a:defRPr sz="9500">
                <a:solidFill>
                  <a:schemeClr val="tx1"/>
                </a:solidFill>
                <a:latin typeface="Times New Roman" panose="02020603050405020304" pitchFamily="18" charset="0"/>
              </a:defRPr>
            </a:lvl4pPr>
            <a:lvl5pPr marL="8874125" indent="-1089025" defTabSz="952500">
              <a:spcBef>
                <a:spcPct val="20000"/>
              </a:spcBef>
              <a:buChar char="»"/>
              <a:defRPr sz="9500">
                <a:solidFill>
                  <a:schemeClr val="tx1"/>
                </a:solidFill>
                <a:latin typeface="Times New Roman" panose="02020603050405020304" pitchFamily="18" charset="0"/>
              </a:defRPr>
            </a:lvl5pPr>
            <a:lvl6pPr marL="93313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97885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102457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107029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just">
              <a:buFontTx/>
              <a:buNone/>
            </a:pPr>
            <a:endParaRPr lang="en-US" altLang="de-DE" sz="3300" dirty="0">
              <a:cs typeface="Times New Roman" panose="02020603050405020304" pitchFamily="18" charset="0"/>
            </a:endParaRPr>
          </a:p>
          <a:p>
            <a:pPr algn="just">
              <a:spcBef>
                <a:spcPct val="0"/>
              </a:spcBef>
              <a:buFontTx/>
              <a:buNone/>
            </a:pPr>
            <a:r>
              <a:rPr lang="en-GB" altLang="de-DE" sz="3300" dirty="0"/>
              <a:t>    </a:t>
            </a:r>
            <a:r>
              <a:rPr lang="en-US" altLang="de-DE" sz="3300" dirty="0"/>
              <a:t>The low-temperature heat pump sludge drying technology has become one of the research hotspots due to its superiorities in energy saving, environmental protection and high operational safety.</a:t>
            </a:r>
          </a:p>
          <a:p>
            <a:pPr algn="just">
              <a:spcBef>
                <a:spcPct val="0"/>
              </a:spcBef>
              <a:buFontTx/>
              <a:buNone/>
            </a:pPr>
            <a:r>
              <a:rPr lang="en-US" altLang="de-DE" sz="3300" dirty="0"/>
              <a:t>    The principle of the low-temperature heat pump sludge drying system, which consists of moist air circulation and refrigerant circulation, is shown in Fig. 1. The refrigerant circulation is a heat pump cycle as normal while the moist air circulation is constituted by evaporator, condenser, centrifugal fan, drying closet, and vent tubes.</a:t>
            </a:r>
            <a:endParaRPr lang="en-GB" altLang="de-DE" sz="3300" dirty="0"/>
          </a:p>
        </p:txBody>
      </p:sp>
      <mc:AlternateContent xmlns:mc="http://schemas.openxmlformats.org/markup-compatibility/2006">
        <mc:Choice xmlns:a14="http://schemas.microsoft.com/office/drawing/2010/main" Requires="a14">
          <p:sp>
            <p:nvSpPr>
              <p:cNvPr id="2075" name="Text Box 178">
                <a:extLst>
                  <a:ext uri="{FF2B5EF4-FFF2-40B4-BE49-F238E27FC236}">
                    <a16:creationId xmlns:a16="http://schemas.microsoft.com/office/drawing/2014/main" xmlns="" id="{B2CB1C36-93B9-4C84-A3AE-6137513EDC00}"/>
                  </a:ext>
                </a:extLst>
              </p:cNvPr>
              <p:cNvSpPr txBox="1">
                <a:spLocks noChangeArrowheads="1"/>
              </p:cNvSpPr>
              <p:nvPr/>
            </p:nvSpPr>
            <p:spPr bwMode="auto">
              <a:xfrm>
                <a:off x="243574" y="19583401"/>
                <a:ext cx="9631760" cy="25210291"/>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5325" tIns="47662" rIns="95325" bIns="47662" anchor="ctr"/>
              <a:lstStyle>
                <a:lvl1pPr marL="273050" defTabSz="952500">
                  <a:spcBef>
                    <a:spcPct val="20000"/>
                  </a:spcBef>
                  <a:buChar char="•"/>
                  <a:defRPr sz="15300">
                    <a:solidFill>
                      <a:schemeClr val="tx1"/>
                    </a:solidFill>
                    <a:latin typeface="Times New Roman" panose="02020603050405020304" pitchFamily="18" charset="0"/>
                  </a:defRPr>
                </a:lvl1pPr>
                <a:lvl2pPr marL="442913" indent="-1360488" defTabSz="952500">
                  <a:spcBef>
                    <a:spcPct val="20000"/>
                  </a:spcBef>
                  <a:buChar char="–"/>
                  <a:defRPr sz="13400">
                    <a:solidFill>
                      <a:schemeClr val="tx1"/>
                    </a:solidFill>
                    <a:latin typeface="Times New Roman" panose="02020603050405020304" pitchFamily="18" charset="0"/>
                  </a:defRPr>
                </a:lvl2pPr>
                <a:lvl3pPr marL="8532813" indent="-1089025" defTabSz="952500">
                  <a:spcBef>
                    <a:spcPct val="20000"/>
                  </a:spcBef>
                  <a:buChar char="•"/>
                  <a:defRPr sz="11500">
                    <a:solidFill>
                      <a:schemeClr val="tx1"/>
                    </a:solidFill>
                    <a:latin typeface="Times New Roman" panose="02020603050405020304" pitchFamily="18" charset="0"/>
                  </a:defRPr>
                </a:lvl3pPr>
                <a:lvl4pPr marL="8704263" indent="-1087438" defTabSz="952500">
                  <a:spcBef>
                    <a:spcPct val="20000"/>
                  </a:spcBef>
                  <a:buChar char="–"/>
                  <a:defRPr sz="9500">
                    <a:solidFill>
                      <a:schemeClr val="tx1"/>
                    </a:solidFill>
                    <a:latin typeface="Times New Roman" panose="02020603050405020304" pitchFamily="18" charset="0"/>
                  </a:defRPr>
                </a:lvl4pPr>
                <a:lvl5pPr marL="8874125" indent="-1089025" defTabSz="952500">
                  <a:spcBef>
                    <a:spcPct val="20000"/>
                  </a:spcBef>
                  <a:buChar char="»"/>
                  <a:defRPr sz="9500">
                    <a:solidFill>
                      <a:schemeClr val="tx1"/>
                    </a:solidFill>
                    <a:latin typeface="Times New Roman" panose="02020603050405020304" pitchFamily="18" charset="0"/>
                  </a:defRPr>
                </a:lvl5pPr>
                <a:lvl6pPr marL="93313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97885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102457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107029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just">
                  <a:spcBef>
                    <a:spcPct val="0"/>
                  </a:spcBef>
                  <a:buFontTx/>
                  <a:buNone/>
                </a:pPr>
                <a:r>
                  <a:rPr lang="en-US" altLang="de-DE" sz="3300" dirty="0">
                    <a:cs typeface="Times New Roman" panose="02020603050405020304" pitchFamily="18" charset="0"/>
                  </a:rPr>
                  <a:t>  </a:t>
                </a:r>
                <a:endParaRPr lang="en-US" altLang="de-DE" sz="3300" dirty="0" smtClean="0">
                  <a:cs typeface="Times New Roman" panose="02020603050405020304" pitchFamily="18" charset="0"/>
                </a:endParaRPr>
              </a:p>
              <a:p>
                <a:pPr algn="just">
                  <a:spcBef>
                    <a:spcPct val="0"/>
                  </a:spcBef>
                  <a:buFontTx/>
                  <a:buNone/>
                </a:pPr>
                <a:r>
                  <a:rPr lang="en-US" altLang="de-DE" sz="3300" dirty="0" smtClean="0">
                    <a:cs typeface="Times New Roman" panose="02020603050405020304" pitchFamily="18" charset="0"/>
                  </a:rPr>
                  <a:t>HEAT </a:t>
                </a:r>
                <a:r>
                  <a:rPr lang="en-US" altLang="de-DE" sz="3300" dirty="0">
                    <a:cs typeface="Times New Roman" panose="02020603050405020304" pitchFamily="18" charset="0"/>
                  </a:rPr>
                  <a:t>AND MASS TRANSFER MODEL</a:t>
                </a:r>
              </a:p>
              <a:p>
                <a:pPr algn="just">
                  <a:spcBef>
                    <a:spcPct val="0"/>
                  </a:spcBef>
                  <a:buFontTx/>
                  <a:buNone/>
                </a:pPr>
                <a:r>
                  <a:rPr lang="en-US" altLang="de-DE" sz="3300" dirty="0"/>
                  <a:t>  For the two-phase region within the evaporator tube, the heat transfer coefficient (</a:t>
                </a:r>
                <a14:m>
                  <m:oMath xmlns:m="http://schemas.openxmlformats.org/officeDocument/2006/math">
                    <m:sSub>
                      <m:sSubPr>
                        <m:ctrlPr>
                          <a:rPr lang="zh-CN" altLang="zh-CN" sz="3300" i="1" smtClean="0">
                            <a:effectLst/>
                            <a:latin typeface="Cambria Math"/>
                            <a:ea typeface="@等线" panose="02010600030101010101" pitchFamily="2" charset="-122"/>
                            <a:cs typeface="Times New Roman" panose="02020603050405020304" pitchFamily="18" charset="0"/>
                          </a:rPr>
                        </m:ctrlPr>
                      </m:sSubPr>
                      <m:e>
                        <m:r>
                          <a:rPr lang="en-US" altLang="zh-CN" sz="3300" i="1">
                            <a:effectLst/>
                            <a:latin typeface="Cambria Math" panose="02040503050406030204" pitchFamily="18" charset="0"/>
                            <a:ea typeface="@等线" panose="02010600030101010101" pitchFamily="2" charset="-122"/>
                            <a:cs typeface="Times New Roman" panose="02020603050405020304" pitchFamily="18" charset="0"/>
                          </a:rPr>
                          <m:t>𝛼</m:t>
                        </m:r>
                      </m:e>
                      <m:sub>
                        <m:r>
                          <a:rPr lang="en-US" altLang="zh-CN" sz="3300" i="1">
                            <a:effectLst/>
                            <a:latin typeface="Cambria Math" panose="02040503050406030204" pitchFamily="18" charset="0"/>
                            <a:ea typeface="@等线" panose="02010600030101010101" pitchFamily="2" charset="-122"/>
                            <a:cs typeface="Times New Roman" panose="02020603050405020304" pitchFamily="18" charset="0"/>
                          </a:rPr>
                          <m:t>𝑟</m:t>
                        </m:r>
                        <m:r>
                          <a:rPr lang="en-US" altLang="zh-CN" sz="33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3300" i="1">
                            <a:effectLst/>
                            <a:latin typeface="Cambria Math" panose="02040503050406030204" pitchFamily="18" charset="0"/>
                            <a:ea typeface="@等线" panose="02010600030101010101" pitchFamily="2" charset="-122"/>
                            <a:cs typeface="Times New Roman" panose="02020603050405020304" pitchFamily="18" charset="0"/>
                          </a:rPr>
                          <m:t>𝑣𝑙</m:t>
                        </m:r>
                        <m:r>
                          <a:rPr lang="en-US" altLang="zh-CN" sz="33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3300" i="1">
                            <a:effectLst/>
                            <a:latin typeface="Cambria Math" panose="02040503050406030204" pitchFamily="18" charset="0"/>
                            <a:ea typeface="@等线" panose="02010600030101010101" pitchFamily="2" charset="-122"/>
                            <a:cs typeface="Times New Roman" panose="02020603050405020304" pitchFamily="18" charset="0"/>
                          </a:rPr>
                          <m:t>𝑒𝑣𝑎</m:t>
                        </m:r>
                      </m:sub>
                    </m:sSub>
                  </m:oMath>
                </a14:m>
                <a:r>
                  <a:rPr lang="en-US" altLang="de-DE" sz="3300" dirty="0"/>
                  <a:t>) between the refrigerant and the tube wall is given as [1]:</a:t>
                </a:r>
                <a:endParaRPr lang="en-GB" altLang="de-DE" sz="3300" dirty="0"/>
              </a:p>
              <a:p>
                <a:pPr algn="just">
                  <a:buNone/>
                  <a:tabLst>
                    <a:tab pos="288290" algn="l"/>
                    <a:tab pos="540385" algn="l"/>
                    <a:tab pos="828040" algn="l"/>
                    <a:tab pos="1151890" algn="l"/>
                    <a:tab pos="540385" algn="l"/>
                    <a:tab pos="828040" algn="l"/>
                    <a:tab pos="1151890" algn="l"/>
                  </a:tabLst>
                </a:pPr>
                <a14:m>
                  <m:oMath xmlns:m="http://schemas.openxmlformats.org/officeDocument/2006/math">
                    <m:sSub>
                      <m:sSubPr>
                        <m:ctrlPr>
                          <a:rPr lang="zh-CN" altLang="zh-CN" sz="2000" i="1" smtClean="0">
                            <a:effectLst/>
                            <a:latin typeface="Cambria Math"/>
                            <a:ea typeface="等线" panose="02010600030101010101" pitchFamily="2" charset="-122"/>
                            <a:cs typeface="Cambria Math" panose="02040503050406030204" pitchFamily="18" charset="0"/>
                          </a:rPr>
                        </m:ctrlPr>
                      </m:sSubPr>
                      <m:e>
                        <m:r>
                          <a:rPr lang="en-US" altLang="zh-CN" sz="2000" i="1">
                            <a:effectLst/>
                            <a:latin typeface="Cambria Math" panose="02040503050406030204" pitchFamily="18" charset="0"/>
                            <a:ea typeface="等线" panose="02010600030101010101" pitchFamily="2" charset="-122"/>
                            <a:cs typeface="Cambria Math" panose="02040503050406030204" pitchFamily="18" charset="0"/>
                          </a:rPr>
                          <m:t>𝛼</m:t>
                        </m:r>
                      </m:e>
                      <m:sub>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𝑟</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𝑣𝑙</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𝑒𝑣𝑎</m:t>
                        </m:r>
                      </m:sub>
                    </m:sSub>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sSub>
                      <m:sSubPr>
                        <m:ctrlPr>
                          <a:rPr lang="zh-CN" altLang="zh-CN" sz="2000" i="1">
                            <a:effectLst/>
                            <a:latin typeface="Cambria Math"/>
                            <a:ea typeface="等线" panose="02010600030101010101" pitchFamily="2" charset="-122"/>
                            <a:cs typeface="Cambria Math" panose="02040503050406030204" pitchFamily="18" charset="0"/>
                          </a:rPr>
                        </m:ctrlPr>
                      </m:sSubPr>
                      <m:e>
                        <m:r>
                          <a:rPr lang="en-US" altLang="zh-CN" sz="2000" i="1">
                            <a:effectLst/>
                            <a:latin typeface="Cambria Math" panose="02040503050406030204" pitchFamily="18" charset="0"/>
                            <a:ea typeface="等线" panose="02010600030101010101" pitchFamily="2" charset="-122"/>
                            <a:cs typeface="Cambria Math" panose="02040503050406030204" pitchFamily="18" charset="0"/>
                          </a:rPr>
                          <m:t>𝛼</m:t>
                        </m:r>
                      </m:e>
                      <m:sub>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𝑟</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𝑙</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𝑒𝑣𝑎</m:t>
                        </m:r>
                      </m:sub>
                    </m:sSub>
                    <m:sSup>
                      <m:sSupPr>
                        <m:ctrlPr>
                          <a:rPr lang="zh-CN" altLang="zh-CN" sz="2000" i="1">
                            <a:effectLst/>
                            <a:latin typeface="Cambria Math"/>
                            <a:ea typeface="等线" panose="02010600030101010101" pitchFamily="2" charset="-122"/>
                            <a:cs typeface="Cambria Math" panose="02040503050406030204" pitchFamily="18" charset="0"/>
                          </a:rPr>
                        </m:ctrlPr>
                      </m:sSupPr>
                      <m:e>
                        <m:d>
                          <m:dPr>
                            <m:begChr m:val="{"/>
                            <m:endChr m:val="}"/>
                            <m:ctrlPr>
                              <a:rPr lang="zh-CN" altLang="zh-CN" sz="2000" i="1">
                                <a:effectLst/>
                                <a:latin typeface="Cambria Math"/>
                                <a:ea typeface="等线" panose="02010600030101010101" pitchFamily="2" charset="-122"/>
                                <a:cs typeface="Cambria Math" panose="02040503050406030204" pitchFamily="18" charset="0"/>
                              </a:rPr>
                            </m:ctrlPr>
                          </m:dPr>
                          <m:e>
                            <m:eqArr>
                              <m:eqArrPr>
                                <m:ctrlPr>
                                  <a:rPr lang="zh-CN" altLang="zh-CN" sz="2000" i="1">
                                    <a:effectLst/>
                                    <a:latin typeface="Cambria Math"/>
                                    <a:ea typeface="等线" panose="02010600030101010101" pitchFamily="2" charset="-122"/>
                                    <a:cs typeface="Cambria Math" panose="02040503050406030204" pitchFamily="18" charset="0"/>
                                  </a:rPr>
                                </m:ctrlPr>
                              </m:eqArrPr>
                              <m:e>
                                <m:sSup>
                                  <m:sSupPr>
                                    <m:ctrlPr>
                                      <a:rPr lang="zh-CN" altLang="zh-CN" sz="2000" i="1">
                                        <a:effectLst/>
                                        <a:latin typeface="Cambria Math"/>
                                        <a:ea typeface="等线" panose="02010600030101010101" pitchFamily="2" charset="-122"/>
                                        <a:cs typeface="Cambria Math" panose="02040503050406030204" pitchFamily="18" charset="0"/>
                                      </a:rPr>
                                    </m:ctrlPr>
                                  </m:sSupPr>
                                  <m:e>
                                    <m:d>
                                      <m:dPr>
                                        <m:begChr m:val="["/>
                                        <m:endChr m:val="]"/>
                                        <m:ctrlPr>
                                          <a:rPr lang="zh-CN" altLang="zh-CN" sz="2000" i="1">
                                            <a:effectLst/>
                                            <a:latin typeface="Cambria Math"/>
                                            <a:ea typeface="等线" panose="02010600030101010101" pitchFamily="2" charset="-122"/>
                                            <a:cs typeface="Cambria Math" panose="02040503050406030204" pitchFamily="18" charset="0"/>
                                          </a:rPr>
                                        </m:ctrlPr>
                                      </m:dPr>
                                      <m:e>
                                        <m:d>
                                          <m:dPr>
                                            <m:ctrlPr>
                                              <a:rPr lang="zh-CN" altLang="zh-CN" sz="2000" i="1">
                                                <a:effectLst/>
                                                <a:latin typeface="Cambria Math"/>
                                                <a:ea typeface="等线" panose="02010600030101010101" pitchFamily="2" charset="-122"/>
                                                <a:cs typeface="Cambria Math" panose="02040503050406030204" pitchFamily="18" charset="0"/>
                                              </a:rPr>
                                            </m:ctrlPr>
                                          </m:dPr>
                                          <m:e>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1−</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𝑥</m:t>
                                            </m:r>
                                          </m:e>
                                        </m:d>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+1.2</m:t>
                                        </m:r>
                                        <m:sSup>
                                          <m:sSupPr>
                                            <m:ctrlPr>
                                              <a:rPr lang="zh-CN" altLang="zh-CN" sz="2000" i="1">
                                                <a:effectLst/>
                                                <a:latin typeface="Cambria Math"/>
                                                <a:ea typeface="等线" panose="02010600030101010101" pitchFamily="2" charset="-122"/>
                                                <a:cs typeface="Cambria Math" panose="02040503050406030204" pitchFamily="18" charset="0"/>
                                              </a:rPr>
                                            </m:ctrlPr>
                                          </m:sSupPr>
                                          <m:e>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𝑥</m:t>
                                            </m:r>
                                          </m:e>
                                          <m:sup>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0.4</m:t>
                                            </m:r>
                                          </m:sup>
                                        </m:sSup>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(1−</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𝑥</m:t>
                                        </m:r>
                                        <m:sSup>
                                          <m:sSupPr>
                                            <m:ctrlPr>
                                              <a:rPr lang="zh-CN" altLang="zh-CN" sz="2000" i="1">
                                                <a:effectLst/>
                                                <a:latin typeface="Cambria Math"/>
                                                <a:ea typeface="等线" panose="02010600030101010101" pitchFamily="2" charset="-122"/>
                                                <a:cs typeface="Cambria Math" panose="02040503050406030204" pitchFamily="18" charset="0"/>
                                              </a:rPr>
                                            </m:ctrlPr>
                                          </m:sSupPr>
                                          <m:e>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e>
                                          <m:sup>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0.01</m:t>
                                            </m:r>
                                          </m:sup>
                                        </m:sSup>
                                        <m:sSup>
                                          <m:sSupPr>
                                            <m:ctrlPr>
                                              <a:rPr lang="zh-CN" altLang="zh-CN" sz="2000" i="1">
                                                <a:effectLst/>
                                                <a:latin typeface="Cambria Math"/>
                                                <a:ea typeface="等线" panose="02010600030101010101" pitchFamily="2" charset="-122"/>
                                                <a:cs typeface="Cambria Math" panose="02040503050406030204" pitchFamily="18" charset="0"/>
                                              </a:rPr>
                                            </m:ctrlPr>
                                          </m:sSupPr>
                                          <m:e>
                                            <m:d>
                                              <m:dPr>
                                                <m:ctrlPr>
                                                  <a:rPr lang="zh-CN" altLang="zh-CN" sz="2000" i="1">
                                                    <a:effectLst/>
                                                    <a:latin typeface="Cambria Math"/>
                                                    <a:ea typeface="等线" panose="02010600030101010101" pitchFamily="2" charset="-122"/>
                                                    <a:cs typeface="Cambria Math" panose="02040503050406030204" pitchFamily="18" charset="0"/>
                                                  </a:rPr>
                                                </m:ctrlPr>
                                              </m:dPr>
                                              <m:e>
                                                <m:f>
                                                  <m:fPr>
                                                    <m:ctrlPr>
                                                      <a:rPr lang="zh-CN" altLang="zh-CN" sz="2000" i="1">
                                                        <a:effectLst/>
                                                        <a:latin typeface="Cambria Math"/>
                                                        <a:ea typeface="等线" panose="02010600030101010101" pitchFamily="2" charset="-122"/>
                                                        <a:cs typeface="Cambria Math" panose="02040503050406030204" pitchFamily="18" charset="0"/>
                                                      </a:rPr>
                                                    </m:ctrlPr>
                                                  </m:fPr>
                                                  <m:num>
                                                    <m:sSub>
                                                      <m:sSubPr>
                                                        <m:ctrlPr>
                                                          <a:rPr lang="zh-CN" altLang="zh-CN" sz="2000" i="1">
                                                            <a:effectLst/>
                                                            <a:latin typeface="Cambria Math"/>
                                                            <a:ea typeface="等线" panose="02010600030101010101" pitchFamily="2" charset="-122"/>
                                                            <a:cs typeface="Cambria Math" panose="02040503050406030204" pitchFamily="18" charset="0"/>
                                                          </a:rPr>
                                                        </m:ctrlPr>
                                                      </m:sSubPr>
                                                      <m:e>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𝜌</m:t>
                                                        </m:r>
                                                      </m:e>
                                                      <m:sub>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𝑟</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𝑙</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𝑒𝑣𝑎</m:t>
                                                        </m:r>
                                                      </m:sub>
                                                    </m:sSub>
                                                  </m:num>
                                                  <m:den>
                                                    <m:sSub>
                                                      <m:sSubPr>
                                                        <m:ctrlPr>
                                                          <a:rPr lang="zh-CN" altLang="zh-CN" sz="2000" i="1">
                                                            <a:effectLst/>
                                                            <a:latin typeface="Cambria Math"/>
                                                            <a:ea typeface="等线" panose="02010600030101010101" pitchFamily="2" charset="-122"/>
                                                            <a:cs typeface="Cambria Math" panose="02040503050406030204" pitchFamily="18" charset="0"/>
                                                          </a:rPr>
                                                        </m:ctrlPr>
                                                      </m:sSubPr>
                                                      <m:e>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𝜌</m:t>
                                                        </m:r>
                                                      </m:e>
                                                      <m:sub>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𝑟</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𝑣</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𝑒𝑣𝑎</m:t>
                                                        </m:r>
                                                      </m:sub>
                                                    </m:sSub>
                                                  </m:den>
                                                </m:f>
                                              </m:e>
                                            </m:d>
                                          </m:e>
                                          <m:sup>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0.37</m:t>
                                            </m:r>
                                          </m:sup>
                                        </m:sSup>
                                      </m:e>
                                    </m:d>
                                  </m:e>
                                  <m:sup>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−2.2</m:t>
                                    </m:r>
                                  </m:sup>
                                </m:sSup>
                              </m:e>
                              <m:e>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sSup>
                                  <m:sSupPr>
                                    <m:ctrlPr>
                                      <a:rPr lang="zh-CN" altLang="zh-CN" sz="2000" i="1">
                                        <a:effectLst/>
                                        <a:latin typeface="Cambria Math"/>
                                        <a:ea typeface="等线" panose="02010600030101010101" pitchFamily="2" charset="-122"/>
                                        <a:cs typeface="Cambria Math" panose="02040503050406030204" pitchFamily="18" charset="0"/>
                                      </a:rPr>
                                    </m:ctrlPr>
                                  </m:sSupPr>
                                  <m:e>
                                    <m:d>
                                      <m:dPr>
                                        <m:begChr m:val="["/>
                                        <m:endChr m:val="]"/>
                                        <m:ctrlPr>
                                          <a:rPr lang="zh-CN" altLang="zh-CN" sz="2000" i="1">
                                            <a:effectLst/>
                                            <a:latin typeface="Cambria Math"/>
                                            <a:ea typeface="等线" panose="02010600030101010101" pitchFamily="2" charset="-122"/>
                                            <a:cs typeface="Cambria Math" panose="02040503050406030204" pitchFamily="18" charset="0"/>
                                          </a:rPr>
                                        </m:ctrlPr>
                                      </m:dPr>
                                      <m:e>
                                        <m:f>
                                          <m:fPr>
                                            <m:ctrlPr>
                                              <a:rPr lang="zh-CN" altLang="zh-CN" sz="2000" i="1">
                                                <a:effectLst/>
                                                <a:latin typeface="Cambria Math"/>
                                                <a:ea typeface="等线" panose="02010600030101010101" pitchFamily="2" charset="-122"/>
                                                <a:cs typeface="Cambria Math" panose="02040503050406030204" pitchFamily="18" charset="0"/>
                                              </a:rPr>
                                            </m:ctrlPr>
                                          </m:fPr>
                                          <m:num>
                                            <m:sSub>
                                              <m:sSubPr>
                                                <m:ctrlPr>
                                                  <a:rPr lang="zh-CN" altLang="zh-CN" sz="2000" i="1">
                                                    <a:effectLst/>
                                                    <a:latin typeface="Cambria Math"/>
                                                    <a:ea typeface="等线" panose="02010600030101010101" pitchFamily="2" charset="-122"/>
                                                    <a:cs typeface="Cambria Math" panose="02040503050406030204" pitchFamily="18" charset="0"/>
                                                  </a:rPr>
                                                </m:ctrlPr>
                                              </m:sSubPr>
                                              <m:e>
                                                <m:r>
                                                  <a:rPr lang="en-US" altLang="zh-CN" sz="2000" i="1">
                                                    <a:effectLst/>
                                                    <a:latin typeface="Cambria Math" panose="02040503050406030204" pitchFamily="18" charset="0"/>
                                                    <a:ea typeface="等线" panose="02010600030101010101" pitchFamily="2" charset="-122"/>
                                                    <a:cs typeface="Cambria Math" panose="02040503050406030204" pitchFamily="18" charset="0"/>
                                                  </a:rPr>
                                                  <m:t>𝛼</m:t>
                                                </m:r>
                                              </m:e>
                                              <m:sub>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𝑟</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𝑣</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𝑒𝑣𝑎</m:t>
                                                </m:r>
                                              </m:sub>
                                            </m:sSub>
                                          </m:num>
                                          <m:den>
                                            <m:sSub>
                                              <m:sSubPr>
                                                <m:ctrlPr>
                                                  <a:rPr lang="zh-CN" altLang="zh-CN" sz="2000" i="1">
                                                    <a:effectLst/>
                                                    <a:latin typeface="Cambria Math"/>
                                                    <a:ea typeface="等线" panose="02010600030101010101" pitchFamily="2" charset="-122"/>
                                                    <a:cs typeface="Cambria Math" panose="02040503050406030204" pitchFamily="18" charset="0"/>
                                                  </a:rPr>
                                                </m:ctrlPr>
                                              </m:sSubPr>
                                              <m:e>
                                                <m:r>
                                                  <a:rPr lang="en-US" altLang="zh-CN" sz="2000" i="1">
                                                    <a:effectLst/>
                                                    <a:latin typeface="Cambria Math" panose="02040503050406030204" pitchFamily="18" charset="0"/>
                                                    <a:ea typeface="等线" panose="02010600030101010101" pitchFamily="2" charset="-122"/>
                                                    <a:cs typeface="Cambria Math" panose="02040503050406030204" pitchFamily="18" charset="0"/>
                                                  </a:rPr>
                                                  <m:t>𝛼</m:t>
                                                </m:r>
                                              </m:e>
                                              <m:sub>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𝑟</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𝑙</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𝑒𝑣𝑎</m:t>
                                                </m:r>
                                              </m:sub>
                                            </m:sSub>
                                          </m:den>
                                        </m:f>
                                        <m:sSup>
                                          <m:sSupPr>
                                            <m:ctrlPr>
                                              <a:rPr lang="zh-CN" altLang="zh-CN" sz="2000" i="1">
                                                <a:effectLst/>
                                                <a:latin typeface="Cambria Math"/>
                                                <a:ea typeface="等线" panose="02010600030101010101" pitchFamily="2" charset="-122"/>
                                                <a:cs typeface="Cambria Math" panose="02040503050406030204" pitchFamily="18" charset="0"/>
                                              </a:rPr>
                                            </m:ctrlPr>
                                          </m:sSupPr>
                                          <m:e>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𝑥</m:t>
                                            </m:r>
                                          </m:e>
                                          <m:sup>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0.01</m:t>
                                            </m:r>
                                          </m:sup>
                                        </m:sSup>
                                        <m:d>
                                          <m:dPr>
                                            <m:ctrlPr>
                                              <a:rPr lang="zh-CN" altLang="zh-CN" sz="2000" i="1">
                                                <a:effectLst/>
                                                <a:latin typeface="Cambria Math"/>
                                                <a:ea typeface="等线" panose="02010600030101010101" pitchFamily="2" charset="-122"/>
                                                <a:cs typeface="Cambria Math" panose="02040503050406030204" pitchFamily="18" charset="0"/>
                                              </a:rPr>
                                            </m:ctrlPr>
                                          </m:dPr>
                                          <m:e>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1+8</m:t>
                                            </m:r>
                                            <m:sSup>
                                              <m:sSupPr>
                                                <m:ctrlPr>
                                                  <a:rPr lang="zh-CN" altLang="zh-CN" sz="2000" i="1">
                                                    <a:effectLst/>
                                                    <a:latin typeface="Cambria Math"/>
                                                    <a:ea typeface="等线" panose="02010600030101010101" pitchFamily="2" charset="-122"/>
                                                    <a:cs typeface="Cambria Math" panose="02040503050406030204" pitchFamily="18" charset="0"/>
                                                  </a:rPr>
                                                </m:ctrlPr>
                                              </m:sSupPr>
                                              <m:e>
                                                <m:d>
                                                  <m:dPr>
                                                    <m:ctrlPr>
                                                      <a:rPr lang="zh-CN" altLang="zh-CN" sz="2000" i="1">
                                                        <a:effectLst/>
                                                        <a:latin typeface="Cambria Math"/>
                                                        <a:ea typeface="等线" panose="02010600030101010101" pitchFamily="2" charset="-122"/>
                                                        <a:cs typeface="Cambria Math" panose="02040503050406030204" pitchFamily="18" charset="0"/>
                                                      </a:rPr>
                                                    </m:ctrlPr>
                                                  </m:dPr>
                                                  <m:e>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1−</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𝑥</m:t>
                                                    </m:r>
                                                  </m:e>
                                                </m:d>
                                              </m:e>
                                              <m:sup>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0.7</m:t>
                                                </m:r>
                                              </m:sup>
                                            </m:sSup>
                                            <m:sSup>
                                              <m:sSupPr>
                                                <m:ctrlPr>
                                                  <a:rPr lang="zh-CN" altLang="zh-CN" sz="2000" i="1">
                                                    <a:effectLst/>
                                                    <a:latin typeface="Cambria Math"/>
                                                    <a:ea typeface="等线" panose="02010600030101010101" pitchFamily="2" charset="-122"/>
                                                    <a:cs typeface="Cambria Math" panose="02040503050406030204" pitchFamily="18" charset="0"/>
                                                  </a:rPr>
                                                </m:ctrlPr>
                                              </m:sSupPr>
                                              <m:e>
                                                <m:d>
                                                  <m:dPr>
                                                    <m:ctrlPr>
                                                      <a:rPr lang="zh-CN" altLang="zh-CN" sz="2000" i="1">
                                                        <a:effectLst/>
                                                        <a:latin typeface="Cambria Math"/>
                                                        <a:ea typeface="等线" panose="02010600030101010101" pitchFamily="2" charset="-122"/>
                                                        <a:cs typeface="Cambria Math" panose="02040503050406030204" pitchFamily="18" charset="0"/>
                                                      </a:rPr>
                                                    </m:ctrlPr>
                                                  </m:dPr>
                                                  <m:e>
                                                    <m:f>
                                                      <m:fPr>
                                                        <m:ctrlPr>
                                                          <a:rPr lang="zh-CN" altLang="zh-CN" sz="2000" i="1">
                                                            <a:effectLst/>
                                                            <a:latin typeface="Cambria Math"/>
                                                            <a:ea typeface="等线" panose="02010600030101010101" pitchFamily="2" charset="-122"/>
                                                            <a:cs typeface="Cambria Math" panose="02040503050406030204" pitchFamily="18" charset="0"/>
                                                          </a:rPr>
                                                        </m:ctrlPr>
                                                      </m:fPr>
                                                      <m:num>
                                                        <m:sSub>
                                                          <m:sSubPr>
                                                            <m:ctrlPr>
                                                              <a:rPr lang="zh-CN" altLang="zh-CN" sz="2000" i="1">
                                                                <a:effectLst/>
                                                                <a:latin typeface="Cambria Math"/>
                                                                <a:ea typeface="等线" panose="02010600030101010101" pitchFamily="2" charset="-122"/>
                                                                <a:cs typeface="Cambria Math" panose="02040503050406030204" pitchFamily="18" charset="0"/>
                                                              </a:rPr>
                                                            </m:ctrlPr>
                                                          </m:sSubPr>
                                                          <m:e>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𝜌</m:t>
                                                            </m:r>
                                                          </m:e>
                                                          <m:sub>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𝑟</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𝑙</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𝑒𝑣𝑎</m:t>
                                                            </m:r>
                                                          </m:sub>
                                                        </m:sSub>
                                                      </m:num>
                                                      <m:den>
                                                        <m:sSub>
                                                          <m:sSubPr>
                                                            <m:ctrlPr>
                                                              <a:rPr lang="zh-CN" altLang="zh-CN" sz="2000" i="1">
                                                                <a:effectLst/>
                                                                <a:latin typeface="Cambria Math"/>
                                                                <a:ea typeface="等线" panose="02010600030101010101" pitchFamily="2" charset="-122"/>
                                                                <a:cs typeface="Cambria Math" panose="02040503050406030204" pitchFamily="18" charset="0"/>
                                                              </a:rPr>
                                                            </m:ctrlPr>
                                                          </m:sSubPr>
                                                          <m:e>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𝜌</m:t>
                                                            </m:r>
                                                          </m:e>
                                                          <m:sub>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𝑟</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𝑣</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m:t>
                                                            </m:r>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𝑒𝑣𝑎</m:t>
                                                            </m:r>
                                                          </m:sub>
                                                        </m:sSub>
                                                      </m:den>
                                                    </m:f>
                                                  </m:e>
                                                </m:d>
                                              </m:e>
                                              <m:sup>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0.67</m:t>
                                                </m:r>
                                              </m:sup>
                                            </m:sSup>
                                          </m:e>
                                        </m:d>
                                      </m:e>
                                    </m:d>
                                  </m:e>
                                  <m:sup>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−2</m:t>
                                    </m:r>
                                  </m:sup>
                                </m:sSup>
                              </m:e>
                            </m:eqArr>
                          </m:e>
                        </m:d>
                      </m:e>
                      <m:sup>
                        <m:r>
                          <a:rPr lang="en-GB" altLang="zh-CN" sz="2000" i="1">
                            <a:effectLst/>
                            <a:latin typeface="Cambria Math" panose="02040503050406030204" pitchFamily="18" charset="0"/>
                            <a:ea typeface="等线" panose="02010600030101010101" pitchFamily="2" charset="-122"/>
                            <a:cs typeface="Cambria Math" panose="02040503050406030204" pitchFamily="18" charset="0"/>
                          </a:rPr>
                          <m:t>−0.5</m:t>
                        </m:r>
                      </m:sup>
                    </m:sSup>
                  </m:oMath>
                </a14:m>
                <a:r>
                  <a:rPr lang="en-US" altLang="zh-CN" sz="2600" dirty="0">
                    <a:effectLst/>
                    <a:latin typeface="Cambria Math" panose="02040503050406030204" pitchFamily="18" charset="0"/>
                    <a:ea typeface="@等线" panose="02010600030101010101" pitchFamily="2" charset="-122"/>
                    <a:cs typeface="Cambria Math" panose="02040503050406030204" pitchFamily="18" charset="0"/>
                  </a:rPr>
                  <a:t>	      </a:t>
                </a:r>
                <a:r>
                  <a:rPr lang="en-US" altLang="zh-CN" sz="2800" dirty="0">
                    <a:latin typeface="+mn-ea"/>
                    <a:cs typeface="Cambria Math" panose="02040503050406030204" pitchFamily="18" charset="0"/>
                  </a:rPr>
                  <a:t>(1)</a:t>
                </a:r>
                <a:endParaRPr lang="zh-CN" altLang="zh-CN" sz="2800" dirty="0">
                  <a:effectLst/>
                  <a:latin typeface="+mn-ea"/>
                  <a:cs typeface="Cambria Math" panose="02040503050406030204" pitchFamily="18" charset="0"/>
                </a:endParaRPr>
              </a:p>
              <a:p>
                <a:pPr algn="just">
                  <a:spcBef>
                    <a:spcPts val="600"/>
                  </a:spcBef>
                  <a:buNone/>
                  <a:tabLst>
                    <a:tab pos="288290" algn="l"/>
                    <a:tab pos="540385" algn="l"/>
                    <a:tab pos="828040" algn="l"/>
                    <a:tab pos="1151890" algn="l"/>
                  </a:tabLst>
                </a:pPr>
                <a:r>
                  <a:rPr lang="en-GB" altLang="zh-CN" sz="3300" dirty="0">
                    <a:effectLst/>
                    <a:latin typeface="Times New Roman" panose="02020603050405020304" pitchFamily="18" charset="0"/>
                    <a:ea typeface="等线" panose="02010600030101010101" pitchFamily="2" charset="-122"/>
                    <a:cs typeface="Cambria Math" panose="02040503050406030204" pitchFamily="18" charset="0"/>
                  </a:rPr>
                  <a:t>where </a:t>
                </a:r>
                <a:r>
                  <a:rPr lang="en-GB" altLang="zh-CN" sz="3300" i="1" dirty="0">
                    <a:effectLst/>
                    <a:latin typeface="Times New Roman" panose="02020603050405020304" pitchFamily="18" charset="0"/>
                    <a:ea typeface="等线" panose="02010600030101010101" pitchFamily="2" charset="-122"/>
                    <a:cs typeface="Cambria Math" panose="02040503050406030204" pitchFamily="18" charset="0"/>
                  </a:rPr>
                  <a:t>α</a:t>
                </a:r>
                <a:r>
                  <a:rPr lang="en-GB" altLang="zh-CN" sz="3300" i="1" baseline="-25000" dirty="0" err="1">
                    <a:effectLst/>
                    <a:latin typeface="Times New Roman" panose="02020603050405020304" pitchFamily="18" charset="0"/>
                    <a:ea typeface="等线" panose="02010600030101010101" pitchFamily="2" charset="-122"/>
                    <a:cs typeface="Cambria Math" panose="02040503050406030204" pitchFamily="18" charset="0"/>
                  </a:rPr>
                  <a:t>r,l,eva</a:t>
                </a:r>
                <a:r>
                  <a:rPr lang="en-GB" altLang="zh-CN" sz="3300" dirty="0">
                    <a:effectLst/>
                    <a:latin typeface="Times New Roman" panose="02020603050405020304" pitchFamily="18" charset="0"/>
                    <a:ea typeface="等线" panose="02010600030101010101" pitchFamily="2" charset="-122"/>
                    <a:cs typeface="Cambria Math" panose="02040503050406030204" pitchFamily="18" charset="0"/>
                  </a:rPr>
                  <a:t> and </a:t>
                </a:r>
                <a:r>
                  <a:rPr lang="en-GB" altLang="zh-CN" sz="3300" i="1" dirty="0">
                    <a:effectLst/>
                    <a:latin typeface="Times New Roman" panose="02020603050405020304" pitchFamily="18" charset="0"/>
                    <a:ea typeface="等线" panose="02010600030101010101" pitchFamily="2" charset="-122"/>
                    <a:cs typeface="Cambria Math" panose="02040503050406030204" pitchFamily="18" charset="0"/>
                  </a:rPr>
                  <a:t>α</a:t>
                </a:r>
                <a:r>
                  <a:rPr lang="en-GB" altLang="zh-CN" sz="3300" i="1" baseline="-25000" dirty="0" err="1">
                    <a:effectLst/>
                    <a:latin typeface="Times New Roman" panose="02020603050405020304" pitchFamily="18" charset="0"/>
                    <a:ea typeface="等线" panose="02010600030101010101" pitchFamily="2" charset="-122"/>
                    <a:cs typeface="Cambria Math" panose="02040503050406030204" pitchFamily="18" charset="0"/>
                  </a:rPr>
                  <a:t>r,v,eva</a:t>
                </a:r>
                <a:r>
                  <a:rPr lang="en-GB" altLang="zh-CN" sz="3300" baseline="-25000" dirty="0">
                    <a:effectLst/>
                    <a:latin typeface="Times New Roman" panose="02020603050405020304" pitchFamily="18" charset="0"/>
                    <a:ea typeface="等线" panose="02010600030101010101" pitchFamily="2" charset="-122"/>
                    <a:cs typeface="Cambria Math" panose="02040503050406030204" pitchFamily="18" charset="0"/>
                  </a:rPr>
                  <a:t> </a:t>
                </a:r>
                <a:r>
                  <a:rPr lang="en-GB" altLang="zh-CN" sz="3300" dirty="0">
                    <a:effectLst/>
                    <a:latin typeface="Times New Roman" panose="02020603050405020304" pitchFamily="18" charset="0"/>
                    <a:ea typeface="等线" panose="02010600030101010101" pitchFamily="2" charset="-122"/>
                    <a:cs typeface="Cambria Math" panose="02040503050406030204" pitchFamily="18" charset="0"/>
                  </a:rPr>
                  <a:t>are respectively the heat transfer coefficients of the gas-phase and the liquid-phase, </a:t>
                </a:r>
                <a:r>
                  <a:rPr lang="en-US" altLang="zh-CN" sz="3300" kern="100" dirty="0">
                    <a:effectLst/>
                    <a:latin typeface="Times New Roman" panose="02020603050405020304" pitchFamily="18" charset="0"/>
                    <a:ea typeface="等线 Light" panose="02010600030101010101" pitchFamily="2" charset="-122"/>
                    <a:cs typeface="Cambria Math" panose="02040503050406030204" pitchFamily="18" charset="0"/>
                  </a:rPr>
                  <a:t>W/(m²·K); </a:t>
                </a:r>
                <a:r>
                  <a:rPr lang="en-GB" altLang="zh-CN" sz="3300" i="1" kern="100" dirty="0" err="1">
                    <a:effectLst/>
                    <a:latin typeface="Times New Roman" panose="02020603050405020304" pitchFamily="18" charset="0"/>
                    <a:ea typeface="等线 Light" panose="02010600030101010101" pitchFamily="2" charset="-122"/>
                    <a:cs typeface="Cambria Math" panose="02040503050406030204" pitchFamily="18" charset="0"/>
                  </a:rPr>
                  <a:t>ρ</a:t>
                </a:r>
                <a:r>
                  <a:rPr lang="en-GB" altLang="zh-CN" sz="3300" i="1" kern="100" baseline="-25000" dirty="0" err="1">
                    <a:effectLst/>
                    <a:latin typeface="Times New Roman" panose="02020603050405020304" pitchFamily="18" charset="0"/>
                    <a:ea typeface="等线 Light" panose="02010600030101010101" pitchFamily="2" charset="-122"/>
                    <a:cs typeface="Cambria Math" panose="02040503050406030204" pitchFamily="18" charset="0"/>
                  </a:rPr>
                  <a:t>r,l,eva</a:t>
                </a:r>
                <a:r>
                  <a:rPr lang="en-GB" altLang="zh-CN" sz="3300" kern="100" dirty="0">
                    <a:effectLst/>
                    <a:latin typeface="Times New Roman" panose="02020603050405020304" pitchFamily="18" charset="0"/>
                    <a:ea typeface="等线 Light" panose="02010600030101010101" pitchFamily="2" charset="-122"/>
                    <a:cs typeface="Cambria Math" panose="02040503050406030204" pitchFamily="18" charset="0"/>
                  </a:rPr>
                  <a:t> and </a:t>
                </a:r>
                <a:r>
                  <a:rPr lang="en-GB" altLang="zh-CN" sz="3300" i="1" dirty="0" err="1">
                    <a:effectLst/>
                    <a:latin typeface="Times New Roman" panose="02020603050405020304" pitchFamily="18" charset="0"/>
                    <a:ea typeface="等线" panose="02010600030101010101" pitchFamily="2" charset="-122"/>
                    <a:cs typeface="Cambria Math" panose="02040503050406030204" pitchFamily="18" charset="0"/>
                  </a:rPr>
                  <a:t>ρ</a:t>
                </a:r>
                <a:r>
                  <a:rPr lang="en-GB" altLang="zh-CN" sz="3300" i="1" kern="100" baseline="-25000" dirty="0" err="1">
                    <a:effectLst/>
                    <a:latin typeface="Times New Roman" panose="02020603050405020304" pitchFamily="18" charset="0"/>
                    <a:ea typeface="等线 Light" panose="02010600030101010101" pitchFamily="2" charset="-122"/>
                    <a:cs typeface="Cambria Math" panose="02040503050406030204" pitchFamily="18" charset="0"/>
                  </a:rPr>
                  <a:t>r,v,eva</a:t>
                </a:r>
                <a:r>
                  <a:rPr lang="en-GB" altLang="zh-CN" sz="3300" kern="100" baseline="-25000" dirty="0">
                    <a:effectLst/>
                    <a:latin typeface="Times New Roman" panose="02020603050405020304" pitchFamily="18" charset="0"/>
                    <a:ea typeface="等线 Light" panose="02010600030101010101" pitchFamily="2" charset="-122"/>
                    <a:cs typeface="Cambria Math" panose="02040503050406030204" pitchFamily="18" charset="0"/>
                  </a:rPr>
                  <a:t> </a:t>
                </a:r>
                <a:r>
                  <a:rPr lang="en-GB" altLang="zh-CN" sz="3300" kern="100" dirty="0">
                    <a:effectLst/>
                    <a:latin typeface="Times New Roman" panose="02020603050405020304" pitchFamily="18" charset="0"/>
                    <a:ea typeface="等线 Light" panose="02010600030101010101" pitchFamily="2" charset="-122"/>
                    <a:cs typeface="Cambria Math" panose="02040503050406030204" pitchFamily="18" charset="0"/>
                  </a:rPr>
                  <a:t>are respectively the </a:t>
                </a:r>
                <a:r>
                  <a:rPr lang="en-US" altLang="zh-CN" sz="3300" kern="100" dirty="0">
                    <a:effectLst/>
                    <a:latin typeface="Times New Roman" panose="02020603050405020304" pitchFamily="18" charset="0"/>
                    <a:ea typeface="等线 Light" panose="02010600030101010101" pitchFamily="2" charset="-122"/>
                    <a:cs typeface="Cambria Math" panose="02040503050406030204" pitchFamily="18" charset="0"/>
                  </a:rPr>
                  <a:t>density</a:t>
                </a:r>
                <a:r>
                  <a:rPr lang="en-GB" altLang="zh-CN" sz="3300" kern="100" dirty="0">
                    <a:effectLst/>
                    <a:latin typeface="Times New Roman" panose="02020603050405020304" pitchFamily="18" charset="0"/>
                    <a:ea typeface="等线 Light" panose="02010600030101010101" pitchFamily="2" charset="-122"/>
                    <a:cs typeface="Cambria Math" panose="02040503050406030204" pitchFamily="18" charset="0"/>
                  </a:rPr>
                  <a:t> of the gas-phase and the liquid-phase, </a:t>
                </a:r>
                <a:r>
                  <a:rPr lang="en-US" altLang="zh-CN" sz="3300" kern="100" dirty="0">
                    <a:effectLst/>
                    <a:latin typeface="Times New Roman" panose="02020603050405020304" pitchFamily="18" charset="0"/>
                    <a:ea typeface="等线 Light" panose="02010600030101010101" pitchFamily="2" charset="-122"/>
                    <a:cs typeface="Cambria Math" panose="02040503050406030204" pitchFamily="18" charset="0"/>
                  </a:rPr>
                  <a:t>kg/m</a:t>
                </a:r>
                <a:r>
                  <a:rPr lang="en-US" altLang="zh-CN" sz="3300" kern="100" baseline="30000" dirty="0">
                    <a:effectLst/>
                    <a:latin typeface="Times New Roman" panose="02020603050405020304" pitchFamily="18" charset="0"/>
                    <a:ea typeface="等线 Light" panose="02010600030101010101" pitchFamily="2" charset="-122"/>
                    <a:cs typeface="Cambria Math" panose="02040503050406030204" pitchFamily="18" charset="0"/>
                  </a:rPr>
                  <a:t>3</a:t>
                </a:r>
                <a:r>
                  <a:rPr lang="en-US" altLang="zh-CN" sz="3300" kern="100" dirty="0">
                    <a:effectLst/>
                    <a:latin typeface="Times New Roman" panose="02020603050405020304" pitchFamily="18" charset="0"/>
                    <a:ea typeface="等线 Light" panose="02010600030101010101" pitchFamily="2" charset="-122"/>
                    <a:cs typeface="Cambria Math" panose="02040503050406030204" pitchFamily="18" charset="0"/>
                  </a:rPr>
                  <a:t>; </a:t>
                </a:r>
                <a:r>
                  <a:rPr lang="en-GB" altLang="zh-CN" sz="3300" i="1" dirty="0">
                    <a:effectLst/>
                    <a:latin typeface="Times New Roman" panose="02020603050405020304" pitchFamily="18" charset="0"/>
                    <a:ea typeface="等线" panose="02010600030101010101" pitchFamily="2" charset="-122"/>
                    <a:cs typeface="Cambria Math" panose="02040503050406030204" pitchFamily="18" charset="0"/>
                  </a:rPr>
                  <a:t>x </a:t>
                </a:r>
                <a:r>
                  <a:rPr lang="en-GB" altLang="zh-CN" sz="3300" dirty="0">
                    <a:effectLst/>
                    <a:latin typeface="Times New Roman" panose="02020603050405020304" pitchFamily="18" charset="0"/>
                    <a:ea typeface="等线" panose="02010600030101010101" pitchFamily="2" charset="-122"/>
                    <a:cs typeface="Cambria Math" panose="02040503050406030204" pitchFamily="18" charset="0"/>
                  </a:rPr>
                  <a:t>is the dryness of refrigerant.</a:t>
                </a:r>
                <a:endParaRPr lang="zh-CN" altLang="zh-CN" sz="3300" dirty="0">
                  <a:effectLst/>
                  <a:latin typeface="Cambria Math" panose="02040503050406030204" pitchFamily="18" charset="0"/>
                  <a:ea typeface="@等线" panose="02010600030101010101" pitchFamily="2" charset="-122"/>
                  <a:cs typeface="Cambria Math" panose="02040503050406030204" pitchFamily="18" charset="0"/>
                </a:endParaRPr>
              </a:p>
              <a:p>
                <a:pPr algn="just">
                  <a:buNone/>
                  <a:tabLst>
                    <a:tab pos="288290" algn="l"/>
                    <a:tab pos="540385" algn="l"/>
                    <a:tab pos="828040" algn="l"/>
                    <a:tab pos="1151890" algn="l"/>
                  </a:tabLst>
                </a:pPr>
                <a:r>
                  <a:rPr lang="en-US" altLang="zh-CN" sz="3600" dirty="0">
                    <a:effectLst/>
                    <a:latin typeface="Times New Roman" panose="02020603050405020304" pitchFamily="18" charset="0"/>
                    <a:ea typeface="@等线" panose="02010600030101010101" pitchFamily="2" charset="-122"/>
                    <a:cs typeface="Cambria Math" panose="02040503050406030204" pitchFamily="18" charset="0"/>
                  </a:rPr>
                  <a:t>  </a:t>
                </a:r>
                <a:r>
                  <a:rPr lang="en-US" altLang="zh-CN" sz="3300" dirty="0">
                    <a:effectLst/>
                    <a:ea typeface="@等线" panose="02010600030101010101" pitchFamily="2" charset="-122"/>
                    <a:cs typeface="Cambria Math" panose="02040503050406030204" pitchFamily="18" charset="0"/>
                  </a:rPr>
                  <a:t>While in the two-phase region within the condenser tube, the correlative formula</a:t>
                </a:r>
                <a:r>
                  <a:rPr lang="en-US" altLang="zh-CN" sz="3300" baseline="30000" dirty="0">
                    <a:effectLst/>
                    <a:ea typeface="@等线" panose="02010600030101010101" pitchFamily="2" charset="-122"/>
                    <a:cs typeface="Cambria Math" panose="02040503050406030204" pitchFamily="18" charset="0"/>
                  </a:rPr>
                  <a:t> </a:t>
                </a:r>
                <a:r>
                  <a:rPr lang="en-US" altLang="zh-CN" sz="3300" dirty="0">
                    <a:effectLst/>
                    <a:ea typeface="@等线" panose="02010600030101010101" pitchFamily="2" charset="-122"/>
                    <a:cs typeface="Cambria Math" panose="02040503050406030204" pitchFamily="18" charset="0"/>
                  </a:rPr>
                  <a:t>that proposed by Shah[2]</a:t>
                </a:r>
                <a:r>
                  <a:rPr lang="en-US" altLang="zh-CN" sz="3300" baseline="30000" dirty="0">
                    <a:effectLst/>
                    <a:ea typeface="@等线" panose="02010600030101010101" pitchFamily="2" charset="-122"/>
                    <a:cs typeface="Cambria Math" panose="02040503050406030204" pitchFamily="18" charset="0"/>
                  </a:rPr>
                  <a:t> </a:t>
                </a:r>
                <a:r>
                  <a:rPr lang="en-US" altLang="zh-CN" sz="3300" dirty="0">
                    <a:effectLst/>
                    <a:ea typeface="@等线" panose="02010600030101010101" pitchFamily="2" charset="-122"/>
                    <a:cs typeface="Cambria Math" panose="02040503050406030204" pitchFamily="18" charset="0"/>
                  </a:rPr>
                  <a:t>is adopted to obtain the convective heat transfer coefficient (</a:t>
                </a:r>
                <a14:m>
                  <m:oMath xmlns:m="http://schemas.openxmlformats.org/officeDocument/2006/math">
                    <m:sSub>
                      <m:sSubPr>
                        <m:ctrlPr>
                          <a:rPr lang="zh-CN" altLang="zh-CN" sz="3300" i="1">
                            <a:effectLst/>
                            <a:latin typeface="Cambria Math"/>
                            <a:ea typeface="@等线" panose="02010600030101010101" pitchFamily="2" charset="-122"/>
                            <a:cs typeface="Cambria Math" panose="02040503050406030204" pitchFamily="18" charset="0"/>
                          </a:rPr>
                        </m:ctrlPr>
                      </m:sSubPr>
                      <m:e>
                        <m:r>
                          <a:rPr lang="en-US" altLang="zh-CN" sz="3300" i="1">
                            <a:effectLst/>
                            <a:latin typeface="Cambria Math" panose="02040503050406030204" pitchFamily="18" charset="0"/>
                            <a:ea typeface="@等线" panose="02010600030101010101" pitchFamily="2" charset="-122"/>
                            <a:cs typeface="Cambria Math" panose="02040503050406030204" pitchFamily="18" charset="0"/>
                          </a:rPr>
                          <m:t>𝛼</m:t>
                        </m:r>
                      </m:e>
                      <m:sub>
                        <m:r>
                          <a:rPr lang="en-US" altLang="zh-CN" sz="3300" i="1">
                            <a:effectLst/>
                            <a:latin typeface="Cambria Math" panose="02040503050406030204" pitchFamily="18" charset="0"/>
                            <a:ea typeface="@等线" panose="02010600030101010101" pitchFamily="2" charset="-122"/>
                            <a:cs typeface="Cambria Math" panose="02040503050406030204" pitchFamily="18" charset="0"/>
                          </a:rPr>
                          <m:t>𝑟</m:t>
                        </m:r>
                        <m:r>
                          <a:rPr lang="en-US" altLang="zh-CN" sz="3300" i="1">
                            <a:effectLst/>
                            <a:latin typeface="Cambria Math" panose="02040503050406030204" pitchFamily="18" charset="0"/>
                            <a:ea typeface="@等线" panose="02010600030101010101" pitchFamily="2" charset="-122"/>
                            <a:cs typeface="Cambria Math" panose="02040503050406030204" pitchFamily="18" charset="0"/>
                          </a:rPr>
                          <m:t>,</m:t>
                        </m:r>
                        <m:r>
                          <a:rPr lang="en-US" altLang="zh-CN" sz="3300" i="1">
                            <a:effectLst/>
                            <a:latin typeface="Cambria Math" panose="02040503050406030204" pitchFamily="18" charset="0"/>
                            <a:ea typeface="@等线" panose="02010600030101010101" pitchFamily="2" charset="-122"/>
                            <a:cs typeface="Cambria Math" panose="02040503050406030204" pitchFamily="18" charset="0"/>
                          </a:rPr>
                          <m:t>𝑣𝑙</m:t>
                        </m:r>
                        <m:r>
                          <a:rPr lang="en-US" altLang="zh-CN" sz="3300" i="1">
                            <a:effectLst/>
                            <a:latin typeface="Cambria Math" panose="02040503050406030204" pitchFamily="18" charset="0"/>
                            <a:ea typeface="@等线" panose="02010600030101010101" pitchFamily="2" charset="-122"/>
                            <a:cs typeface="Cambria Math" panose="02040503050406030204" pitchFamily="18" charset="0"/>
                          </a:rPr>
                          <m:t>,</m:t>
                        </m:r>
                        <m:r>
                          <a:rPr lang="en-US" altLang="zh-CN" sz="3300" i="1">
                            <a:effectLst/>
                            <a:latin typeface="Cambria Math" panose="02040503050406030204" pitchFamily="18" charset="0"/>
                            <a:ea typeface="@等线" panose="02010600030101010101" pitchFamily="2" charset="-122"/>
                            <a:cs typeface="Cambria Math" panose="02040503050406030204" pitchFamily="18" charset="0"/>
                          </a:rPr>
                          <m:t>𝑐𝑜𝑛</m:t>
                        </m:r>
                      </m:sub>
                    </m:sSub>
                  </m:oMath>
                </a14:m>
                <a:r>
                  <a:rPr lang="en-US" altLang="zh-CN" sz="3300" dirty="0">
                    <a:effectLst/>
                    <a:ea typeface="@等线" panose="02010600030101010101" pitchFamily="2" charset="-122"/>
                    <a:cs typeface="Cambria Math" panose="02040503050406030204" pitchFamily="18" charset="0"/>
                  </a:rPr>
                  <a:t>) between the refrigerant and the tube wall:</a:t>
                </a:r>
              </a:p>
              <a:p>
                <a:pPr algn="just">
                  <a:buNone/>
                  <a:tabLst>
                    <a:tab pos="288290" algn="l"/>
                    <a:tab pos="540385" algn="l"/>
                    <a:tab pos="828040" algn="l"/>
                    <a:tab pos="1151890" algn="l"/>
                    <a:tab pos="540385" algn="l"/>
                    <a:tab pos="828040" algn="l"/>
                    <a:tab pos="1151890" algn="l"/>
                  </a:tabLst>
                </a:pPr>
                <a:r>
                  <a:rPr lang="en-US" altLang="zh-CN" sz="2800" kern="100" dirty="0">
                    <a:effectLst/>
                    <a:ea typeface="宋体" panose="02010600030101010101" pitchFamily="2" charset="-122"/>
                    <a:cs typeface="Times New Roman" panose="02020603050405020304" pitchFamily="18" charset="0"/>
                  </a:rPr>
                  <a:t>  </a:t>
                </a:r>
                <a14:m>
                  <m:oMath xmlns:m="http://schemas.openxmlformats.org/officeDocument/2006/math">
                    <m:sSub>
                      <m:sSubPr>
                        <m:ctrlPr>
                          <a:rPr lang="zh-CN" altLang="zh-CN" sz="2800" i="1" kern="100" smtClean="0">
                            <a:effectLst/>
                            <a:latin typeface="Cambria Math"/>
                            <a:ea typeface="宋体" panose="02010600030101010101" pitchFamily="2" charset="-122"/>
                            <a:cs typeface="Times New Roman" panose="02020603050405020304" pitchFamily="18" charset="0"/>
                          </a:rPr>
                        </m:ctrlPr>
                      </m:sSubPr>
                      <m:e>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𝑣𝑙</m:t>
                        </m:r>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𝑐𝑜𝑛</m:t>
                        </m:r>
                      </m:sub>
                    </m:sSub>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800" i="1" kern="100">
                            <a:effectLst/>
                            <a:latin typeface="Cambria Math"/>
                            <a:ea typeface="宋体" panose="02010600030101010101" pitchFamily="2" charset="-122"/>
                            <a:cs typeface="Times New Roman" panose="02020603050405020304" pitchFamily="18" charset="0"/>
                          </a:rPr>
                        </m:ctrlPr>
                      </m:sSubPr>
                      <m:e>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𝑙</m:t>
                        </m:r>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𝑐𝑜𝑛</m:t>
                        </m:r>
                      </m:sub>
                    </m:sSub>
                    <m:d>
                      <m:dPr>
                        <m:begChr m:val="["/>
                        <m:endChr m:val="]"/>
                        <m:ctrlPr>
                          <a:rPr lang="zh-CN" altLang="zh-CN" sz="2800" i="1" kern="100">
                            <a:effectLst/>
                            <a:latin typeface="Cambria Math"/>
                            <a:ea typeface="宋体" panose="02010600030101010101" pitchFamily="2" charset="-122"/>
                            <a:cs typeface="Times New Roman" panose="02020603050405020304" pitchFamily="18" charset="0"/>
                          </a:rPr>
                        </m:ctrlPr>
                      </m:dPr>
                      <m:e>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𝑥</m:t>
                        </m:r>
                        <m:sSup>
                          <m:sSupPr>
                            <m:ctrlPr>
                              <a:rPr lang="zh-CN" altLang="zh-CN" sz="2800" i="1" kern="100">
                                <a:effectLst/>
                                <a:latin typeface="Cambria Math"/>
                                <a:ea typeface="宋体" panose="02010600030101010101" pitchFamily="2" charset="-122"/>
                                <a:cs typeface="Times New Roman" panose="02020603050405020304" pitchFamily="18" charset="0"/>
                              </a:rPr>
                            </m:ctrlPr>
                          </m:sSupPr>
                          <m:e>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m:t>
                            </m:r>
                          </m:e>
                          <m:sup>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0.8</m:t>
                            </m:r>
                          </m:sup>
                        </m:sSup>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800" i="1" kern="100">
                                <a:effectLst/>
                                <a:latin typeface="Cambria Math"/>
                                <a:ea typeface="宋体" panose="02010600030101010101" pitchFamily="2" charset="-122"/>
                                <a:cs typeface="Times New Roman" panose="02020603050405020304" pitchFamily="18" charset="0"/>
                              </a:rPr>
                            </m:ctrlPr>
                          </m:fPr>
                          <m:num>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3.8</m:t>
                            </m:r>
                            <m:sSup>
                              <m:sSupPr>
                                <m:ctrlPr>
                                  <a:rPr lang="zh-CN" altLang="zh-CN" sz="2800" i="1" kern="100">
                                    <a:effectLst/>
                                    <a:latin typeface="Cambria Math"/>
                                    <a:ea typeface="宋体" panose="02010600030101010101" pitchFamily="2" charset="-122"/>
                                    <a:cs typeface="Times New Roman" panose="02020603050405020304" pitchFamily="18" charset="0"/>
                                  </a:rPr>
                                </m:ctrlPr>
                              </m:sSupPr>
                              <m:e>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𝑥</m:t>
                                </m:r>
                              </m:e>
                              <m:sup>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0.76</m:t>
                                </m:r>
                              </m:sup>
                            </m:sSup>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𝑥</m:t>
                            </m:r>
                            <m:sSup>
                              <m:sSupPr>
                                <m:ctrlPr>
                                  <a:rPr lang="zh-CN" altLang="zh-CN" sz="2800" i="1" kern="100">
                                    <a:effectLst/>
                                    <a:latin typeface="Cambria Math"/>
                                    <a:ea typeface="宋体" panose="02010600030101010101" pitchFamily="2" charset="-122"/>
                                    <a:cs typeface="Times New Roman" panose="02020603050405020304" pitchFamily="18" charset="0"/>
                                  </a:rPr>
                                </m:ctrlPr>
                              </m:sSupPr>
                              <m:e>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m:t>
                                </m:r>
                              </m:e>
                              <m:sup>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0.04</m:t>
                                </m:r>
                              </m:sup>
                            </m:sSup>
                          </m:num>
                          <m:den>
                            <m:sSup>
                              <m:sSupPr>
                                <m:ctrlPr>
                                  <a:rPr lang="zh-CN" altLang="zh-CN" sz="2800" i="1" kern="100">
                                    <a:effectLst/>
                                    <a:latin typeface="Cambria Math"/>
                                    <a:ea typeface="宋体" panose="02010600030101010101" pitchFamily="2" charset="-122"/>
                                    <a:cs typeface="Times New Roman" panose="02020603050405020304" pitchFamily="18" charset="0"/>
                                  </a:rPr>
                                </m:ctrlPr>
                              </m:sSupPr>
                              <m:e>
                                <m:sSub>
                                  <m:sSubPr>
                                    <m:ctrlPr>
                                      <a:rPr lang="zh-CN" altLang="zh-CN" sz="2800" i="1" kern="100">
                                        <a:effectLst/>
                                        <a:latin typeface="Cambria Math"/>
                                        <a:ea typeface="宋体" panose="02010600030101010101" pitchFamily="2" charset="-122"/>
                                        <a:cs typeface="Times New Roman" panose="02020603050405020304" pitchFamily="18" charset="0"/>
                                      </a:rPr>
                                    </m:ctrlPr>
                                  </m:sSubPr>
                                  <m:e>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𝑟</m:t>
                                    </m:r>
                                  </m:sub>
                                </m:sSub>
                              </m:e>
                              <m:sup>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0.38</m:t>
                                </m:r>
                              </m:sup>
                            </m:sSup>
                          </m:den>
                        </m:f>
                      </m:e>
                    </m:d>
                  </m:oMath>
                </a14:m>
                <a:r>
                  <a:rPr lang="en-US" altLang="zh-CN" sz="4000" dirty="0">
                    <a:effectLst/>
                    <a:latin typeface="Times New Roman" panose="02020603050405020304" pitchFamily="18" charset="0"/>
                    <a:ea typeface="@等线" panose="02010600030101010101" pitchFamily="2" charset="-122"/>
                    <a:cs typeface="Cambria Math" panose="02040503050406030204" pitchFamily="18" charset="0"/>
                  </a:rPr>
                  <a:t> </a:t>
                </a:r>
                <a:r>
                  <a:rPr lang="en-US" altLang="zh-CN" sz="2800" dirty="0">
                    <a:effectLst/>
                    <a:ea typeface="@等线" panose="02010600030101010101" pitchFamily="2" charset="-122"/>
                    <a:cs typeface="Cambria Math" panose="02040503050406030204" pitchFamily="18" charset="0"/>
                  </a:rPr>
                  <a:t>	               (2)</a:t>
                </a:r>
                <a:endParaRPr lang="zh-CN" altLang="zh-CN" sz="2800" dirty="0">
                  <a:effectLst/>
                  <a:latin typeface="Cambria Math" panose="02040503050406030204" pitchFamily="18" charset="0"/>
                  <a:ea typeface="@等线" panose="02010600030101010101" pitchFamily="2" charset="-122"/>
                  <a:cs typeface="Cambria Math" panose="02040503050406030204" pitchFamily="18" charset="0"/>
                </a:endParaRPr>
              </a:p>
              <a:p>
                <a:pPr algn="just">
                  <a:spcBef>
                    <a:spcPts val="600"/>
                  </a:spcBef>
                  <a:buNone/>
                  <a:tabLst>
                    <a:tab pos="288290" algn="l"/>
                    <a:tab pos="540385" algn="l"/>
                    <a:tab pos="828040" algn="l"/>
                    <a:tab pos="1151890" algn="l"/>
                  </a:tabLst>
                </a:pPr>
                <a:r>
                  <a:rPr lang="en-GB" altLang="zh-CN" sz="3300" dirty="0">
                    <a:effectLst/>
                    <a:latin typeface="+mn-ea"/>
                    <a:cs typeface="Cambria Math" panose="02040503050406030204" pitchFamily="18" charset="0"/>
                  </a:rPr>
                  <a:t>where </a:t>
                </a:r>
                <a:r>
                  <a:rPr lang="en-GB" altLang="zh-CN" sz="3300" i="1" dirty="0">
                    <a:effectLst/>
                    <a:latin typeface="+mn-ea"/>
                    <a:cs typeface="Cambria Math" panose="02040503050406030204" pitchFamily="18" charset="0"/>
                  </a:rPr>
                  <a:t>α</a:t>
                </a:r>
                <a:r>
                  <a:rPr lang="en-GB" altLang="zh-CN" sz="3300" i="1" baseline="-25000" dirty="0" err="1">
                    <a:effectLst/>
                    <a:latin typeface="+mn-ea"/>
                    <a:cs typeface="Cambria Math" panose="02040503050406030204" pitchFamily="18" charset="0"/>
                  </a:rPr>
                  <a:t>r,l,con</a:t>
                </a:r>
                <a:r>
                  <a:rPr lang="en-GB" altLang="zh-CN" sz="3300" i="1" baseline="-25000" dirty="0">
                    <a:effectLst/>
                    <a:latin typeface="+mn-ea"/>
                    <a:cs typeface="Cambria Math" panose="02040503050406030204" pitchFamily="18" charset="0"/>
                  </a:rPr>
                  <a:t> </a:t>
                </a:r>
                <a:r>
                  <a:rPr lang="en-GB" altLang="zh-CN" sz="3300" dirty="0">
                    <a:effectLst/>
                    <a:latin typeface="+mn-ea"/>
                    <a:cs typeface="Cambria Math" panose="02040503050406030204" pitchFamily="18" charset="0"/>
                  </a:rPr>
                  <a:t>is the heat transfer coefficients of the liquid-phase, W/(m²·K); </a:t>
                </a:r>
                <a:r>
                  <a:rPr lang="en-GB" altLang="zh-CN" sz="3300" i="1" dirty="0" err="1">
                    <a:effectLst/>
                    <a:latin typeface="+mn-ea"/>
                    <a:cs typeface="Cambria Math" panose="02040503050406030204" pitchFamily="18" charset="0"/>
                  </a:rPr>
                  <a:t>P</a:t>
                </a:r>
                <a:r>
                  <a:rPr lang="en-GB" altLang="zh-CN" sz="3300" i="1" baseline="-25000" dirty="0" err="1">
                    <a:effectLst/>
                    <a:latin typeface="+mn-ea"/>
                    <a:cs typeface="Cambria Math" panose="02040503050406030204" pitchFamily="18" charset="0"/>
                  </a:rPr>
                  <a:t>r</a:t>
                </a:r>
                <a:r>
                  <a:rPr lang="en-GB" altLang="zh-CN" sz="3300" dirty="0">
                    <a:effectLst/>
                    <a:latin typeface="+mn-ea"/>
                    <a:cs typeface="Cambria Math" panose="02040503050406030204" pitchFamily="18" charset="0"/>
                  </a:rPr>
                  <a:t> is the relative pressure, Pa.</a:t>
                </a:r>
                <a:endParaRPr lang="en-US" altLang="zh-CN" sz="3300" dirty="0">
                  <a:effectLst/>
                  <a:ea typeface="@等线" panose="02010600030101010101" pitchFamily="2" charset="-122"/>
                  <a:cs typeface="Cambria Math" panose="02040503050406030204" pitchFamily="18" charset="0"/>
                </a:endParaRPr>
              </a:p>
              <a:p>
                <a:pPr algn="just">
                  <a:buNone/>
                  <a:tabLst>
                    <a:tab pos="288290" algn="l"/>
                    <a:tab pos="540385" algn="l"/>
                    <a:tab pos="828040" algn="l"/>
                    <a:tab pos="1151890" algn="l"/>
                  </a:tabLst>
                </a:pPr>
                <a:r>
                  <a:rPr lang="en-US" altLang="zh-CN" sz="3300" dirty="0">
                    <a:effectLst/>
                    <a:ea typeface="@等线" panose="02010600030101010101" pitchFamily="2" charset="-122"/>
                    <a:cs typeface="Cambria Math" panose="02040503050406030204" pitchFamily="18" charset="0"/>
                  </a:rPr>
                  <a:t>   In the evaporator, heat transfer of air is enhanced due to the dehumidification. Therefore, the heat transfer coefficient</a:t>
                </a:r>
                <a:r>
                  <a:rPr lang="en-US" altLang="zh-CN" sz="3300" dirty="0">
                    <a:ea typeface="@等线" panose="02010600030101010101" pitchFamily="2" charset="-122"/>
                    <a:cs typeface="Cambria Math" panose="02040503050406030204" pitchFamily="18" charset="0"/>
                  </a:rPr>
                  <a:t>(</a:t>
                </a:r>
                <a14:m>
                  <m:oMath xmlns:m="http://schemas.openxmlformats.org/officeDocument/2006/math">
                    <m:sSub>
                      <m:sSubPr>
                        <m:ctrlPr>
                          <a:rPr lang="zh-CN" altLang="zh-CN" sz="700" i="1" smtClean="0">
                            <a:effectLst/>
                            <a:latin typeface="Cambria Math"/>
                            <a:ea typeface="Cambria Math" panose="02040503050406030204" pitchFamily="18" charset="0"/>
                          </a:rPr>
                        </m:ctrlPr>
                      </m:sSubPr>
                      <m:e>
                        <m:r>
                          <a:rPr lang="en-US" altLang="zh-CN" sz="3200" i="1" kern="100">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3200" i="1" kern="100">
                            <a:effectLst/>
                            <a:latin typeface="Cambria Math" panose="02040503050406030204" pitchFamily="18" charset="0"/>
                            <a:ea typeface="宋体" panose="02010600030101010101" pitchFamily="2" charset="-122"/>
                            <a:cs typeface="Times New Roman" panose="02020603050405020304" pitchFamily="18" charset="0"/>
                          </a:rPr>
                          <m:t>𝑎</m:t>
                        </m:r>
                        <m:r>
                          <a:rPr lang="en-US" altLang="zh-CN" sz="32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3200" i="1" kern="100">
                            <a:effectLst/>
                            <a:latin typeface="Cambria Math" panose="02040503050406030204" pitchFamily="18" charset="0"/>
                            <a:ea typeface="宋体" panose="02010600030101010101" pitchFamily="2" charset="-122"/>
                            <a:cs typeface="Times New Roman" panose="02020603050405020304" pitchFamily="18" charset="0"/>
                          </a:rPr>
                          <m:t>𝑒𝑣𝑎</m:t>
                        </m:r>
                      </m:sub>
                    </m:sSub>
                  </m:oMath>
                </a14:m>
                <a:r>
                  <a:rPr lang="en-US" altLang="zh-CN" sz="3300" dirty="0">
                    <a:ea typeface="@等线" panose="02010600030101010101" pitchFamily="2" charset="-122"/>
                    <a:cs typeface="Cambria Math" panose="02040503050406030204" pitchFamily="18" charset="0"/>
                  </a:rPr>
                  <a:t>)</a:t>
                </a:r>
                <a:r>
                  <a:rPr lang="en-US" altLang="zh-CN" sz="3300" dirty="0">
                    <a:effectLst/>
                    <a:ea typeface="@等线" panose="02010600030101010101" pitchFamily="2" charset="-122"/>
                    <a:cs typeface="Cambria Math" panose="02040503050406030204" pitchFamily="18" charset="0"/>
                  </a:rPr>
                  <a:t> must be modified as  [3]:</a:t>
                </a:r>
              </a:p>
              <a:p>
                <a:pPr algn="just">
                  <a:buNone/>
                  <a:tabLst>
                    <a:tab pos="288290" algn="l"/>
                    <a:tab pos="540385" algn="l"/>
                    <a:tab pos="828040" algn="l"/>
                    <a:tab pos="1151890" algn="l"/>
                  </a:tabLst>
                </a:pPr>
                <a:r>
                  <a:rPr lang="en-US" altLang="zh-CN" sz="800" dirty="0">
                    <a:effectLst/>
                    <a:ea typeface="Cambria Math" panose="02040503050406030204" pitchFamily="18" charset="0"/>
                  </a:rPr>
                  <a:t>   </a:t>
                </a:r>
                <a14:m>
                  <m:oMath xmlns:m="http://schemas.openxmlformats.org/officeDocument/2006/math">
                    <m:sSub>
                      <m:sSubPr>
                        <m:ctrlPr>
                          <a:rPr lang="zh-CN" altLang="zh-CN" sz="800" i="1" smtClean="0">
                            <a:effectLst/>
                            <a:latin typeface="Cambria Math"/>
                            <a:ea typeface="Cambria Math" panose="02040503050406030204" pitchFamily="18" charset="0"/>
                          </a:rPr>
                        </m:ctrlPr>
                      </m:sSubPr>
                      <m:e>
                        <m:r>
                          <a:rPr lang="en-US" altLang="zh-CN" sz="800" b="0" i="1" smtClean="0">
                            <a:effectLst/>
                            <a:latin typeface="Cambria Math" panose="02040503050406030204" pitchFamily="18" charset="0"/>
                            <a:ea typeface="Cambria Math" panose="02040503050406030204" pitchFamily="18" charset="0"/>
                          </a:rPr>
                          <m:t>                                                                                                                                                   </m:t>
                        </m:r>
                        <m:r>
                          <a:rPr lang="en-US" altLang="zh-CN" sz="3600" i="1" kern="100">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3600" i="1" kern="100">
                            <a:effectLst/>
                            <a:latin typeface="Cambria Math" panose="02040503050406030204" pitchFamily="18" charset="0"/>
                            <a:ea typeface="宋体" panose="02010600030101010101" pitchFamily="2" charset="-122"/>
                            <a:cs typeface="Times New Roman" panose="02020603050405020304" pitchFamily="18" charset="0"/>
                          </a:rPr>
                          <m:t>𝑎</m:t>
                        </m:r>
                        <m:r>
                          <a:rPr lang="en-US" altLang="zh-CN" sz="36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3600" i="1" kern="100">
                            <a:effectLst/>
                            <a:latin typeface="Cambria Math" panose="02040503050406030204" pitchFamily="18" charset="0"/>
                            <a:ea typeface="宋体" panose="02010600030101010101" pitchFamily="2" charset="-122"/>
                            <a:cs typeface="Times New Roman" panose="02020603050405020304" pitchFamily="18" charset="0"/>
                          </a:rPr>
                          <m:t>𝑒𝑣𝑎</m:t>
                        </m:r>
                      </m:sub>
                    </m:sSub>
                    <m:r>
                      <a:rPr lang="en-US" altLang="zh-CN" sz="3600"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3600" i="1" kern="100">
                        <a:effectLst/>
                        <a:latin typeface="Cambria Math" panose="02040503050406030204" pitchFamily="18" charset="0"/>
                        <a:ea typeface="宋体" panose="02010600030101010101" pitchFamily="2" charset="-122"/>
                        <a:cs typeface="Times New Roman" panose="02020603050405020304" pitchFamily="18" charset="0"/>
                      </a:rPr>
                      <m:t>𝜉</m:t>
                    </m:r>
                    <m:sSub>
                      <m:sSubPr>
                        <m:ctrlPr>
                          <a:rPr lang="zh-CN" altLang="zh-CN" sz="800" i="1">
                            <a:effectLst/>
                            <a:latin typeface="Cambria Math"/>
                            <a:ea typeface="Cambria Math" panose="02040503050406030204" pitchFamily="18" charset="0"/>
                          </a:rPr>
                        </m:ctrlPr>
                      </m:sSubPr>
                      <m:e>
                        <m:r>
                          <a:rPr lang="en-US" altLang="zh-CN" sz="3600" i="1" kern="100">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3600" i="1" kern="100">
                            <a:effectLst/>
                            <a:latin typeface="Cambria Math" panose="02040503050406030204" pitchFamily="18" charset="0"/>
                            <a:ea typeface="宋体" panose="02010600030101010101" pitchFamily="2" charset="-122"/>
                            <a:cs typeface="Times New Roman" panose="02020603050405020304" pitchFamily="18" charset="0"/>
                          </a:rPr>
                          <m:t>𝑎</m:t>
                        </m:r>
                      </m:sub>
                    </m:sSub>
                    <m:r>
                      <a:rPr lang="en-US" altLang="zh-CN" sz="3600" b="0" i="1" kern="100" smtClean="0">
                        <a:effectLst/>
                        <a:latin typeface="Cambria Math" panose="02040503050406030204" pitchFamily="18" charset="0"/>
                        <a:ea typeface="宋体" panose="02010600030101010101" pitchFamily="2" charset="-122"/>
                        <a:cs typeface="Times New Roman" panose="02020603050405020304" pitchFamily="18" charset="0"/>
                      </a:rPr>
                      <m:t> </m:t>
                    </m:r>
                    <m:sSub>
                      <m:sSubPr>
                        <m:ctrlPr>
                          <a:rPr lang="zh-CN" altLang="zh-CN" sz="800" i="1">
                            <a:effectLst/>
                            <a:latin typeface="Cambria Math"/>
                            <a:ea typeface="Cambria Math" panose="02040503050406030204" pitchFamily="18" charset="0"/>
                          </a:rPr>
                        </m:ctrlPr>
                      </m:sSubPr>
                      <m:e>
                        <m:r>
                          <a:rPr lang="en-US" altLang="zh-CN" sz="3600" i="1" kern="100">
                            <a:effectLst/>
                            <a:latin typeface="Cambria Math" panose="02040503050406030204" pitchFamily="18" charset="0"/>
                            <a:ea typeface="宋体" panose="02010600030101010101" pitchFamily="2" charset="-122"/>
                            <a:cs typeface="Times New Roman" panose="02020603050405020304" pitchFamily="18" charset="0"/>
                          </a:rPr>
                          <m:t>𝜂</m:t>
                        </m:r>
                      </m:e>
                      <m:sub>
                        <m:r>
                          <a:rPr lang="en-US" altLang="zh-CN" sz="3600" b="0" i="1" kern="100" smtClean="0">
                            <a:effectLst/>
                            <a:latin typeface="Cambria Math" panose="02040503050406030204" pitchFamily="18" charset="0"/>
                            <a:ea typeface="宋体" panose="02010600030101010101" pitchFamily="2" charset="-122"/>
                            <a:cs typeface="Times New Roman" panose="02020603050405020304" pitchFamily="18" charset="0"/>
                          </a:rPr>
                          <m:t>𝑠</m:t>
                        </m:r>
                      </m:sub>
                    </m:sSub>
                  </m:oMath>
                </a14:m>
                <a:r>
                  <a:rPr lang="en-US" altLang="zh-CN" sz="3300" dirty="0">
                    <a:effectLst/>
                    <a:ea typeface="@等线" panose="02010600030101010101" pitchFamily="2" charset="-122"/>
                    <a:cs typeface="Cambria Math" panose="02040503050406030204" pitchFamily="18" charset="0"/>
                  </a:rPr>
                  <a:t>                       </a:t>
                </a:r>
                <a:r>
                  <a:rPr lang="en-US" altLang="zh-CN" sz="2800" dirty="0">
                    <a:effectLst/>
                    <a:ea typeface="@等线" panose="02010600030101010101" pitchFamily="2" charset="-122"/>
                    <a:cs typeface="Cambria Math" panose="02040503050406030204" pitchFamily="18" charset="0"/>
                  </a:rPr>
                  <a:t>(3)</a:t>
                </a:r>
              </a:p>
              <a:p>
                <a:pPr marL="0" lvl="0" algn="just" defTabSz="914400">
                  <a:spcBef>
                    <a:spcPts val="600"/>
                  </a:spcBef>
                  <a:buNone/>
                  <a:tabLst>
                    <a:tab pos="288290" algn="l"/>
                    <a:tab pos="540385" algn="l"/>
                    <a:tab pos="828040" algn="l"/>
                    <a:tab pos="1151890" algn="l"/>
                  </a:tabLst>
                  <a:defRPr/>
                </a:pPr>
                <a:r>
                  <a:rPr lang="en-US" altLang="zh-CN" sz="3300" dirty="0">
                    <a:effectLst/>
                    <a:ea typeface="@等线" panose="02010600030101010101" pitchFamily="2" charset="-122"/>
                    <a:cs typeface="Cambria Math" panose="02040503050406030204" pitchFamily="18" charset="0"/>
                  </a:rPr>
                  <a:t>  </a:t>
                </a:r>
                <a:r>
                  <a:rPr kumimoji="0" lang="en-GB" altLang="zh-CN" sz="3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mbria Math" panose="02040503050406030204" pitchFamily="18" charset="0"/>
                  </a:rPr>
                  <a:t>where </a:t>
                </a:r>
                <a:r>
                  <a:rPr kumimoji="0" lang="en-GB" altLang="zh-CN" sz="33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Cambria Math" panose="02040503050406030204" pitchFamily="18" charset="0"/>
                  </a:rPr>
                  <a:t>α</a:t>
                </a:r>
                <a:r>
                  <a:rPr lang="en-GB" altLang="zh-CN" sz="3300" i="1" baseline="-25000" dirty="0">
                    <a:solidFill>
                      <a:srgbClr val="000000"/>
                    </a:solidFill>
                    <a:cs typeface="Cambria Math" panose="02040503050406030204" pitchFamily="18" charset="0"/>
                  </a:rPr>
                  <a:t>a</a:t>
                </a:r>
                <a:r>
                  <a:rPr kumimoji="0" lang="en-GB" altLang="zh-CN" sz="3300" b="0" i="1"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Cambria Math" panose="02040503050406030204" pitchFamily="18" charset="0"/>
                  </a:rPr>
                  <a:t> </a:t>
                </a:r>
                <a:r>
                  <a:rPr kumimoji="0" lang="en-GB" altLang="zh-CN" sz="3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mbria Math" panose="02040503050406030204" pitchFamily="18" charset="0"/>
                  </a:rPr>
                  <a:t>is the heat transfer coefficients of air in the dry condition, W/(m²·K); </a:t>
                </a:r>
                <a14:m>
                  <m:oMath xmlns:m="http://schemas.openxmlformats.org/officeDocument/2006/math">
                    <m:r>
                      <a:rPr lang="en-US" altLang="zh-CN" sz="3200" i="1" kern="100" smtClean="0">
                        <a:effectLst/>
                        <a:latin typeface="Cambria Math" panose="02040503050406030204" pitchFamily="18" charset="0"/>
                        <a:ea typeface="宋体" panose="02010600030101010101" pitchFamily="2" charset="-122"/>
                        <a:cs typeface="Times New Roman" panose="02020603050405020304" pitchFamily="18" charset="0"/>
                      </a:rPr>
                      <m:t>𝜉</m:t>
                    </m:r>
                  </m:oMath>
                </a14:m>
                <a:r>
                  <a:rPr kumimoji="0" lang="en-GB" altLang="zh-CN" sz="3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mbria Math" panose="02040503050406030204" pitchFamily="18" charset="0"/>
                  </a:rPr>
                  <a:t> is </a:t>
                </a:r>
                <a:r>
                  <a:rPr lang="en-GB" altLang="zh-CN" sz="3300" dirty="0">
                    <a:solidFill>
                      <a:srgbClr val="000000"/>
                    </a:solidFill>
                    <a:cs typeface="Cambria Math" panose="02040503050406030204" pitchFamily="18" charset="0"/>
                  </a:rPr>
                  <a:t>the dehumidification coefficient, -; </a:t>
                </a:r>
                <a14:m>
                  <m:oMath xmlns:m="http://schemas.openxmlformats.org/officeDocument/2006/math">
                    <m:sSub>
                      <m:sSubPr>
                        <m:ctrlPr>
                          <a:rPr lang="zh-CN" altLang="zh-CN" sz="700" i="1">
                            <a:latin typeface="Cambria Math"/>
                            <a:ea typeface="Cambria Math" panose="02040503050406030204" pitchFamily="18" charset="0"/>
                          </a:rPr>
                        </m:ctrlPr>
                      </m:sSubPr>
                      <m:e>
                        <m:r>
                          <a:rPr lang="en-US" altLang="zh-CN" sz="3200" i="1" kern="100">
                            <a:latin typeface="Cambria Math" panose="02040503050406030204" pitchFamily="18" charset="0"/>
                            <a:ea typeface="宋体" panose="02010600030101010101" pitchFamily="2" charset="-122"/>
                            <a:cs typeface="Times New Roman" panose="02020603050405020304" pitchFamily="18" charset="0"/>
                          </a:rPr>
                          <m:t>𝜂</m:t>
                        </m:r>
                      </m:e>
                      <m:sub>
                        <m:r>
                          <a:rPr lang="en-US" altLang="zh-CN" sz="3200" i="1" kern="100">
                            <a:latin typeface="Cambria Math" panose="02040503050406030204" pitchFamily="18" charset="0"/>
                            <a:ea typeface="宋体" panose="02010600030101010101" pitchFamily="2" charset="-122"/>
                            <a:cs typeface="Times New Roman" panose="02020603050405020304" pitchFamily="18" charset="0"/>
                          </a:rPr>
                          <m:t>𝑠</m:t>
                        </m:r>
                      </m:sub>
                    </m:sSub>
                  </m:oMath>
                </a14:m>
                <a:r>
                  <a:rPr kumimoji="0" lang="en-GB" altLang="zh-CN" sz="3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mbria Math" panose="02040503050406030204" pitchFamily="18" charset="0"/>
                  </a:rPr>
                  <a:t> </a:t>
                </a:r>
                <a:r>
                  <a:rPr lang="en-GB" altLang="zh-CN" sz="3300" dirty="0">
                    <a:solidFill>
                      <a:srgbClr val="000000"/>
                    </a:solidFill>
                    <a:cs typeface="Cambria Math" panose="02040503050406030204" pitchFamily="18" charset="0"/>
                  </a:rPr>
                  <a:t>is the surface efficiency of fins, -.</a:t>
                </a:r>
                <a:endParaRPr lang="en-US" altLang="zh-CN" sz="3300" dirty="0">
                  <a:effectLst/>
                  <a:ea typeface="@等线" panose="02010600030101010101" pitchFamily="2" charset="-122"/>
                  <a:cs typeface="Cambria Math" panose="02040503050406030204" pitchFamily="18" charset="0"/>
                </a:endParaRPr>
              </a:p>
              <a:p>
                <a:pPr algn="just">
                  <a:buNone/>
                  <a:tabLst>
                    <a:tab pos="288290" algn="l"/>
                    <a:tab pos="540385" algn="l"/>
                    <a:tab pos="828040" algn="l"/>
                    <a:tab pos="1151890" algn="l"/>
                  </a:tabLst>
                </a:pPr>
                <a:r>
                  <a:rPr lang="en-US" altLang="zh-CN" sz="3300" dirty="0">
                    <a:effectLst/>
                    <a:ea typeface="@等线" panose="02010600030101010101" pitchFamily="2" charset="-122"/>
                    <a:cs typeface="Cambria Math" panose="02040503050406030204" pitchFamily="18" charset="0"/>
                  </a:rPr>
                  <a:t>   The heat transfer coefficient (</a:t>
                </a:r>
                <a14:m>
                  <m:oMath xmlns:m="http://schemas.openxmlformats.org/officeDocument/2006/math">
                    <m:sSub>
                      <m:sSubPr>
                        <m:ctrlPr>
                          <a:rPr lang="zh-CN" altLang="zh-CN" sz="3300" i="1" kern="100">
                            <a:effectLst/>
                            <a:latin typeface="Cambria Math"/>
                            <a:ea typeface="宋体" panose="02010600030101010101" pitchFamily="2" charset="-122"/>
                            <a:cs typeface="Cambria Math" panose="02040503050406030204" pitchFamily="18" charset="0"/>
                          </a:rPr>
                        </m:ctrlPr>
                      </m:sSubPr>
                      <m:e>
                        <m:r>
                          <a:rPr lang="en-US" altLang="zh-CN" sz="3300" i="1" kern="100">
                            <a:effectLst/>
                            <a:latin typeface="Cambria Math" panose="02040503050406030204" pitchFamily="18" charset="0"/>
                            <a:ea typeface="宋体" panose="02010600030101010101" pitchFamily="2" charset="-122"/>
                            <a:cs typeface="Cambria Math" panose="02040503050406030204" pitchFamily="18" charset="0"/>
                          </a:rPr>
                          <m:t>𝛼</m:t>
                        </m:r>
                      </m:e>
                      <m:sub>
                        <m:r>
                          <a:rPr lang="en-US" altLang="zh-CN" sz="3300" i="1" kern="100">
                            <a:effectLst/>
                            <a:latin typeface="Cambria Math" panose="02040503050406030204" pitchFamily="18" charset="0"/>
                            <a:ea typeface="宋体" panose="02010600030101010101" pitchFamily="2" charset="-122"/>
                            <a:cs typeface="Cambria Math" panose="02040503050406030204" pitchFamily="18" charset="0"/>
                          </a:rPr>
                          <m:t>𝑡</m:t>
                        </m:r>
                        <m:r>
                          <a:rPr lang="en-US" altLang="zh-CN" sz="3300" i="1" kern="100">
                            <a:effectLst/>
                            <a:latin typeface="Cambria Math" panose="02040503050406030204" pitchFamily="18" charset="0"/>
                            <a:ea typeface="宋体" panose="02010600030101010101" pitchFamily="2" charset="-122"/>
                            <a:cs typeface="Cambria Math" panose="02040503050406030204" pitchFamily="18" charset="0"/>
                          </a:rPr>
                          <m:t>,</m:t>
                        </m:r>
                        <m:r>
                          <a:rPr lang="en-US" altLang="zh-CN" sz="3300" i="1" kern="100">
                            <a:effectLst/>
                            <a:latin typeface="Cambria Math" panose="02040503050406030204" pitchFamily="18" charset="0"/>
                            <a:ea typeface="宋体" panose="02010600030101010101" pitchFamily="2" charset="-122"/>
                            <a:cs typeface="Cambria Math" panose="02040503050406030204" pitchFamily="18" charset="0"/>
                          </a:rPr>
                          <m:t>𝑑𝑟𝑦</m:t>
                        </m:r>
                      </m:sub>
                    </m:sSub>
                  </m:oMath>
                </a14:m>
                <a:r>
                  <a:rPr lang="en-US" altLang="zh-CN" sz="3300" dirty="0">
                    <a:effectLst/>
                    <a:ea typeface="@等线" panose="02010600030101010101" pitchFamily="2" charset="-122"/>
                    <a:cs typeface="Cambria Math" panose="02040503050406030204" pitchFamily="18" charset="0"/>
                  </a:rPr>
                  <a:t>) in the drying closet can be calculated as[4]:</a:t>
                </a:r>
                <a:r>
                  <a:rPr lang="en-GB" altLang="zh-CN" sz="3300" dirty="0">
                    <a:effectLst/>
                    <a:latin typeface="Cambria Math" panose="02040503050406030204" pitchFamily="18" charset="0"/>
                    <a:ea typeface="@等线" panose="02010600030101010101" pitchFamily="2" charset="-122"/>
                    <a:cs typeface="Cambria Math" panose="02040503050406030204" pitchFamily="18" charset="0"/>
                  </a:rPr>
                  <a:t> </a:t>
                </a:r>
                <a:endParaRPr lang="zh-CN" altLang="zh-CN" sz="3300" dirty="0">
                  <a:effectLst/>
                  <a:latin typeface="Cambria Math" panose="02040503050406030204" pitchFamily="18" charset="0"/>
                  <a:ea typeface="@等线" panose="02010600030101010101" pitchFamily="2" charset="-122"/>
                  <a:cs typeface="Cambria Math" panose="02040503050406030204" pitchFamily="18" charset="0"/>
                </a:endParaRPr>
              </a:p>
              <a:p>
                <a:pPr algn="just">
                  <a:buNone/>
                  <a:tabLst>
                    <a:tab pos="288290" algn="l"/>
                    <a:tab pos="540385" algn="l"/>
                    <a:tab pos="828040" algn="l"/>
                    <a:tab pos="1151890" algn="l"/>
                  </a:tabLst>
                </a:pPr>
                <a:r>
                  <a:rPr lang="en-US" altLang="zh-CN" sz="2400" kern="100" dirty="0">
                    <a:effectLst/>
                    <a:ea typeface="宋体" panose="02010600030101010101" pitchFamily="2" charset="-122"/>
                    <a:cs typeface="Cambria Math" panose="02040503050406030204" pitchFamily="18" charset="0"/>
                  </a:rPr>
                  <a:t>    </a:t>
                </a:r>
                <a14:m>
                  <m:oMath xmlns:m="http://schemas.openxmlformats.org/officeDocument/2006/math">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𝛼</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𝑡</m:t>
                        </m:r>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m:t>
                        </m:r>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𝑑𝑟𝑦</m:t>
                        </m:r>
                      </m:sub>
                    </m:s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m:t>
                    </m:r>
                    <m:d>
                      <m:dPr>
                        <m:begChr m:val="{"/>
                        <m:endChr m:val=""/>
                        <m:ctrlPr>
                          <a:rPr lang="zh-CN" altLang="zh-CN" sz="2400" i="1" kern="100">
                            <a:effectLst/>
                            <a:latin typeface="Cambria Math"/>
                            <a:ea typeface="宋体" panose="02010600030101010101" pitchFamily="2" charset="-122"/>
                            <a:cs typeface="Cambria Math" panose="02040503050406030204" pitchFamily="18" charset="0"/>
                          </a:rPr>
                        </m:ctrlPr>
                      </m:dPr>
                      <m:e>
                        <m:eqArr>
                          <m:eqArrPr>
                            <m:ctrlPr>
                              <a:rPr lang="zh-CN" altLang="zh-CN" sz="2400" i="1" kern="100">
                                <a:effectLst/>
                                <a:latin typeface="Cambria Math"/>
                                <a:ea typeface="宋体" panose="02010600030101010101" pitchFamily="2" charset="-122"/>
                                <a:cs typeface="Cambria Math" panose="02040503050406030204" pitchFamily="18" charset="0"/>
                              </a:rPr>
                            </m:ctrlPr>
                          </m:eqArr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0.48</m:t>
                            </m:r>
                            <m:f>
                              <m:fPr>
                                <m:ctrlPr>
                                  <a:rPr lang="zh-CN" altLang="zh-CN" sz="2400" i="1" kern="100">
                                    <a:effectLst/>
                                    <a:latin typeface="Cambria Math"/>
                                    <a:ea typeface="宋体" panose="02010600030101010101" pitchFamily="2" charset="-122"/>
                                    <a:cs typeface="Cambria Math" panose="02040503050406030204" pitchFamily="18" charset="0"/>
                                  </a:rPr>
                                </m:ctrlPr>
                              </m:fPr>
                              <m:num>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𝜆</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𝑎</m:t>
                                    </m:r>
                                  </m:sub>
                                </m:sSub>
                              </m:num>
                              <m:den>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𝐿</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𝑠𝑙𝑢</m:t>
                                    </m:r>
                                  </m:sub>
                                </m:sSub>
                              </m:den>
                            </m:f>
                            <m:sSup>
                              <m:sSupPr>
                                <m:ctrlPr>
                                  <a:rPr lang="zh-CN" altLang="zh-CN" sz="2400" i="1" kern="100">
                                    <a:effectLst/>
                                    <a:latin typeface="Cambria Math"/>
                                    <a:ea typeface="宋体" panose="02010600030101010101" pitchFamily="2" charset="-122"/>
                                    <a:cs typeface="Cambria Math" panose="02040503050406030204" pitchFamily="18" charset="0"/>
                                  </a:rPr>
                                </m:ctrlPr>
                              </m:sSupPr>
                              <m:e>
                                <m:d>
                                  <m:dPr>
                                    <m:ctrlPr>
                                      <a:rPr lang="zh-CN" altLang="zh-CN" sz="2400" i="1" kern="100">
                                        <a:effectLst/>
                                        <a:latin typeface="Cambria Math"/>
                                        <a:ea typeface="宋体" panose="02010600030101010101" pitchFamily="2" charset="-122"/>
                                        <a:cs typeface="Cambria Math" panose="02040503050406030204" pitchFamily="18" charset="0"/>
                                      </a:rPr>
                                    </m:ctrlPr>
                                  </m:dPr>
                                  <m:e>
                                    <m:f>
                                      <m:fPr>
                                        <m:ctrlPr>
                                          <a:rPr lang="zh-CN" altLang="zh-CN" sz="2400" i="1" kern="100">
                                            <a:effectLst/>
                                            <a:latin typeface="Cambria Math"/>
                                            <a:ea typeface="宋体" panose="02010600030101010101" pitchFamily="2" charset="-122"/>
                                            <a:cs typeface="Cambria Math" panose="02040503050406030204" pitchFamily="18" charset="0"/>
                                          </a:rPr>
                                        </m:ctrlPr>
                                      </m:fPr>
                                      <m:num>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𝑥</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𝑠𝑙𝑢</m:t>
                                            </m:r>
                                          </m:sub>
                                        </m:sSub>
                                      </m:num>
                                      <m:den>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𝑥</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0</m:t>
                                            </m:r>
                                          </m:sub>
                                        </m:sSub>
                                      </m:den>
                                    </m:f>
                                  </m:e>
                                </m:d>
                              </m:e>
                              <m:sup>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0.95</m:t>
                                </m:r>
                              </m:sup>
                            </m:sSup>
                            <m:sSup>
                              <m:sSupPr>
                                <m:ctrlPr>
                                  <a:rPr lang="zh-CN" altLang="zh-CN" sz="2400" i="1" kern="100">
                                    <a:effectLst/>
                                    <a:latin typeface="Cambria Math"/>
                                    <a:ea typeface="宋体" panose="02010600030101010101" pitchFamily="2" charset="-122"/>
                                    <a:cs typeface="Cambria Math" panose="02040503050406030204" pitchFamily="18" charset="0"/>
                                  </a:rPr>
                                </m:ctrlPr>
                              </m:sSupPr>
                              <m:e>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𝑅𝑒</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𝑎</m:t>
                                    </m:r>
                                  </m:sub>
                                </m:sSub>
                              </m:e>
                              <m:sup>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0.75</m:t>
                                </m:r>
                              </m:sup>
                            </m:sSup>
                            <m:sSup>
                              <m:sSupPr>
                                <m:ctrlPr>
                                  <a:rPr lang="zh-CN" altLang="zh-CN" sz="2400" i="1" kern="100">
                                    <a:effectLst/>
                                    <a:latin typeface="Cambria Math"/>
                                    <a:ea typeface="宋体" panose="02010600030101010101" pitchFamily="2" charset="-122"/>
                                    <a:cs typeface="Cambria Math" panose="02040503050406030204" pitchFamily="18" charset="0"/>
                                  </a:rPr>
                                </m:ctrlPr>
                              </m:sSupPr>
                              <m:e>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𝑃𝑟</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𝑎</m:t>
                                    </m:r>
                                  </m:sub>
                                </m:sSub>
                              </m:e>
                              <m:sup>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0.33</m:t>
                                </m:r>
                              </m:sup>
                            </m:sSup>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     (</m:t>
                            </m:r>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𝑥</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𝑠𝑙𝑢</m:t>
                                </m:r>
                              </m:sub>
                            </m:s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≥0.44)</m:t>
                            </m:r>
                          </m:e>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0.1</m:t>
                            </m:r>
                            <m:f>
                              <m:fPr>
                                <m:ctrlPr>
                                  <a:rPr lang="zh-CN" altLang="zh-CN" sz="2400" i="1" kern="100">
                                    <a:effectLst/>
                                    <a:latin typeface="Cambria Math"/>
                                    <a:ea typeface="宋体" panose="02010600030101010101" pitchFamily="2" charset="-122"/>
                                    <a:cs typeface="Cambria Math" panose="02040503050406030204" pitchFamily="18" charset="0"/>
                                  </a:rPr>
                                </m:ctrlPr>
                              </m:fPr>
                              <m:num>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𝜆</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𝑎</m:t>
                                    </m:r>
                                  </m:sub>
                                </m:sSub>
                              </m:num>
                              <m:den>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𝐿</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𝑠𝑙𝑢</m:t>
                                    </m:r>
                                  </m:sub>
                                </m:sSub>
                              </m:den>
                            </m:f>
                            <m:sSup>
                              <m:sSupPr>
                                <m:ctrlPr>
                                  <a:rPr lang="zh-CN" altLang="zh-CN" sz="2400" i="1" kern="100">
                                    <a:effectLst/>
                                    <a:latin typeface="Cambria Math"/>
                                    <a:ea typeface="宋体" panose="02010600030101010101" pitchFamily="2" charset="-122"/>
                                    <a:cs typeface="Cambria Math" panose="02040503050406030204" pitchFamily="18" charset="0"/>
                                  </a:rPr>
                                </m:ctrlPr>
                              </m:sSupPr>
                              <m:e>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𝑅𝑒</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𝑎</m:t>
                                    </m:r>
                                  </m:sub>
                                </m:sSub>
                              </m:e>
                              <m:sup>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0.75</m:t>
                                </m:r>
                              </m:sup>
                            </m:sSup>
                            <m:sSup>
                              <m:sSupPr>
                                <m:ctrlPr>
                                  <a:rPr lang="zh-CN" altLang="zh-CN" sz="2400" i="1" kern="100">
                                    <a:effectLst/>
                                    <a:latin typeface="Cambria Math"/>
                                    <a:ea typeface="宋体" panose="02010600030101010101" pitchFamily="2" charset="-122"/>
                                    <a:cs typeface="Cambria Math" panose="02040503050406030204" pitchFamily="18" charset="0"/>
                                  </a:rPr>
                                </m:ctrlPr>
                              </m:sSupPr>
                              <m:e>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𝑃𝑟</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𝑎</m:t>
                                    </m:r>
                                  </m:sub>
                                </m:sSub>
                              </m:e>
                              <m:sup>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0.33</m:t>
                                </m:r>
                              </m:sup>
                            </m:sSup>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                          (</m:t>
                            </m:r>
                            <m:sSub>
                              <m:sSubPr>
                                <m:ctrlPr>
                                  <a:rPr lang="zh-CN" altLang="zh-CN" sz="2400" i="1" kern="100">
                                    <a:effectLst/>
                                    <a:latin typeface="Cambria Math"/>
                                    <a:ea typeface="宋体" panose="02010600030101010101" pitchFamily="2" charset="-122"/>
                                    <a:cs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𝑥</m:t>
                                </m:r>
                              </m:e>
                              <m: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𝑠𝑙𝑢</m:t>
                                </m:r>
                              </m:sub>
                            </m:sSub>
                            <m:r>
                              <a:rPr lang="en-US" altLang="zh-CN" sz="2400" i="1" kern="100">
                                <a:effectLst/>
                                <a:latin typeface="Cambria Math" panose="02040503050406030204" pitchFamily="18" charset="0"/>
                                <a:ea typeface="宋体" panose="02010600030101010101" pitchFamily="2" charset="-122"/>
                                <a:cs typeface="Cambria Math" panose="02040503050406030204" pitchFamily="18" charset="0"/>
                              </a:rPr>
                              <m:t>&lt;0.44)</m:t>
                            </m:r>
                          </m:e>
                        </m:eqArr>
                      </m:e>
                    </m:d>
                  </m:oMath>
                </a14:m>
                <a:r>
                  <a:rPr lang="en-US" altLang="zh-CN" sz="3600" dirty="0">
                    <a:effectLst/>
                    <a:latin typeface="Times New Roman" panose="02020603050405020304" pitchFamily="18" charset="0"/>
                    <a:ea typeface="@等线" panose="02010600030101010101" pitchFamily="2" charset="-122"/>
                    <a:cs typeface="Cambria Math" panose="02040503050406030204" pitchFamily="18" charset="0"/>
                  </a:rPr>
                  <a:t>       </a:t>
                </a:r>
                <a:r>
                  <a:rPr lang="en-US" altLang="zh-CN" sz="2800" dirty="0">
                    <a:effectLst/>
                    <a:latin typeface="Times New Roman" panose="02020603050405020304" pitchFamily="18" charset="0"/>
                    <a:ea typeface="@等线" panose="02010600030101010101" pitchFamily="2" charset="-122"/>
                    <a:cs typeface="Cambria Math" panose="02040503050406030204" pitchFamily="18" charset="0"/>
                  </a:rPr>
                  <a:t>(4)</a:t>
                </a:r>
              </a:p>
              <a:p>
                <a:pPr algn="just">
                  <a:spcBef>
                    <a:spcPts val="600"/>
                  </a:spcBef>
                  <a:buNone/>
                  <a:tabLst>
                    <a:tab pos="288290" algn="l"/>
                    <a:tab pos="540385" algn="l"/>
                    <a:tab pos="828040" algn="l"/>
                    <a:tab pos="1151890" algn="l"/>
                  </a:tabLst>
                </a:pPr>
                <a:r>
                  <a:rPr lang="en-GB" altLang="zh-CN" sz="3300" dirty="0">
                    <a:effectLst/>
                    <a:latin typeface="Times New Roman" panose="02020603050405020304" pitchFamily="18" charset="0"/>
                    <a:ea typeface="等线" panose="02010600030101010101" pitchFamily="2" charset="-122"/>
                    <a:cs typeface="Cambria Math" panose="02040503050406030204" pitchFamily="18" charset="0"/>
                  </a:rPr>
                  <a:t>where </a:t>
                </a:r>
                <a:r>
                  <a:rPr lang="en-GB" altLang="zh-CN" sz="3300" i="1" dirty="0" err="1">
                    <a:effectLst/>
                    <a:latin typeface="Times New Roman" panose="02020603050405020304" pitchFamily="18" charset="0"/>
                    <a:ea typeface="等线" panose="02010600030101010101" pitchFamily="2" charset="-122"/>
                    <a:cs typeface="Cambria Math" panose="02040503050406030204" pitchFamily="18" charset="0"/>
                  </a:rPr>
                  <a:t>λ</a:t>
                </a:r>
                <a:r>
                  <a:rPr lang="en-GB" altLang="zh-CN" sz="3300" i="1" baseline="-25000" dirty="0" err="1">
                    <a:effectLst/>
                    <a:latin typeface="Times New Roman" panose="02020603050405020304" pitchFamily="18" charset="0"/>
                    <a:ea typeface="等线" panose="02010600030101010101" pitchFamily="2" charset="-122"/>
                    <a:cs typeface="Cambria Math" panose="02040503050406030204" pitchFamily="18" charset="0"/>
                  </a:rPr>
                  <a:t>a</a:t>
                </a:r>
                <a:r>
                  <a:rPr lang="en-GB" altLang="zh-CN" sz="3300" dirty="0">
                    <a:effectLst/>
                    <a:latin typeface="Times New Roman" panose="02020603050405020304" pitchFamily="18" charset="0"/>
                    <a:ea typeface="等线" panose="02010600030101010101" pitchFamily="2" charset="-122"/>
                    <a:cs typeface="Cambria Math" panose="02040503050406030204" pitchFamily="18" charset="0"/>
                  </a:rPr>
                  <a:t> is the </a:t>
                </a:r>
                <a:r>
                  <a:rPr lang="en-US" altLang="zh-CN" sz="3300" dirty="0">
                    <a:effectLst/>
                    <a:latin typeface="Times New Roman" panose="02020603050405020304" pitchFamily="18" charset="0"/>
                    <a:ea typeface="等线" panose="02010600030101010101" pitchFamily="2" charset="-122"/>
                    <a:cs typeface="Cambria Math" panose="02040503050406030204" pitchFamily="18" charset="0"/>
                  </a:rPr>
                  <a:t>heat conductivity of air, W/(</a:t>
                </a:r>
                <a:r>
                  <a:rPr lang="en-US" altLang="zh-CN" sz="3300" dirty="0" err="1">
                    <a:effectLst/>
                    <a:latin typeface="Times New Roman" panose="02020603050405020304" pitchFamily="18" charset="0"/>
                    <a:ea typeface="等线" panose="02010600030101010101" pitchFamily="2" charset="-122"/>
                    <a:cs typeface="Cambria Math" panose="02040503050406030204" pitchFamily="18" charset="0"/>
                  </a:rPr>
                  <a:t>m·K</a:t>
                </a:r>
                <a:r>
                  <a:rPr lang="en-US" altLang="zh-CN" sz="3300" dirty="0">
                    <a:effectLst/>
                    <a:latin typeface="Times New Roman" panose="02020603050405020304" pitchFamily="18" charset="0"/>
                    <a:ea typeface="等线" panose="02010600030101010101" pitchFamily="2" charset="-122"/>
                    <a:cs typeface="Cambria Math" panose="02040503050406030204" pitchFamily="18" charset="0"/>
                  </a:rPr>
                  <a:t>); </a:t>
                </a:r>
                <a:r>
                  <a:rPr lang="en-US" altLang="zh-CN" sz="3300" i="1" dirty="0" err="1">
                    <a:effectLst/>
                    <a:latin typeface="Times New Roman" panose="02020603050405020304" pitchFamily="18" charset="0"/>
                    <a:ea typeface="等线" panose="02010600030101010101" pitchFamily="2" charset="-122"/>
                    <a:cs typeface="Cambria Math" panose="02040503050406030204" pitchFamily="18" charset="0"/>
                  </a:rPr>
                  <a:t>L</a:t>
                </a:r>
                <a:r>
                  <a:rPr lang="en-US" altLang="zh-CN" sz="3300" i="1" baseline="-25000" dirty="0" err="1">
                    <a:effectLst/>
                    <a:latin typeface="Times New Roman" panose="02020603050405020304" pitchFamily="18" charset="0"/>
                    <a:ea typeface="等线" panose="02010600030101010101" pitchFamily="2" charset="-122"/>
                    <a:cs typeface="Cambria Math" panose="02040503050406030204" pitchFamily="18" charset="0"/>
                  </a:rPr>
                  <a:t>slu</a:t>
                </a:r>
                <a:r>
                  <a:rPr lang="en-US" altLang="zh-CN" sz="3300" i="1" baseline="-25000" dirty="0">
                    <a:effectLst/>
                    <a:latin typeface="Times New Roman" panose="02020603050405020304" pitchFamily="18" charset="0"/>
                    <a:ea typeface="等线" panose="02010600030101010101" pitchFamily="2" charset="-122"/>
                    <a:cs typeface="Cambria Math" panose="02040503050406030204" pitchFamily="18" charset="0"/>
                  </a:rPr>
                  <a:t> </a:t>
                </a:r>
                <a:r>
                  <a:rPr lang="en-US" altLang="zh-CN" sz="3300" dirty="0">
                    <a:effectLst/>
                    <a:latin typeface="Times New Roman" panose="02020603050405020304" pitchFamily="18" charset="0"/>
                    <a:ea typeface="等线" panose="02010600030101010101" pitchFamily="2" charset="-122"/>
                    <a:cs typeface="Cambria Math" panose="02040503050406030204" pitchFamily="18" charset="0"/>
                  </a:rPr>
                  <a:t>is </a:t>
                </a:r>
                <a:r>
                  <a:rPr lang="en-GB" altLang="zh-CN" sz="3300" dirty="0">
                    <a:effectLst/>
                    <a:latin typeface="Times New Roman" panose="02020603050405020304" pitchFamily="18" charset="0"/>
                    <a:ea typeface="等线" panose="02010600030101010101" pitchFamily="2" charset="-122"/>
                    <a:cs typeface="Cambria Math" panose="02040503050406030204" pitchFamily="18" charset="0"/>
                  </a:rPr>
                  <a:t>characteristic length, m; </a:t>
                </a:r>
                <a:r>
                  <a:rPr lang="en-GB" altLang="zh-CN" sz="3300" i="1" dirty="0" err="1">
                    <a:effectLst/>
                    <a:latin typeface="Times New Roman" panose="02020603050405020304" pitchFamily="18" charset="0"/>
                    <a:ea typeface="等线" panose="02010600030101010101" pitchFamily="2" charset="-122"/>
                    <a:cs typeface="Cambria Math" panose="02040503050406030204" pitchFamily="18" charset="0"/>
                  </a:rPr>
                  <a:t>x</a:t>
                </a:r>
                <a:r>
                  <a:rPr lang="en-GB" altLang="zh-CN" sz="3300" i="1" baseline="-25000" dirty="0" err="1">
                    <a:effectLst/>
                    <a:latin typeface="Times New Roman" panose="02020603050405020304" pitchFamily="18" charset="0"/>
                    <a:ea typeface="等线" panose="02010600030101010101" pitchFamily="2" charset="-122"/>
                    <a:cs typeface="Cambria Math" panose="02040503050406030204" pitchFamily="18" charset="0"/>
                  </a:rPr>
                  <a:t>slu</a:t>
                </a:r>
                <a:r>
                  <a:rPr lang="zh-CN" altLang="zh-CN" sz="3300" i="1" dirty="0">
                    <a:effectLst/>
                    <a:latin typeface="Times New Roman" panose="02020603050405020304" pitchFamily="18" charset="0"/>
                    <a:ea typeface="等线" panose="02010600030101010101" pitchFamily="2" charset="-122"/>
                    <a:cs typeface="Times New Roman" panose="02020603050405020304" pitchFamily="18" charset="0"/>
                  </a:rPr>
                  <a:t>、</a:t>
                </a:r>
                <a:r>
                  <a:rPr lang="en-GB" altLang="zh-CN" sz="3300" i="1" dirty="0">
                    <a:effectLst/>
                    <a:latin typeface="Times New Roman" panose="02020603050405020304" pitchFamily="18" charset="0"/>
                    <a:ea typeface="等线" panose="02010600030101010101" pitchFamily="2" charset="-122"/>
                    <a:cs typeface="Cambria Math" panose="02040503050406030204" pitchFamily="18" charset="0"/>
                  </a:rPr>
                  <a:t>x</a:t>
                </a:r>
                <a:r>
                  <a:rPr lang="en-GB" altLang="zh-CN" sz="3300" i="1" baseline="-25000" dirty="0">
                    <a:effectLst/>
                    <a:latin typeface="Times New Roman" panose="02020603050405020304" pitchFamily="18" charset="0"/>
                    <a:ea typeface="等线" panose="02010600030101010101" pitchFamily="2" charset="-122"/>
                    <a:cs typeface="Cambria Math" panose="02040503050406030204" pitchFamily="18" charset="0"/>
                  </a:rPr>
                  <a:t>0</a:t>
                </a:r>
                <a:r>
                  <a:rPr lang="en-GB" altLang="zh-CN" sz="3300" dirty="0">
                    <a:effectLst/>
                    <a:latin typeface="Times New Roman" panose="02020603050405020304" pitchFamily="18" charset="0"/>
                    <a:ea typeface="等线" panose="02010600030101010101" pitchFamily="2" charset="-122"/>
                    <a:cs typeface="Cambria Math" panose="02040503050406030204" pitchFamily="18" charset="0"/>
                  </a:rPr>
                  <a:t> are respectively the initial dry base moisture content of sludge and the dry base moisture content of sludge at any time,-; Re</a:t>
                </a:r>
                <a:r>
                  <a:rPr lang="en-GB" altLang="zh-CN" sz="3300" baseline="-25000" dirty="0">
                    <a:effectLst/>
                    <a:latin typeface="Times New Roman" panose="02020603050405020304" pitchFamily="18" charset="0"/>
                    <a:ea typeface="等线" panose="02010600030101010101" pitchFamily="2" charset="-122"/>
                    <a:cs typeface="Cambria Math" panose="02040503050406030204" pitchFamily="18" charset="0"/>
                  </a:rPr>
                  <a:t>a</a:t>
                </a:r>
                <a:r>
                  <a:rPr lang="zh-CN" altLang="zh-CN" sz="3300" dirty="0">
                    <a:effectLst/>
                    <a:latin typeface="Times New Roman" panose="02020603050405020304" pitchFamily="18" charset="0"/>
                    <a:ea typeface="等线" panose="02010600030101010101" pitchFamily="2" charset="-122"/>
                    <a:cs typeface="Times New Roman" panose="02020603050405020304" pitchFamily="18" charset="0"/>
                  </a:rPr>
                  <a:t>、</a:t>
                </a:r>
                <a:r>
                  <a:rPr lang="en-GB" altLang="zh-CN" sz="3300" dirty="0" err="1">
                    <a:effectLst/>
                    <a:latin typeface="Times New Roman" panose="02020603050405020304" pitchFamily="18" charset="0"/>
                    <a:ea typeface="等线" panose="02010600030101010101" pitchFamily="2" charset="-122"/>
                    <a:cs typeface="Cambria Math" panose="02040503050406030204" pitchFamily="18" charset="0"/>
                  </a:rPr>
                  <a:t>Pr</a:t>
                </a:r>
                <a:r>
                  <a:rPr lang="en-GB" altLang="zh-CN" sz="3300" baseline="-25000" dirty="0" err="1">
                    <a:effectLst/>
                    <a:latin typeface="Times New Roman" panose="02020603050405020304" pitchFamily="18" charset="0"/>
                    <a:ea typeface="等线" panose="02010600030101010101" pitchFamily="2" charset="-122"/>
                    <a:cs typeface="Cambria Math" panose="02040503050406030204" pitchFamily="18" charset="0"/>
                  </a:rPr>
                  <a:t>a</a:t>
                </a:r>
                <a:r>
                  <a:rPr lang="en-GB" altLang="zh-CN" sz="3300" dirty="0">
                    <a:effectLst/>
                    <a:latin typeface="Times New Roman" panose="02020603050405020304" pitchFamily="18" charset="0"/>
                    <a:ea typeface="等线" panose="02010600030101010101" pitchFamily="2" charset="-122"/>
                    <a:cs typeface="Cambria Math" panose="02040503050406030204" pitchFamily="18" charset="0"/>
                  </a:rPr>
                  <a:t> are respectively Reynolds number and Prandtl number,-.</a:t>
                </a:r>
              </a:p>
              <a:p>
                <a:pPr algn="just">
                  <a:spcBef>
                    <a:spcPts val="600"/>
                  </a:spcBef>
                  <a:buNone/>
                  <a:tabLst>
                    <a:tab pos="288290" algn="l"/>
                    <a:tab pos="540385" algn="l"/>
                    <a:tab pos="828040" algn="l"/>
                    <a:tab pos="1151890" algn="l"/>
                  </a:tabLst>
                </a:pPr>
                <a:r>
                  <a:rPr lang="en-US" altLang="zh-CN" sz="3300" dirty="0">
                    <a:effectLst/>
                    <a:latin typeface="+mn-ea"/>
                    <a:cs typeface="Cambria Math" panose="02040503050406030204" pitchFamily="18" charset="0"/>
                  </a:rPr>
                  <a:t>   Based on the heat transfer </a:t>
                </a:r>
                <a:r>
                  <a:rPr lang="en-US" altLang="zh-CN" sz="3300" dirty="0">
                    <a:effectLst/>
                    <a:ea typeface="@等线" panose="02010600030101010101" pitchFamily="2" charset="-122"/>
                    <a:cs typeface="Cambria Math" panose="02040503050406030204" pitchFamily="18" charset="0"/>
                  </a:rPr>
                  <a:t>coefficient (</a:t>
                </a:r>
                <a14:m>
                  <m:oMath xmlns:m="http://schemas.openxmlformats.org/officeDocument/2006/math">
                    <m:sSub>
                      <m:sSubPr>
                        <m:ctrlPr>
                          <a:rPr lang="zh-CN" altLang="zh-CN" sz="3300" i="1" kern="100">
                            <a:effectLst/>
                            <a:latin typeface="Cambria Math"/>
                            <a:ea typeface="宋体" panose="02010600030101010101" pitchFamily="2" charset="-122"/>
                            <a:cs typeface="Cambria Math" panose="02040503050406030204" pitchFamily="18" charset="0"/>
                          </a:rPr>
                        </m:ctrlPr>
                      </m:sSubPr>
                      <m:e>
                        <m:r>
                          <a:rPr lang="en-US" altLang="zh-CN" sz="3300" i="1" kern="100">
                            <a:effectLst/>
                            <a:latin typeface="Cambria Math" panose="02040503050406030204" pitchFamily="18" charset="0"/>
                            <a:ea typeface="宋体" panose="02010600030101010101" pitchFamily="2" charset="-122"/>
                            <a:cs typeface="Cambria Math" panose="02040503050406030204" pitchFamily="18" charset="0"/>
                          </a:rPr>
                          <m:t>𝛼</m:t>
                        </m:r>
                      </m:e>
                      <m:sub>
                        <m:r>
                          <a:rPr lang="en-US" altLang="zh-CN" sz="3300" b="0" i="1" kern="100" smtClean="0">
                            <a:effectLst/>
                            <a:latin typeface="Cambria Math" panose="02040503050406030204" pitchFamily="18" charset="0"/>
                            <a:ea typeface="宋体" panose="02010600030101010101" pitchFamily="2" charset="-122"/>
                            <a:cs typeface="Cambria Math" panose="02040503050406030204" pitchFamily="18" charset="0"/>
                          </a:rPr>
                          <m:t>𝑚</m:t>
                        </m:r>
                        <m:r>
                          <a:rPr lang="en-US" altLang="zh-CN" sz="3300" i="1" kern="100">
                            <a:effectLst/>
                            <a:latin typeface="Cambria Math" panose="02040503050406030204" pitchFamily="18" charset="0"/>
                            <a:ea typeface="宋体" panose="02010600030101010101" pitchFamily="2" charset="-122"/>
                            <a:cs typeface="Cambria Math" panose="02040503050406030204" pitchFamily="18" charset="0"/>
                          </a:rPr>
                          <m:t>,</m:t>
                        </m:r>
                        <m:r>
                          <a:rPr lang="en-US" altLang="zh-CN" sz="3300" i="1" kern="100">
                            <a:effectLst/>
                            <a:latin typeface="Cambria Math" panose="02040503050406030204" pitchFamily="18" charset="0"/>
                            <a:ea typeface="宋体" panose="02010600030101010101" pitchFamily="2" charset="-122"/>
                            <a:cs typeface="Cambria Math" panose="02040503050406030204" pitchFamily="18" charset="0"/>
                          </a:rPr>
                          <m:t>𝑑𝑟𝑦</m:t>
                        </m:r>
                      </m:sub>
                    </m:sSub>
                  </m:oMath>
                </a14:m>
                <a:r>
                  <a:rPr lang="en-US" altLang="zh-CN" sz="3300" dirty="0">
                    <a:effectLst/>
                    <a:ea typeface="@等线" panose="02010600030101010101" pitchFamily="2" charset="-122"/>
                    <a:cs typeface="Cambria Math" panose="02040503050406030204" pitchFamily="18" charset="0"/>
                  </a:rPr>
                  <a:t>) </a:t>
                </a:r>
                <a:r>
                  <a:rPr lang="en-US" altLang="zh-CN" sz="3300" dirty="0">
                    <a:effectLst/>
                    <a:latin typeface="+mn-ea"/>
                    <a:cs typeface="Cambria Math" panose="02040503050406030204" pitchFamily="18" charset="0"/>
                  </a:rPr>
                  <a:t>, the mass transfer coefficient accompanied by the heat transfer process can be evaluated as [5]:</a:t>
                </a:r>
              </a:p>
              <a:p>
                <a:pPr algn="ctr">
                  <a:spcBef>
                    <a:spcPts val="600"/>
                  </a:spcBef>
                  <a:buNone/>
                  <a:tabLst>
                    <a:tab pos="288290" algn="l"/>
                    <a:tab pos="540385" algn="l"/>
                    <a:tab pos="828040" algn="l"/>
                    <a:tab pos="1151890" algn="l"/>
                  </a:tabLst>
                </a:pPr>
                <a:r>
                  <a:rPr lang="en-US" altLang="zh-CN" sz="800" dirty="0">
                    <a:effectLst/>
                    <a:ea typeface="Cambria Math" panose="02040503050406030204" pitchFamily="18" charset="0"/>
                  </a:rPr>
                  <a:t>                             </a:t>
                </a:r>
                <a14:m>
                  <m:oMath xmlns:m="http://schemas.openxmlformats.org/officeDocument/2006/math">
                    <m:sSub>
                      <m:sSubPr>
                        <m:ctrlPr>
                          <a:rPr lang="zh-CN" altLang="zh-CN" sz="3300" i="1" smtClean="0">
                            <a:effectLst/>
                            <a:latin typeface="Cambria Math"/>
                            <a:ea typeface="Cambria Math" panose="02040503050406030204" pitchFamily="18" charset="0"/>
                          </a:rPr>
                        </m:ctrlPr>
                      </m:sSubPr>
                      <m:e>
                        <m:r>
                          <a:rPr lang="en-US" altLang="zh-CN" sz="3300" b="0" i="1" smtClean="0">
                            <a:effectLst/>
                            <a:latin typeface="Cambria Math" panose="02040503050406030204" pitchFamily="18" charset="0"/>
                            <a:ea typeface="Cambria Math" panose="02040503050406030204" pitchFamily="18" charset="0"/>
                          </a:rPr>
                          <m:t> </m:t>
                        </m:r>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𝑚</m:t>
                        </m:r>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𝑑𝑟𝑦</m:t>
                        </m:r>
                      </m:sub>
                    </m:sSub>
                    <m:r>
                      <a:rPr lang="en-US" altLang="zh-CN" sz="3300"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3300" i="1">
                            <a:effectLst/>
                            <a:latin typeface="Cambria Math"/>
                            <a:ea typeface="Cambria Math" panose="02040503050406030204" pitchFamily="18" charset="0"/>
                          </a:rPr>
                        </m:ctrlPr>
                      </m:fPr>
                      <m:num>
                        <m:r>
                          <a:rPr lang="en-US" altLang="zh-CN" sz="3300" kern="100">
                            <a:effectLst/>
                            <a:latin typeface="Cambria Math" panose="02040503050406030204" pitchFamily="18" charset="0"/>
                            <a:ea typeface="宋体" panose="02010600030101010101" pitchFamily="2" charset="-122"/>
                            <a:cs typeface="Times New Roman" panose="02020603050405020304" pitchFamily="18" charset="0"/>
                          </a:rPr>
                          <m:t> </m:t>
                        </m:r>
                        <m:sSub>
                          <m:sSubPr>
                            <m:ctrlPr>
                              <a:rPr lang="zh-CN" altLang="zh-CN" sz="3300" i="1">
                                <a:effectLst/>
                                <a:latin typeface="Cambria Math"/>
                                <a:ea typeface="Cambria Math" panose="02040503050406030204" pitchFamily="18" charset="0"/>
                              </a:rPr>
                            </m:ctrlPr>
                          </m:sSubPr>
                          <m:e>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3300"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𝑑𝑟𝑦</m:t>
                            </m:r>
                          </m:sub>
                        </m:sSub>
                      </m:num>
                      <m:den>
                        <m:r>
                          <a:rPr lang="en-US" altLang="zh-CN" sz="3300" kern="100">
                            <a:effectLst/>
                            <a:latin typeface="Cambria Math" panose="02040503050406030204" pitchFamily="18" charset="0"/>
                            <a:ea typeface="宋体" panose="02010600030101010101" pitchFamily="2" charset="-122"/>
                            <a:cs typeface="Times New Roman" panose="02020603050405020304" pitchFamily="18" charset="0"/>
                          </a:rPr>
                          <m:t> </m:t>
                        </m:r>
                        <m:sSub>
                          <m:sSubPr>
                            <m:ctrlPr>
                              <a:rPr lang="zh-CN" altLang="zh-CN" sz="3300" i="1">
                                <a:effectLst/>
                                <a:latin typeface="Cambria Math"/>
                                <a:ea typeface="Cambria Math" panose="02040503050406030204" pitchFamily="18" charset="0"/>
                              </a:rPr>
                            </m:ctrlPr>
                          </m:sSubPr>
                          <m:e>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𝜌</m:t>
                            </m:r>
                          </m:e>
                          <m:sub>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𝑎</m:t>
                            </m:r>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𝑑𝑟𝑦</m:t>
                            </m:r>
                          </m:sub>
                        </m:sSub>
                        <m:sSub>
                          <m:sSubPr>
                            <m:ctrlPr>
                              <a:rPr lang="zh-CN" altLang="zh-CN" sz="3300" i="1">
                                <a:effectLst/>
                                <a:latin typeface="Cambria Math"/>
                                <a:ea typeface="Cambria Math" panose="02040503050406030204" pitchFamily="18" charset="0"/>
                              </a:rPr>
                            </m:ctrlPr>
                          </m:sSubPr>
                          <m:e>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𝐶𝑝</m:t>
                            </m:r>
                          </m:e>
                          <m:sub>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𝑎</m:t>
                            </m:r>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𝑑𝑟𝑦</m:t>
                            </m:r>
                          </m:sub>
                        </m:sSub>
                      </m:den>
                    </m:f>
                    <m:sSup>
                      <m:sSupPr>
                        <m:ctrlPr>
                          <a:rPr lang="zh-CN" altLang="zh-CN" sz="3300" i="1">
                            <a:effectLst/>
                            <a:latin typeface="Cambria Math"/>
                            <a:ea typeface="Cambria Math" panose="02040503050406030204" pitchFamily="18" charset="0"/>
                          </a:rPr>
                        </m:ctrlPr>
                      </m:sSupPr>
                      <m:e>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𝐿𝑒</m:t>
                        </m:r>
                      </m:e>
                      <m:sup>
                        <m:r>
                          <a:rPr lang="en-US" altLang="zh-CN" sz="33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3300" kern="100">
                            <a:effectLst/>
                            <a:latin typeface="Cambria Math" panose="02040503050406030204" pitchFamily="18" charset="0"/>
                            <a:ea typeface="宋体" panose="02010600030101010101" pitchFamily="2" charset="-122"/>
                            <a:cs typeface="Times New Roman" panose="02020603050405020304" pitchFamily="18" charset="0"/>
                          </a:rPr>
                          <m:t>2/3</m:t>
                        </m:r>
                      </m:sup>
                    </m:sSup>
                  </m:oMath>
                </a14:m>
                <a:r>
                  <a:rPr lang="en-US" altLang="zh-CN" sz="3300" dirty="0">
                    <a:effectLst/>
                    <a:latin typeface="+mn-ea"/>
                    <a:cs typeface="Cambria Math" panose="02040503050406030204" pitchFamily="18" charset="0"/>
                  </a:rPr>
                  <a:t>                          </a:t>
                </a:r>
                <a:r>
                  <a:rPr lang="en-US" altLang="zh-CN" sz="2800" dirty="0">
                    <a:effectLst/>
                    <a:latin typeface="+mn-ea"/>
                    <a:cs typeface="Cambria Math" panose="02040503050406030204" pitchFamily="18" charset="0"/>
                  </a:rPr>
                  <a:t>(5)      </a:t>
                </a:r>
              </a:p>
              <a:p>
                <a:pPr algn="just">
                  <a:spcBef>
                    <a:spcPts val="600"/>
                  </a:spcBef>
                  <a:buNone/>
                  <a:tabLst>
                    <a:tab pos="288290" algn="l"/>
                    <a:tab pos="540385" algn="l"/>
                    <a:tab pos="828040" algn="l"/>
                    <a:tab pos="1151890" algn="l"/>
                  </a:tabLst>
                </a:pPr>
                <a:r>
                  <a:rPr lang="en-US" altLang="zh-CN" sz="3300" dirty="0">
                    <a:effectLst/>
                    <a:latin typeface="+mn-ea"/>
                    <a:cs typeface="Cambria Math" panose="02040503050406030204" pitchFamily="18" charset="0"/>
                  </a:rPr>
                  <a:t>   More details about establishing the </a:t>
                </a:r>
                <a:r>
                  <a:rPr lang="en-US" altLang="zh-CN" sz="3300" dirty="0" smtClean="0">
                    <a:effectLst/>
                    <a:latin typeface="+mn-ea"/>
                    <a:cs typeface="Cambria Math" panose="02040503050406030204" pitchFamily="18" charset="0"/>
                  </a:rPr>
                  <a:t>theoretical </a:t>
                </a:r>
                <a:endParaRPr lang="zh-CN" altLang="zh-CN" sz="3300" dirty="0">
                  <a:effectLst/>
                  <a:latin typeface="+mn-ea"/>
                  <a:cs typeface="Cambria Math" panose="02040503050406030204" pitchFamily="18" charset="0"/>
                </a:endParaRPr>
              </a:p>
            </p:txBody>
          </p:sp>
        </mc:Choice>
        <mc:Fallback>
          <p:sp>
            <p:nvSpPr>
              <p:cNvPr id="2075" name="Text Box 178">
                <a:extLst>
                  <a:ext uri="{FF2B5EF4-FFF2-40B4-BE49-F238E27FC236}">
                    <a16:creationId xmlns:a16="http://schemas.microsoft.com/office/drawing/2014/main" xmlns:a14="http://schemas.microsoft.com/office/drawing/2010/main" xmlns="" id="{B2CB1C36-93B9-4C84-A3AE-6137513EDC00}"/>
                  </a:ext>
                </a:extLst>
              </p:cNvPr>
              <p:cNvSpPr txBox="1">
                <a:spLocks noRot="1" noChangeAspect="1" noMove="1" noResize="1" noEditPoints="1" noAdjustHandles="1" noChangeArrowheads="1" noChangeShapeType="1" noTextEdit="1"/>
              </p:cNvSpPr>
              <p:nvPr/>
            </p:nvSpPr>
            <p:spPr bwMode="auto">
              <a:xfrm>
                <a:off x="243574" y="19583401"/>
                <a:ext cx="9631760" cy="25210291"/>
              </a:xfrm>
              <a:prstGeom prst="rect">
                <a:avLst/>
              </a:prstGeom>
              <a:blipFill rotWithShape="1">
                <a:blip r:embed="rId2"/>
                <a:stretch>
                  <a:fillRect l="-1646" r="-5570" b="-1185"/>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080" name="Rectangle 195">
            <a:extLst>
              <a:ext uri="{FF2B5EF4-FFF2-40B4-BE49-F238E27FC236}">
                <a16:creationId xmlns:a16="http://schemas.microsoft.com/office/drawing/2014/main" xmlns="" id="{2ABBFEF5-31E1-4E9E-95ED-DD8A45053F60}"/>
              </a:ext>
            </a:extLst>
          </p:cNvPr>
          <p:cNvSpPr>
            <a:spLocks noChangeArrowheads="1"/>
          </p:cNvSpPr>
          <p:nvPr/>
        </p:nvSpPr>
        <p:spPr bwMode="auto">
          <a:xfrm>
            <a:off x="10800356" y="14422102"/>
            <a:ext cx="9871075" cy="1352694"/>
          </a:xfrm>
          <a:prstGeom prst="rect">
            <a:avLst/>
          </a:prstGeom>
          <a:solidFill>
            <a:srgbClr val="FF0000"/>
          </a:solidFill>
          <a:ln>
            <a:noFill/>
          </a:ln>
          <a:effectLst/>
          <a:extLst>
            <a:ext uri="{91240B29-F687-4F45-9708-019B960494DF}">
              <a14:hiddenLine xmlns:a14="http://schemas.microsoft.com/office/drawing/2010/main" w="1270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r>
              <a:rPr lang="en-US" altLang="de-DE" sz="5900" b="1" dirty="0">
                <a:cs typeface="Times New Roman" panose="02020603050405020304" pitchFamily="18" charset="0"/>
              </a:rPr>
              <a:t>Sensitivity analysis</a:t>
            </a:r>
            <a:endParaRPr lang="en-AU" altLang="de-DE" sz="5900" b="1" dirty="0"/>
          </a:p>
        </p:txBody>
      </p:sp>
      <p:sp>
        <p:nvSpPr>
          <p:cNvPr id="49" name="Text Box 194">
            <a:extLst>
              <a:ext uri="{FF2B5EF4-FFF2-40B4-BE49-F238E27FC236}">
                <a16:creationId xmlns:a16="http://schemas.microsoft.com/office/drawing/2014/main" xmlns="" id="{17047907-22AD-4FBB-B300-0F461DC2F1F9}"/>
              </a:ext>
            </a:extLst>
          </p:cNvPr>
          <p:cNvSpPr txBox="1">
            <a:spLocks noChangeArrowheads="1"/>
          </p:cNvSpPr>
          <p:nvPr/>
        </p:nvSpPr>
        <p:spPr bwMode="auto">
          <a:xfrm>
            <a:off x="-304800" y="16965239"/>
            <a:ext cx="10637652" cy="1109868"/>
          </a:xfrm>
          <a:prstGeom prst="rect">
            <a:avLst/>
          </a:prstGeom>
          <a:noFill/>
          <a:ln>
            <a:noFill/>
          </a:ln>
          <a:effectLst/>
          <a:extLst>
            <a:ext uri="{909E8E84-426E-40DD-AFC4-6F175D3DCCD1}">
              <a14:hiddenFill xmlns:a14="http://schemas.microsoft.com/office/drawing/2010/main">
                <a:solidFill>
                  <a:srgbClr val="D3D0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marL="1630363" indent="-1630363" defTabSz="952500">
              <a:spcBef>
                <a:spcPct val="20000"/>
              </a:spcBef>
              <a:buChar char="•"/>
              <a:defRPr sz="15300">
                <a:solidFill>
                  <a:schemeClr val="tx1"/>
                </a:solidFill>
                <a:latin typeface="Times New Roman" panose="02020603050405020304" pitchFamily="18" charset="0"/>
              </a:defRPr>
            </a:lvl1pPr>
            <a:lvl2pPr marL="171450" indent="-1360488" defTabSz="952500">
              <a:spcBef>
                <a:spcPct val="20000"/>
              </a:spcBef>
              <a:buChar char="–"/>
              <a:defRPr sz="13400">
                <a:solidFill>
                  <a:schemeClr val="tx1"/>
                </a:solidFill>
                <a:latin typeface="Times New Roman" panose="02020603050405020304" pitchFamily="18" charset="0"/>
              </a:defRPr>
            </a:lvl2pPr>
            <a:lvl3pPr marL="341313"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lvl="2" algn="ctr">
              <a:spcBef>
                <a:spcPct val="0"/>
              </a:spcBef>
              <a:buFontTx/>
              <a:buNone/>
            </a:pPr>
            <a:r>
              <a:rPr lang="en-US" altLang="de-DE" sz="3300" b="1" dirty="0"/>
              <a:t>Fig. 1. </a:t>
            </a:r>
            <a:r>
              <a:rPr lang="en-US" altLang="de-DE" sz="2800" dirty="0"/>
              <a:t>S</a:t>
            </a:r>
            <a:r>
              <a:rPr lang="en-US" altLang="zh-CN" sz="2800" dirty="0"/>
              <a:t>ystem set-up(1 drying closet;2 feeding inlet;3 return air duct;4 inlet air duct; 5 evaporator; 6 condenser; 7 expansion valve; 8 compressor; 9 centrifugal fan)</a:t>
            </a:r>
            <a:r>
              <a:rPr lang="en-US" altLang="de-DE" sz="2800" dirty="0">
                <a:cs typeface="Times New Roman" panose="02020603050405020304" pitchFamily="18" charset="0"/>
              </a:rPr>
              <a:t>.</a:t>
            </a:r>
            <a:endParaRPr lang="en-US" altLang="de-DE" sz="3300" dirty="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xmlns="" id="{B55038E5-8FF6-4FCD-916D-A96F748EEB9D}"/>
                  </a:ext>
                </a:extLst>
              </p:cNvPr>
              <p:cNvSpPr txBox="1"/>
              <p:nvPr/>
            </p:nvSpPr>
            <p:spPr>
              <a:xfrm>
                <a:off x="10771583" y="3937714"/>
                <a:ext cx="9851927" cy="10564174"/>
              </a:xfrm>
              <a:prstGeom prst="rect">
                <a:avLst/>
              </a:prstGeom>
              <a:noFill/>
            </p:spPr>
            <p:txBody>
              <a:bodyPr wrap="square" rtlCol="0">
                <a:spAutoFit/>
              </a:bodyPr>
              <a:lstStyle/>
              <a:p>
                <a:pPr algn="just">
                  <a:tabLst>
                    <a:tab pos="288290" algn="l"/>
                    <a:tab pos="540385" algn="l"/>
                    <a:tab pos="828040" algn="l"/>
                    <a:tab pos="1151890" algn="l"/>
                  </a:tabLst>
                  <a:defRPr/>
                </a:pPr>
                <a:r>
                  <a:rPr lang="en-US" altLang="zh-CN" sz="3300" dirty="0">
                    <a:latin typeface="+mn-ea"/>
                    <a:cs typeface="Cambria Math" panose="02040503050406030204" pitchFamily="18" charset="0"/>
                  </a:rPr>
                  <a:t>model of the proposed system can refer to our </a:t>
                </a:r>
                <a:r>
                  <a:rPr lang="en-US" altLang="zh-CN" sz="3300" dirty="0" smtClean="0">
                    <a:latin typeface="+mn-ea"/>
                    <a:cs typeface="Cambria Math" panose="02040503050406030204" pitchFamily="18" charset="0"/>
                  </a:rPr>
                  <a:t>previous </a:t>
                </a:r>
                <a:r>
                  <a:rPr lang="en-US" altLang="zh-CN" sz="3300" dirty="0">
                    <a:latin typeface="+mn-ea"/>
                    <a:cs typeface="Cambria Math" panose="02040503050406030204" pitchFamily="18" charset="0"/>
                  </a:rPr>
                  <a:t>work[6</a:t>
                </a:r>
                <a:r>
                  <a:rPr lang="en-US" altLang="zh-CN" sz="3300" dirty="0" smtClean="0">
                    <a:latin typeface="+mn-ea"/>
                    <a:cs typeface="Cambria Math" panose="02040503050406030204" pitchFamily="18" charset="0"/>
                  </a:rPr>
                  <a:t>].</a:t>
                </a:r>
                <a:endParaRPr kumimoji="0" lang="en-US" altLang="zh-CN" sz="3300" b="0" i="0" u="none" strike="noStrike" kern="12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tabLst>
                    <a:tab pos="288290" algn="l"/>
                    <a:tab pos="540385" algn="l"/>
                    <a:tab pos="828040" algn="l"/>
                    <a:tab pos="1151890" algn="l"/>
                  </a:tabLst>
                  <a:defRPr/>
                </a:pPr>
                <a:r>
                  <a:rPr kumimoji="0" lang="en-US" altLang="zh-CN" sz="3300" b="0" i="0" u="none" strike="noStrike" kern="12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mn-cs"/>
                  </a:rPr>
                  <a:t>OBJECTIVE </a:t>
                </a:r>
                <a:r>
                  <a:rPr kumimoji="0" lang="en-US" altLang="zh-CN" sz="33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FUNCTION</a:t>
                </a:r>
              </a:p>
              <a:p>
                <a:pPr marL="0" marR="0" lvl="0" indent="0" algn="just" defTabSz="914400" rtl="0" eaLnBrk="0" fontAlgn="base" latinLnBrk="0" hangingPunct="0">
                  <a:lnSpc>
                    <a:spcPct val="100000"/>
                  </a:lnSpc>
                  <a:spcBef>
                    <a:spcPct val="0"/>
                  </a:spcBef>
                  <a:spcAft>
                    <a:spcPct val="0"/>
                  </a:spcAft>
                  <a:buClrTx/>
                  <a:buSzTx/>
                  <a:buFontTx/>
                  <a:buNone/>
                  <a:tabLst>
                    <a:tab pos="288290" algn="l"/>
                    <a:tab pos="540385" algn="l"/>
                    <a:tab pos="828040" algn="l"/>
                    <a:tab pos="1151890" algn="l"/>
                  </a:tabLst>
                  <a:defRPr/>
                </a:pPr>
                <a:r>
                  <a:rPr kumimoji="0" lang="en-US" altLang="zh-CN" sz="33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In the present study, three performance functions which are coefficient of performance (COP), </a:t>
                </a:r>
                <a:r>
                  <a:rPr lang="en-US" altLang="zh-CN" sz="3300" dirty="0">
                    <a:solidFill>
                      <a:srgbClr val="000000"/>
                    </a:solidFill>
                    <a:ea typeface="@等线" panose="02010600030101010101" pitchFamily="2" charset="-122"/>
                  </a:rPr>
                  <a:t>dehumidification rate(DR) </a:t>
                </a:r>
                <a:r>
                  <a:rPr kumimoji="0" lang="en-US" altLang="zh-CN" sz="33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and specific power consumption (SPC) are introduced to evaluate the operating and drying performances of the system. Under the same conditions, the smaller SPC and the higher DR and COP, the better the drying effect.</a:t>
                </a:r>
              </a:p>
              <a:p>
                <a:pPr lvl="0" algn="ctr">
                  <a:tabLst>
                    <a:tab pos="288290" algn="l"/>
                    <a:tab pos="540385" algn="l"/>
                    <a:tab pos="828040" algn="l"/>
                    <a:tab pos="1151890" algn="l"/>
                  </a:tabLst>
                  <a:defRPr/>
                </a:pP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altLang="zh-CN" sz="2800" b="0" i="1" u="none" strike="noStrike" kern="100" cap="none" spc="0" normalizeH="0" baseline="0" noProof="0" dirty="0">
                    <a:ln>
                      <a:noFill/>
                    </a:ln>
                    <a:solidFill>
                      <a:srgbClr val="000000"/>
                    </a:solidFill>
                    <a:effectLst/>
                    <a:uLnTx/>
                    <a:uFillTx/>
                    <a:ea typeface="宋体" panose="02010600030101010101" pitchFamily="2" charset="-122"/>
                  </a:rPr>
                  <a:t> </a:t>
                </a:r>
                <a:r>
                  <a:rPr kumimoji="0" lang="en-US" altLang="zh-CN" sz="3600" b="0" i="1" u="none" strike="noStrike" kern="100" cap="none" spc="0" normalizeH="0" baseline="0" noProof="0" dirty="0">
                    <a:ln>
                      <a:noFill/>
                    </a:ln>
                    <a:solidFill>
                      <a:srgbClr val="000000"/>
                    </a:solidFill>
                    <a:effectLst/>
                    <a:uLnTx/>
                    <a:uFillTx/>
                    <a:ea typeface="宋体" panose="02010600030101010101" pitchFamily="2" charset="-122"/>
                  </a:rPr>
                  <a:t>SPC</a:t>
                </a:r>
                <a14:m>
                  <m:oMath xmlns:m="http://schemas.openxmlformats.org/officeDocument/2006/math">
                    <m:r>
                      <a:rPr kumimoji="0" lang="en-US" altLang="zh-CN" sz="3600" b="0" i="1" u="none" strike="noStrike" kern="10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 </m:t>
                    </m:r>
                    <m:r>
                      <a:rPr kumimoji="0" lang="en-US" altLang="zh-CN" sz="3600" b="0" i="0" u="none" strike="noStrike" kern="100" cap="none" spc="0" normalizeH="0" baseline="0" noProof="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m:t>
                    </m:r>
                  </m:oMath>
                </a14:m>
                <a:r>
                  <a:rPr kumimoji="0" lang="en-US" altLang="zh-CN" sz="36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	</a:t>
                </a:r>
                <a14:m>
                  <m:oMath xmlns:m="http://schemas.openxmlformats.org/officeDocument/2006/math">
                    <m:f>
                      <m:fPr>
                        <m:ctrlPr>
                          <a:rPr lang="zh-CN" altLang="zh-CN" sz="3600" i="1" kern="100">
                            <a:solidFill>
                              <a:srgbClr val="000000"/>
                            </a:solidFill>
                            <a:latin typeface="Cambria Math"/>
                            <a:ea typeface="宋体" panose="02010600030101010101" pitchFamily="2" charset="-122"/>
                            <a:cs typeface="Times New Roman" panose="02020603050405020304" pitchFamily="18" charset="0"/>
                          </a:rPr>
                        </m:ctrlPr>
                      </m:fPr>
                      <m:num>
                        <m:sSub>
                          <m:sSubPr>
                            <m:ctrlPr>
                              <a:rPr lang="zh-CN" altLang="zh-CN" sz="3600" i="1" kern="100">
                                <a:solidFill>
                                  <a:srgbClr val="000000"/>
                                </a:solidFill>
                                <a:latin typeface="Cambria Math"/>
                                <a:ea typeface="宋体" panose="02010600030101010101" pitchFamily="2" charset="-122"/>
                                <a:cs typeface="Times New Roman" panose="02020603050405020304" pitchFamily="18" charset="0"/>
                              </a:rPr>
                            </m:ctrlPr>
                          </m:sSubPr>
                          <m:e>
                            <m:r>
                              <a:rPr lang="en-US" altLang="zh-CN" sz="36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sz="36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𝑠𝑦𝑠</m:t>
                            </m:r>
                          </m:sub>
                        </m:sSub>
                      </m:num>
                      <m:den>
                        <m:r>
                          <a:rPr lang="en-US" altLang="zh-CN" sz="36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𝐷𝑅</m:t>
                        </m:r>
                      </m:den>
                    </m:f>
                  </m:oMath>
                </a14:m>
                <a:r>
                  <a:rPr kumimoji="0" lang="en-US" altLang="zh-CN" sz="36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                                 </a:t>
                </a:r>
                <a:r>
                  <a:rPr lang="en-US" altLang="zh-CN" sz="3600" dirty="0">
                    <a:solidFill>
                      <a:srgbClr val="000000"/>
                    </a:solidFill>
                    <a:ea typeface="@等线" panose="02010600030101010101" pitchFamily="2" charset="-122"/>
                  </a:rPr>
                  <a:t>  </a:t>
                </a:r>
                <a:r>
                  <a:rPr kumimoji="0" lang="en-US" altLang="zh-CN" sz="36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  </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(5)</a:t>
                </a:r>
              </a:p>
              <a:p>
                <a:pPr lvl="0" algn="just">
                  <a:tabLst>
                    <a:tab pos="288290" algn="l"/>
                    <a:tab pos="540385" algn="l"/>
                    <a:tab pos="828040" algn="l"/>
                    <a:tab pos="1151890" algn="l"/>
                  </a:tabLst>
                  <a:defRPr/>
                </a:pPr>
                <a:r>
                  <a:rPr lang="en-US" altLang="zh-CN" sz="3300" dirty="0">
                    <a:solidFill>
                      <a:srgbClr val="000000"/>
                    </a:solidFill>
                    <a:ea typeface="@等线" panose="02010600030101010101" pitchFamily="2" charset="-122"/>
                  </a:rPr>
                  <a:t>where </a:t>
                </a:r>
                <a14:m>
                  <m:oMath xmlns:m="http://schemas.openxmlformats.org/officeDocument/2006/math">
                    <m:sSub>
                      <m:sSubPr>
                        <m:ctrlPr>
                          <a:rPr kumimoji="0" lang="zh-CN" altLang="zh-CN" sz="3300" b="0" i="1" u="none" strike="noStrike" kern="100" cap="none" spc="0" normalizeH="0" baseline="0" noProof="0" smtClean="0">
                            <a:ln>
                              <a:noFill/>
                            </a:ln>
                            <a:solidFill>
                              <a:srgbClr val="000000"/>
                            </a:solidFill>
                            <a:effectLst/>
                            <a:uLnTx/>
                            <a:uFillTx/>
                            <a:latin typeface="Cambria Math"/>
                            <a:ea typeface="宋体" panose="02010600030101010101" pitchFamily="2" charset="-122"/>
                            <a:cs typeface="Times New Roman" panose="02020603050405020304" pitchFamily="18" charset="0"/>
                          </a:rPr>
                        </m:ctrlPr>
                      </m:sSubPr>
                      <m:e>
                        <m:r>
                          <a:rPr kumimoji="0" lang="en-US" altLang="zh-CN" sz="3300" b="0" i="1" u="none" strike="noStrike" kern="100" cap="none" spc="0" normalizeH="0" baseline="0" noProof="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𝑊</m:t>
                        </m:r>
                      </m:e>
                      <m:sub>
                        <m:r>
                          <a:rPr kumimoji="0" lang="en-US" altLang="zh-CN" sz="3300" b="0" i="1" u="none" strike="noStrike" kern="100" cap="none" spc="0" normalizeH="0" baseline="0" noProof="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𝑠𝑦𝑠</m:t>
                        </m:r>
                      </m:sub>
                    </m:sSub>
                  </m:oMath>
                </a14:m>
                <a:r>
                  <a:rPr kumimoji="0" lang="en-US" altLang="zh-CN" sz="3300" b="0" i="0" u="none" strike="noStrike" kern="1200" cap="none" spc="0" normalizeH="0" baseline="0" noProof="0" dirty="0">
                    <a:ln>
                      <a:noFill/>
                    </a:ln>
                    <a:solidFill>
                      <a:srgbClr val="000000"/>
                    </a:solidFill>
                    <a:effectLst/>
                    <a:uLnTx/>
                    <a:uFillTx/>
                    <a:ea typeface="@等线" panose="02010600030101010101" pitchFamily="2" charset="-122"/>
                  </a:rPr>
                  <a:t> is </a:t>
                </a:r>
                <a:r>
                  <a:rPr lang="en-US" altLang="zh-CN" sz="3300" dirty="0">
                    <a:solidFill>
                      <a:srgbClr val="000000"/>
                    </a:solidFill>
                    <a:ea typeface="@等线" panose="02010600030101010101" pitchFamily="2" charset="-122"/>
                  </a:rPr>
                  <a:t>the total power consumption of the system, kW.</a:t>
                </a:r>
                <a:endParaRPr lang="en-US" altLang="zh-CN" sz="3300" i="1" dirty="0">
                  <a:solidFill>
                    <a:srgbClr val="000000"/>
                  </a:solidFill>
                  <a:ea typeface="@等线"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tabLst>
                    <a:tab pos="288290" algn="l"/>
                    <a:tab pos="540385" algn="l"/>
                    <a:tab pos="828040" algn="l"/>
                    <a:tab pos="1151890" algn="l"/>
                  </a:tabLst>
                  <a:defRPr/>
                </a:pP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a:rPr kumimoji="0" lang="en-US" altLang="zh-CN" sz="3600" b="0" i="1" u="none" strike="noStrike" kern="10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𝐶𝑂𝑃</m:t>
                    </m:r>
                    <m:r>
                      <a:rPr kumimoji="0" lang="en-US" altLang="zh-CN" sz="3600" b="0" i="1" u="none" strike="noStrike" kern="10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m:t>
                    </m:r>
                    <m:f>
                      <m:fPr>
                        <m:ctrlPr>
                          <a:rPr kumimoji="0" lang="zh-CN" altLang="zh-CN" sz="3600" b="0" i="1" u="none" strike="noStrike" kern="1200" cap="none" spc="0" normalizeH="0" baseline="0" noProof="0">
                            <a:ln>
                              <a:noFill/>
                            </a:ln>
                            <a:solidFill>
                              <a:srgbClr val="000000"/>
                            </a:solidFill>
                            <a:effectLst/>
                            <a:uLnTx/>
                            <a:uFillTx/>
                            <a:latin typeface="Cambria Math"/>
                            <a:ea typeface="Cambria Math" panose="02040503050406030204" pitchFamily="18" charset="0"/>
                          </a:rPr>
                        </m:ctrlPr>
                      </m:fPr>
                      <m:num>
                        <m:sSub>
                          <m:sSubPr>
                            <m:ctrlPr>
                              <a:rPr kumimoji="0" lang="zh-CN" altLang="zh-CN" sz="3600" b="0" i="1" u="none" strike="noStrike" kern="1200" cap="none" spc="0" normalizeH="0" baseline="0" noProof="0">
                                <a:ln>
                                  <a:noFill/>
                                </a:ln>
                                <a:solidFill>
                                  <a:srgbClr val="000000"/>
                                </a:solidFill>
                                <a:effectLst/>
                                <a:uLnTx/>
                                <a:uFillTx/>
                                <a:latin typeface="Cambria Math"/>
                                <a:ea typeface="Cambria Math" panose="02040503050406030204" pitchFamily="18" charset="0"/>
                              </a:rPr>
                            </m:ctrlPr>
                          </m:sSubPr>
                          <m:e>
                            <m:r>
                              <a:rPr kumimoji="0" lang="en-US" altLang="zh-CN" sz="3600" b="0" i="1" u="none" strike="noStrike" kern="100" cap="none" spc="0" normalizeH="0" baseline="0" noProof="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𝑄</m:t>
                            </m:r>
                          </m:e>
                          <m:sub>
                            <m:r>
                              <a:rPr kumimoji="0" lang="en-US" altLang="zh-CN" sz="3600" b="0" i="1" u="none" strike="noStrike" kern="100" cap="none" spc="0" normalizeH="0" baseline="0" noProof="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𝑐𝑜𝑛</m:t>
                            </m:r>
                          </m:sub>
                        </m:sSub>
                      </m:num>
                      <m:den>
                        <m:sSub>
                          <m:sSubPr>
                            <m:ctrlPr>
                              <a:rPr kumimoji="0" lang="zh-CN" altLang="zh-CN" sz="3600" b="0" i="1" u="none" strike="noStrike" kern="1200" cap="none" spc="0" normalizeH="0" baseline="0" noProof="0">
                                <a:ln>
                                  <a:noFill/>
                                </a:ln>
                                <a:solidFill>
                                  <a:srgbClr val="000000"/>
                                </a:solidFill>
                                <a:effectLst/>
                                <a:uLnTx/>
                                <a:uFillTx/>
                                <a:latin typeface="Cambria Math"/>
                                <a:ea typeface="Cambria Math" panose="02040503050406030204" pitchFamily="18" charset="0"/>
                              </a:rPr>
                            </m:ctrlPr>
                          </m:sSubPr>
                          <m:e>
                            <m:r>
                              <a:rPr kumimoji="0" lang="en-US" altLang="zh-CN" sz="3600" b="0" i="1" u="none" strike="noStrike" kern="100" cap="none" spc="0" normalizeH="0" baseline="0" noProof="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𝑊</m:t>
                            </m:r>
                          </m:e>
                          <m:sub>
                            <m:r>
                              <a:rPr kumimoji="0" lang="en-US" altLang="zh-CN" sz="3600" b="0" i="1" u="none" strike="noStrike" kern="100" cap="none" spc="0" normalizeH="0" baseline="0" noProof="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𝑠𝑦𝑠</m:t>
                            </m:r>
                          </m:sub>
                        </m:sSub>
                      </m:den>
                    </m:f>
                  </m:oMath>
                </a14:m>
                <a:r>
                  <a:rPr kumimoji="0" lang="en-US" altLang="zh-CN" sz="2800" b="0" i="0" u="none" strike="noStrike" kern="1200" cap="none" spc="0" normalizeH="0" baseline="0" noProof="0" dirty="0">
                    <a:ln>
                      <a:noFill/>
                    </a:ln>
                    <a:solidFill>
                      <a:srgbClr val="000000"/>
                    </a:solidFill>
                    <a:effectLst/>
                    <a:uLnTx/>
                    <a:uFillTx/>
                    <a:latin typeface="Cambria Math" panose="02040503050406030204" pitchFamily="18" charset="0"/>
                    <a:ea typeface="@等线" panose="02010600030101010101" pitchFamily="2" charset="-122"/>
                    <a:cs typeface="Cambria Math" panose="02040503050406030204" pitchFamily="18" charset="0"/>
                  </a:rPr>
                  <a:t>	                                            </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mbria Math" panose="02040503050406030204" pitchFamily="18" charset="0"/>
                  </a:rPr>
                  <a:t>(6)</a:t>
                </a:r>
              </a:p>
              <a:p>
                <a:pPr marL="0" marR="0" lvl="0" indent="0" algn="just" defTabSz="914400" rtl="0" eaLnBrk="0" fontAlgn="base" latinLnBrk="0" hangingPunct="0">
                  <a:lnSpc>
                    <a:spcPct val="100000"/>
                  </a:lnSpc>
                  <a:spcBef>
                    <a:spcPct val="0"/>
                  </a:spcBef>
                  <a:spcAft>
                    <a:spcPct val="0"/>
                  </a:spcAft>
                  <a:buClrTx/>
                  <a:buSzTx/>
                  <a:buFontTx/>
                  <a:buNone/>
                  <a:tabLst>
                    <a:tab pos="288290" algn="l"/>
                    <a:tab pos="540385" algn="l"/>
                    <a:tab pos="828040" algn="l"/>
                    <a:tab pos="1151890" algn="l"/>
                  </a:tabLst>
                  <a:defRPr/>
                </a:pPr>
                <a:r>
                  <a:rPr lang="en-US" altLang="zh-CN" sz="3300" dirty="0">
                    <a:solidFill>
                      <a:srgbClr val="000000"/>
                    </a:solidFill>
                    <a:cs typeface="Cambria Math" panose="02040503050406030204" pitchFamily="18" charset="0"/>
                  </a:rPr>
                  <a:t>where </a:t>
                </a:r>
                <a14:m>
                  <m:oMath xmlns:m="http://schemas.openxmlformats.org/officeDocument/2006/math">
                    <m:sSub>
                      <m:sSubPr>
                        <m:ctrlPr>
                          <a:rPr kumimoji="0" lang="zh-CN" altLang="zh-CN" sz="3300" b="0" i="1" u="none" strike="noStrike" kern="100" cap="none" spc="0" normalizeH="0" baseline="0" noProof="0" smtClean="0">
                            <a:ln>
                              <a:noFill/>
                            </a:ln>
                            <a:solidFill>
                              <a:srgbClr val="000000"/>
                            </a:solidFill>
                            <a:effectLst/>
                            <a:uLnTx/>
                            <a:uFillTx/>
                            <a:latin typeface="Cambria Math"/>
                            <a:ea typeface="宋体" panose="02010600030101010101" pitchFamily="2" charset="-122"/>
                            <a:cs typeface="Times New Roman" panose="02020603050405020304" pitchFamily="18" charset="0"/>
                          </a:rPr>
                        </m:ctrlPr>
                      </m:sSubPr>
                      <m:e>
                        <m:r>
                          <a:rPr kumimoji="0" lang="en-US" altLang="zh-CN" sz="3300" b="0" i="1" u="none" strike="noStrike" kern="10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𝑄</m:t>
                        </m:r>
                      </m:e>
                      <m:sub>
                        <m:r>
                          <a:rPr kumimoji="0" lang="en-US" altLang="zh-CN" sz="3300" b="0" i="1" u="none" strike="noStrike" kern="10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cs typeface="Times New Roman" panose="02020603050405020304" pitchFamily="18" charset="0"/>
                          </a:rPr>
                          <m:t>𝑐𝑜𝑛</m:t>
                        </m:r>
                      </m:sub>
                    </m:sSub>
                  </m:oMath>
                </a14:m>
                <a:r>
                  <a:rPr kumimoji="0" lang="en-US" altLang="zh-CN" sz="3300" b="0" i="0" u="none" strike="noStrike" kern="1200" cap="none" spc="0" normalizeH="0" baseline="0" noProof="0" dirty="0">
                    <a:ln>
                      <a:noFill/>
                    </a:ln>
                    <a:solidFill>
                      <a:srgbClr val="000000"/>
                    </a:solidFill>
                    <a:effectLst/>
                    <a:uLnTx/>
                    <a:uFillTx/>
                    <a:ea typeface="@等线" panose="02010600030101010101" pitchFamily="2" charset="-122"/>
                  </a:rPr>
                  <a:t> is the heating capacity, kW.</a:t>
                </a:r>
              </a:p>
              <a:p>
                <a:pPr lvl="0" algn="ctr">
                  <a:tabLst>
                    <a:tab pos="288290" algn="l"/>
                    <a:tab pos="540385" algn="l"/>
                    <a:tab pos="828040" algn="l"/>
                    <a:tab pos="1151890" algn="l"/>
                  </a:tabLst>
                  <a:defRPr/>
                </a:pPr>
                <a:r>
                  <a:rPr kumimoji="0" lang="en-US" altLang="zh-CN" sz="3300" b="0" u="none" strike="noStrike" kern="1200" cap="none" spc="0" normalizeH="0" baseline="0" noProof="0" dirty="0">
                    <a:ln>
                      <a:noFill/>
                    </a:ln>
                    <a:solidFill>
                      <a:srgbClr val="000000"/>
                    </a:solidFill>
                    <a:effectLst/>
                    <a:uLnTx/>
                    <a:uFillTx/>
                    <a:cs typeface="Cambria Math" panose="02040503050406030204" pitchFamily="18" charset="0"/>
                  </a:rPr>
                  <a:t>            </a:t>
                </a:r>
                <a14:m>
                  <m:oMath xmlns:m="http://schemas.openxmlformats.org/officeDocument/2006/math">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cs typeface="Cambria Math" panose="02040503050406030204" pitchFamily="18" charset="0"/>
                      </a:rPr>
                      <m:t>𝐷𝑅</m:t>
                    </m:r>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cs typeface="Cambria Math" panose="02040503050406030204" pitchFamily="18" charset="0"/>
                      </a:rPr>
                      <m:t>= </m:t>
                    </m:r>
                    <m:sSub>
                      <m:sSubPr>
                        <m:ctrlPr>
                          <a:rPr kumimoji="0" lang="en-US" altLang="zh-CN" sz="3300" b="0" i="1" u="none" strike="noStrike" kern="1200" cap="none" spc="0" normalizeH="0" baseline="0" noProof="0" smtClean="0">
                            <a:ln>
                              <a:noFill/>
                            </a:ln>
                            <a:solidFill>
                              <a:srgbClr val="000000"/>
                            </a:solidFill>
                            <a:effectLst/>
                            <a:uLnTx/>
                            <a:uFillTx/>
                            <a:latin typeface="Cambria Math"/>
                          </a:rPr>
                        </m:ctrlPr>
                      </m:sSubPr>
                      <m:e>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𝑚</m:t>
                        </m:r>
                      </m:e>
                      <m:sub>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𝑎</m:t>
                        </m:r>
                      </m:sub>
                    </m:sSub>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3300" b="0" i="1" u="none" strike="noStrike" kern="1200" cap="none" spc="0" normalizeH="0" baseline="0" noProof="0" smtClean="0">
                            <a:ln>
                              <a:noFill/>
                            </a:ln>
                            <a:solidFill>
                              <a:srgbClr val="000000"/>
                            </a:solidFill>
                            <a:effectLst/>
                            <a:uLnTx/>
                            <a:uFillTx/>
                            <a:latin typeface="Cambria Math"/>
                          </a:rPr>
                        </m:ctrlPr>
                      </m:sSubPr>
                      <m:e>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𝑑</m:t>
                        </m:r>
                      </m:e>
                      <m:sub>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𝑎</m:t>
                        </m:r>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𝑒𝑣𝑎</m:t>
                        </m:r>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𝑒𝑛</m:t>
                        </m:r>
                      </m:sub>
                    </m:sSub>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m:t>
                    </m:r>
                    <m:sSub>
                      <m:sSubPr>
                        <m:ctrlPr>
                          <a:rPr lang="en-US" altLang="zh-CN" sz="3300" i="1">
                            <a:solidFill>
                              <a:srgbClr val="000000"/>
                            </a:solidFill>
                            <a:latin typeface="Cambria Math"/>
                          </a:rPr>
                        </m:ctrlPr>
                      </m:sSubPr>
                      <m:e>
                        <m:r>
                          <a:rPr lang="en-US" altLang="zh-CN" sz="3300" i="1">
                            <a:solidFill>
                              <a:srgbClr val="000000"/>
                            </a:solidFill>
                            <a:latin typeface="Cambria Math" panose="02040503050406030204" pitchFamily="18" charset="0"/>
                          </a:rPr>
                          <m:t>𝑑</m:t>
                        </m:r>
                      </m:e>
                      <m:sub>
                        <m:r>
                          <a:rPr lang="en-US" altLang="zh-CN" sz="3300" i="1">
                            <a:solidFill>
                              <a:srgbClr val="000000"/>
                            </a:solidFill>
                            <a:latin typeface="Cambria Math" panose="02040503050406030204" pitchFamily="18" charset="0"/>
                          </a:rPr>
                          <m:t>𝑎</m:t>
                        </m:r>
                        <m:r>
                          <a:rPr lang="en-US" altLang="zh-CN" sz="3300" i="1">
                            <a:solidFill>
                              <a:srgbClr val="000000"/>
                            </a:solidFill>
                            <a:latin typeface="Cambria Math" panose="02040503050406030204" pitchFamily="18" charset="0"/>
                          </a:rPr>
                          <m:t>,</m:t>
                        </m:r>
                        <m:r>
                          <a:rPr lang="en-US" altLang="zh-CN" sz="3300" i="1">
                            <a:solidFill>
                              <a:srgbClr val="000000"/>
                            </a:solidFill>
                            <a:latin typeface="Cambria Math" panose="02040503050406030204" pitchFamily="18" charset="0"/>
                          </a:rPr>
                          <m:t>𝑒𝑣𝑎</m:t>
                        </m:r>
                        <m:r>
                          <a:rPr lang="en-US" altLang="zh-CN" sz="3300" i="1">
                            <a:solidFill>
                              <a:srgbClr val="000000"/>
                            </a:solidFill>
                            <a:latin typeface="Cambria Math" panose="02040503050406030204" pitchFamily="18" charset="0"/>
                          </a:rPr>
                          <m:t>,</m:t>
                        </m:r>
                        <m:r>
                          <a:rPr lang="en-US" altLang="zh-CN" sz="3300" i="1">
                            <a:solidFill>
                              <a:srgbClr val="000000"/>
                            </a:solidFill>
                            <a:latin typeface="Cambria Math" panose="02040503050406030204" pitchFamily="18" charset="0"/>
                          </a:rPr>
                          <m:t>𝑒𝑥</m:t>
                        </m:r>
                      </m:sub>
                    </m:sSub>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m:t>
                    </m:r>
                  </m:oMath>
                </a14:m>
                <a:r>
                  <a:rPr kumimoji="0" lang="en-US" altLang="zh-CN" sz="3300" b="0" i="0" u="none" strike="noStrike" kern="1200" cap="none" spc="0" normalizeH="0" baseline="0" noProof="0" dirty="0">
                    <a:ln>
                      <a:noFill/>
                    </a:ln>
                    <a:solidFill>
                      <a:srgbClr val="000000"/>
                    </a:solidFill>
                    <a:effectLst/>
                    <a:uLnTx/>
                    <a:uFillTx/>
                    <a:cs typeface="Cambria Math" panose="02040503050406030204" pitchFamily="18" charset="0"/>
                  </a:rPr>
                  <a:t>                </a:t>
                </a:r>
                <a:r>
                  <a:rPr kumimoji="0" lang="en-US" altLang="zh-CN" sz="2800" b="0" i="0" u="none" strike="noStrike" kern="1200" cap="none" spc="0" normalizeH="0" baseline="0" noProof="0" dirty="0">
                    <a:ln>
                      <a:noFill/>
                    </a:ln>
                    <a:solidFill>
                      <a:srgbClr val="000000"/>
                    </a:solidFill>
                    <a:effectLst/>
                    <a:uLnTx/>
                    <a:uFillTx/>
                    <a:cs typeface="Cambria Math" panose="02040503050406030204" pitchFamily="18" charset="0"/>
                  </a:rPr>
                  <a:t> </a:t>
                </a:r>
                <a:r>
                  <a:rPr lang="en-US" altLang="zh-CN" sz="2800" dirty="0">
                    <a:solidFill>
                      <a:srgbClr val="000000"/>
                    </a:solidFill>
                    <a:cs typeface="Cambria Math" panose="02040503050406030204" pitchFamily="18" charset="0"/>
                  </a:rPr>
                  <a:t>(7)</a:t>
                </a:r>
              </a:p>
              <a:p>
                <a:pPr lvl="0" algn="just">
                  <a:tabLst>
                    <a:tab pos="288290" algn="l"/>
                    <a:tab pos="540385" algn="l"/>
                    <a:tab pos="828040" algn="l"/>
                    <a:tab pos="1151890" algn="l"/>
                  </a:tabLst>
                  <a:defRPr/>
                </a:pPr>
                <a:r>
                  <a:rPr kumimoji="0" lang="en-US" altLang="zh-CN" sz="3300" b="0" i="0" u="none" strike="noStrike" kern="1200" cap="none" spc="0" normalizeH="0" baseline="0" noProof="0" dirty="0">
                    <a:ln>
                      <a:noFill/>
                    </a:ln>
                    <a:solidFill>
                      <a:srgbClr val="000000"/>
                    </a:solidFill>
                    <a:effectLst/>
                    <a:uLnTx/>
                    <a:uFillTx/>
                    <a:cs typeface="Cambria Math" panose="02040503050406030204" pitchFamily="18" charset="0"/>
                  </a:rPr>
                  <a:t>where </a:t>
                </a:r>
                <a14:m>
                  <m:oMath xmlns:m="http://schemas.openxmlformats.org/officeDocument/2006/math">
                    <m:sSub>
                      <m:sSubPr>
                        <m:ctrlPr>
                          <a:rPr kumimoji="0" lang="en-US" altLang="zh-CN" sz="3300" b="0" i="1" u="none" strike="noStrike" kern="1200" cap="none" spc="0" normalizeH="0" baseline="0" noProof="0" smtClean="0">
                            <a:ln>
                              <a:noFill/>
                            </a:ln>
                            <a:solidFill>
                              <a:srgbClr val="000000"/>
                            </a:solidFill>
                            <a:effectLst/>
                            <a:uLnTx/>
                            <a:uFillTx/>
                            <a:latin typeface="Cambria Math"/>
                          </a:rPr>
                        </m:ctrlPr>
                      </m:sSubPr>
                      <m:e>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𝑚</m:t>
                        </m:r>
                      </m:e>
                      <m:sub>
                        <m:r>
                          <a:rPr kumimoji="0" lang="en-US" altLang="zh-CN" sz="3300" b="0" i="1" u="none" strike="noStrike" kern="1200" cap="none" spc="0" normalizeH="0" baseline="0" noProof="0" smtClean="0">
                            <a:ln>
                              <a:noFill/>
                            </a:ln>
                            <a:solidFill>
                              <a:srgbClr val="000000"/>
                            </a:solidFill>
                            <a:effectLst/>
                            <a:uLnTx/>
                            <a:uFillTx/>
                            <a:latin typeface="Cambria Math" panose="02040503050406030204" pitchFamily="18" charset="0"/>
                          </a:rPr>
                          <m:t>𝑎</m:t>
                        </m:r>
                      </m:sub>
                    </m:sSub>
                  </m:oMath>
                </a14:m>
                <a:r>
                  <a:rPr kumimoji="0" lang="en-US" altLang="zh-CN" sz="3300" b="0" i="0" u="none" strike="noStrike" kern="1200" cap="none" spc="0" normalizeH="0" baseline="0" noProof="0" dirty="0">
                    <a:ln>
                      <a:noFill/>
                    </a:ln>
                    <a:solidFill>
                      <a:srgbClr val="000000"/>
                    </a:solidFill>
                    <a:effectLst/>
                    <a:uLnTx/>
                    <a:uFillTx/>
                    <a:cs typeface="Cambria Math" panose="02040503050406030204" pitchFamily="18" charset="0"/>
                  </a:rPr>
                  <a:t> is air mass flow rate, kg/s; </a:t>
                </a:r>
                <a14:m>
                  <m:oMath xmlns:m="http://schemas.openxmlformats.org/officeDocument/2006/math">
                    <m:sSub>
                      <m:sSubPr>
                        <m:ctrlPr>
                          <a:rPr lang="en-US" altLang="zh-CN" sz="3300" i="1">
                            <a:solidFill>
                              <a:srgbClr val="000000"/>
                            </a:solidFill>
                            <a:latin typeface="Cambria Math"/>
                          </a:rPr>
                        </m:ctrlPr>
                      </m:sSubPr>
                      <m:e>
                        <m:r>
                          <a:rPr lang="en-US" altLang="zh-CN" sz="3300" i="1">
                            <a:solidFill>
                              <a:srgbClr val="000000"/>
                            </a:solidFill>
                            <a:latin typeface="Cambria Math" panose="02040503050406030204" pitchFamily="18" charset="0"/>
                          </a:rPr>
                          <m:t>𝑑</m:t>
                        </m:r>
                      </m:e>
                      <m:sub>
                        <m:r>
                          <a:rPr lang="en-US" altLang="zh-CN" sz="3300" i="1">
                            <a:solidFill>
                              <a:srgbClr val="000000"/>
                            </a:solidFill>
                            <a:latin typeface="Cambria Math" panose="02040503050406030204" pitchFamily="18" charset="0"/>
                          </a:rPr>
                          <m:t>𝑎</m:t>
                        </m:r>
                        <m:r>
                          <a:rPr lang="en-US" altLang="zh-CN" sz="3300" i="1">
                            <a:solidFill>
                              <a:srgbClr val="000000"/>
                            </a:solidFill>
                            <a:latin typeface="Cambria Math" panose="02040503050406030204" pitchFamily="18" charset="0"/>
                          </a:rPr>
                          <m:t>,</m:t>
                        </m:r>
                        <m:r>
                          <a:rPr lang="en-US" altLang="zh-CN" sz="3300" i="1">
                            <a:solidFill>
                              <a:srgbClr val="000000"/>
                            </a:solidFill>
                            <a:latin typeface="Cambria Math" panose="02040503050406030204" pitchFamily="18" charset="0"/>
                          </a:rPr>
                          <m:t>𝑒𝑣𝑎</m:t>
                        </m:r>
                        <m:r>
                          <a:rPr lang="en-US" altLang="zh-CN" sz="3300" i="1">
                            <a:solidFill>
                              <a:srgbClr val="000000"/>
                            </a:solidFill>
                            <a:latin typeface="Cambria Math" panose="02040503050406030204" pitchFamily="18" charset="0"/>
                          </a:rPr>
                          <m:t>,</m:t>
                        </m:r>
                        <m:r>
                          <a:rPr lang="en-US" altLang="zh-CN" sz="3300" i="1">
                            <a:solidFill>
                              <a:srgbClr val="000000"/>
                            </a:solidFill>
                            <a:latin typeface="Cambria Math" panose="02040503050406030204" pitchFamily="18" charset="0"/>
                          </a:rPr>
                          <m:t>𝑒𝑛</m:t>
                        </m:r>
                      </m:sub>
                    </m:sSub>
                  </m:oMath>
                </a14:m>
                <a:r>
                  <a:rPr kumimoji="0" lang="zh-CN" altLang="en-US" sz="3300" b="0" i="0" u="none" strike="noStrike" kern="1200" cap="none" spc="0" normalizeH="0" baseline="0" noProof="0" dirty="0">
                    <a:ln>
                      <a:noFill/>
                    </a:ln>
                    <a:solidFill>
                      <a:srgbClr val="000000"/>
                    </a:solidFill>
                    <a:effectLst/>
                    <a:uLnTx/>
                    <a:uFillTx/>
                    <a:cs typeface="Cambria Math" panose="02040503050406030204" pitchFamily="18" charset="0"/>
                  </a:rPr>
                  <a:t>、</a:t>
                </a:r>
                <a:r>
                  <a:rPr lang="en-US" altLang="zh-CN" sz="3300" dirty="0">
                    <a:solidFill>
                      <a:srgbClr val="000000"/>
                    </a:solidFill>
                  </a:rPr>
                  <a:t> </a:t>
                </a:r>
                <a14:m>
                  <m:oMath xmlns:m="http://schemas.openxmlformats.org/officeDocument/2006/math">
                    <m:sSub>
                      <m:sSubPr>
                        <m:ctrlPr>
                          <a:rPr lang="en-US" altLang="zh-CN" sz="3300" i="1">
                            <a:solidFill>
                              <a:srgbClr val="000000"/>
                            </a:solidFill>
                            <a:latin typeface="Cambria Math"/>
                          </a:rPr>
                        </m:ctrlPr>
                      </m:sSubPr>
                      <m:e>
                        <m:r>
                          <a:rPr lang="en-US" altLang="zh-CN" sz="3300" i="1">
                            <a:solidFill>
                              <a:srgbClr val="000000"/>
                            </a:solidFill>
                            <a:latin typeface="Cambria Math" panose="02040503050406030204" pitchFamily="18" charset="0"/>
                          </a:rPr>
                          <m:t>𝑑</m:t>
                        </m:r>
                      </m:e>
                      <m:sub>
                        <m:r>
                          <a:rPr lang="en-US" altLang="zh-CN" sz="3300" i="1">
                            <a:solidFill>
                              <a:srgbClr val="000000"/>
                            </a:solidFill>
                            <a:latin typeface="Cambria Math" panose="02040503050406030204" pitchFamily="18" charset="0"/>
                          </a:rPr>
                          <m:t>𝑎</m:t>
                        </m:r>
                        <m:r>
                          <a:rPr lang="en-US" altLang="zh-CN" sz="3300" i="1">
                            <a:solidFill>
                              <a:srgbClr val="000000"/>
                            </a:solidFill>
                            <a:latin typeface="Cambria Math" panose="02040503050406030204" pitchFamily="18" charset="0"/>
                          </a:rPr>
                          <m:t>,</m:t>
                        </m:r>
                        <m:r>
                          <a:rPr lang="en-US" altLang="zh-CN" sz="3300" i="1">
                            <a:solidFill>
                              <a:srgbClr val="000000"/>
                            </a:solidFill>
                            <a:latin typeface="Cambria Math" panose="02040503050406030204" pitchFamily="18" charset="0"/>
                          </a:rPr>
                          <m:t>𝑒𝑣𝑎</m:t>
                        </m:r>
                        <m:r>
                          <a:rPr lang="en-US" altLang="zh-CN" sz="3300" i="1">
                            <a:solidFill>
                              <a:srgbClr val="000000"/>
                            </a:solidFill>
                            <a:latin typeface="Cambria Math" panose="02040503050406030204" pitchFamily="18" charset="0"/>
                          </a:rPr>
                          <m:t>,</m:t>
                        </m:r>
                        <m:r>
                          <a:rPr lang="en-US" altLang="zh-CN" sz="3300" i="1">
                            <a:solidFill>
                              <a:srgbClr val="000000"/>
                            </a:solidFill>
                            <a:latin typeface="Cambria Math" panose="02040503050406030204" pitchFamily="18" charset="0"/>
                          </a:rPr>
                          <m:t>𝑒𝑥</m:t>
                        </m:r>
                      </m:sub>
                    </m:sSub>
                  </m:oMath>
                </a14:m>
                <a:r>
                  <a:rPr kumimoji="0" lang="en-US" altLang="zh-CN" sz="3300" b="0" i="0" u="none" strike="noStrike" kern="1200" cap="none" spc="0" normalizeH="0" baseline="0" noProof="0" dirty="0">
                    <a:ln>
                      <a:noFill/>
                    </a:ln>
                    <a:solidFill>
                      <a:srgbClr val="000000"/>
                    </a:solidFill>
                    <a:effectLst/>
                    <a:uLnTx/>
                    <a:uFillTx/>
                    <a:cs typeface="Cambria Math" panose="02040503050406030204" pitchFamily="18" charset="0"/>
                  </a:rPr>
                  <a:t> are </a:t>
                </a:r>
                <a:r>
                  <a:rPr lang="en-US" altLang="zh-CN" sz="3300" dirty="0">
                    <a:solidFill>
                      <a:srgbClr val="000000"/>
                    </a:solidFill>
                    <a:cs typeface="Cambria Math" panose="02040503050406030204" pitchFamily="18" charset="0"/>
                  </a:rPr>
                  <a:t>the moisture content at the inlet and outlet of evaporator respectively, g/kg.</a:t>
                </a:r>
                <a:endParaRPr kumimoji="0" lang="en-US" altLang="zh-CN" sz="3300" b="0" i="0" u="none" strike="noStrike" kern="1200" cap="none" spc="0" normalizeH="0" baseline="0" noProof="0" dirty="0">
                  <a:ln>
                    <a:noFill/>
                  </a:ln>
                  <a:solidFill>
                    <a:srgbClr val="000000"/>
                  </a:solidFill>
                  <a:effectLst/>
                  <a:uLnTx/>
                  <a:uFillTx/>
                  <a:cs typeface="Cambria Math" panose="02040503050406030204" pitchFamily="18" charset="0"/>
                </a:endParaRPr>
              </a:p>
            </p:txBody>
          </p:sp>
        </mc:Choice>
        <mc:Fallback>
          <p:sp>
            <p:nvSpPr>
              <p:cNvPr id="15" name="文本框 14">
                <a:extLst>
                  <a:ext uri="{FF2B5EF4-FFF2-40B4-BE49-F238E27FC236}">
                    <a16:creationId xmlns:a16="http://schemas.microsoft.com/office/drawing/2014/main" xmlns:a14="http://schemas.microsoft.com/office/drawing/2010/main" xmlns="" id="{B55038E5-8FF6-4FCD-916D-A96F748EEB9D}"/>
                  </a:ext>
                </a:extLst>
              </p:cNvPr>
              <p:cNvSpPr txBox="1">
                <a:spLocks noRot="1" noChangeAspect="1" noMove="1" noResize="1" noEditPoints="1" noAdjustHandles="1" noChangeArrowheads="1" noChangeShapeType="1" noTextEdit="1"/>
              </p:cNvSpPr>
              <p:nvPr/>
            </p:nvSpPr>
            <p:spPr>
              <a:xfrm>
                <a:off x="10771583" y="3937714"/>
                <a:ext cx="9851927" cy="10564174"/>
              </a:xfrm>
              <a:prstGeom prst="rect">
                <a:avLst/>
              </a:prstGeom>
              <a:blipFill rotWithShape="1">
                <a:blip r:embed="rId3"/>
                <a:stretch>
                  <a:fillRect l="-1671" t="-808" r="-1671" b="-981"/>
                </a:stretch>
              </a:blipFill>
            </p:spPr>
            <p:txBody>
              <a:bodyPr/>
              <a:lstStyle/>
              <a:p>
                <a:r>
                  <a:rPr lang="zh-CN" altLang="en-US">
                    <a:noFill/>
                  </a:rPr>
                  <a:t> </a:t>
                </a:r>
              </a:p>
            </p:txBody>
          </p:sp>
        </mc:Fallback>
      </mc:AlternateContent>
      <p:pic>
        <p:nvPicPr>
          <p:cNvPr id="20" name="图片 19">
            <a:extLst>
              <a:ext uri="{FF2B5EF4-FFF2-40B4-BE49-F238E27FC236}">
                <a16:creationId xmlns:a16="http://schemas.microsoft.com/office/drawing/2014/main" xmlns="" id="{8A43335E-9BBD-411F-A204-D84F81CC1A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757" y="15925757"/>
            <a:ext cx="9302750" cy="5688979"/>
          </a:xfrm>
          <a:prstGeom prst="rect">
            <a:avLst/>
          </a:prstGeom>
        </p:spPr>
      </p:pic>
      <p:sp>
        <p:nvSpPr>
          <p:cNvPr id="60" name="Text Box 194">
            <a:extLst>
              <a:ext uri="{FF2B5EF4-FFF2-40B4-BE49-F238E27FC236}">
                <a16:creationId xmlns:a16="http://schemas.microsoft.com/office/drawing/2014/main" xmlns="" id="{2F2635C6-15DF-4047-98B0-9853174780B9}"/>
              </a:ext>
            </a:extLst>
          </p:cNvPr>
          <p:cNvSpPr txBox="1">
            <a:spLocks noChangeArrowheads="1"/>
          </p:cNvSpPr>
          <p:nvPr/>
        </p:nvSpPr>
        <p:spPr bwMode="auto">
          <a:xfrm>
            <a:off x="10304163" y="21943634"/>
            <a:ext cx="10319347" cy="1278649"/>
          </a:xfrm>
          <a:prstGeom prst="rect">
            <a:avLst/>
          </a:prstGeom>
          <a:noFill/>
          <a:ln>
            <a:noFill/>
          </a:ln>
          <a:effectLst/>
          <a:extLst>
            <a:ext uri="{909E8E84-426E-40DD-AFC4-6F175D3DCCD1}">
              <a14:hiddenFill xmlns:a14="http://schemas.microsoft.com/office/drawing/2010/main">
                <a:solidFill>
                  <a:srgbClr val="D3D0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marL="1630363" indent="-1630363" defTabSz="952500">
              <a:spcBef>
                <a:spcPct val="20000"/>
              </a:spcBef>
              <a:buChar char="•"/>
              <a:defRPr sz="15300">
                <a:solidFill>
                  <a:schemeClr val="tx1"/>
                </a:solidFill>
                <a:latin typeface="Times New Roman" panose="02020603050405020304" pitchFamily="18" charset="0"/>
              </a:defRPr>
            </a:lvl1pPr>
            <a:lvl2pPr marL="171450" indent="-1360488" defTabSz="952500">
              <a:spcBef>
                <a:spcPct val="20000"/>
              </a:spcBef>
              <a:buChar char="–"/>
              <a:defRPr sz="13400">
                <a:solidFill>
                  <a:schemeClr val="tx1"/>
                </a:solidFill>
                <a:latin typeface="Times New Roman" panose="02020603050405020304" pitchFamily="18" charset="0"/>
              </a:defRPr>
            </a:lvl2pPr>
            <a:lvl3pPr marL="341313"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lvl="2" algn="ctr">
              <a:spcBef>
                <a:spcPct val="0"/>
              </a:spcBef>
              <a:buFontTx/>
              <a:buNone/>
            </a:pPr>
            <a:r>
              <a:rPr lang="en-US" altLang="de-DE" sz="3300" b="1" dirty="0"/>
              <a:t>Fig. 2. </a:t>
            </a:r>
            <a:r>
              <a:rPr lang="en-US" altLang="de-DE" sz="3300" dirty="0"/>
              <a:t>Influence of the fin spacing to the heating capacity, the power consumption of compressor and fan, DR, COP, and SPC</a:t>
            </a:r>
            <a:endParaRPr lang="en-US" altLang="de-DE" sz="3300" dirty="0">
              <a:cs typeface="Times New Roman" panose="02020603050405020304" pitchFamily="18" charset="0"/>
            </a:endParaRPr>
          </a:p>
        </p:txBody>
      </p:sp>
      <p:sp>
        <p:nvSpPr>
          <p:cNvPr id="21" name="文本框 20">
            <a:extLst>
              <a:ext uri="{FF2B5EF4-FFF2-40B4-BE49-F238E27FC236}">
                <a16:creationId xmlns:a16="http://schemas.microsoft.com/office/drawing/2014/main" xmlns="" id="{2CC30FC8-CB8F-49A9-B697-20A05C1262AC}"/>
              </a:ext>
            </a:extLst>
          </p:cNvPr>
          <p:cNvSpPr txBox="1"/>
          <p:nvPr/>
        </p:nvSpPr>
        <p:spPr>
          <a:xfrm>
            <a:off x="10800355" y="23213895"/>
            <a:ext cx="9849844" cy="10248960"/>
          </a:xfrm>
          <a:prstGeom prst="rect">
            <a:avLst/>
          </a:prstGeom>
          <a:noFill/>
        </p:spPr>
        <p:txBody>
          <a:bodyPr wrap="square" rtlCol="0">
            <a:spAutoFit/>
          </a:bodyPr>
          <a:lstStyle/>
          <a:p>
            <a:pPr algn="just"/>
            <a:r>
              <a:rPr lang="en-US" sz="3300" dirty="0"/>
              <a:t>   As shown in Fig.2, increasing the fin spacing would lead to </a:t>
            </a:r>
          </a:p>
          <a:p>
            <a:pPr algn="just"/>
            <a:r>
              <a:rPr lang="en-US" sz="3300" b="1" dirty="0"/>
              <a:t>1) </a:t>
            </a:r>
            <a:r>
              <a:rPr lang="en-US" sz="3300" dirty="0"/>
              <a:t>Increase the heating capacity </a:t>
            </a:r>
            <a:r>
              <a:rPr lang="en-US" altLang="zh-CN" sz="3300" dirty="0"/>
              <a:t>from 47.23 kW to 51.56 kW </a:t>
            </a:r>
            <a:r>
              <a:rPr lang="en-US" sz="3300" dirty="0"/>
              <a:t>result of increasing the heat transfer area, whose increment gradient is 9.17%. Increasing the</a:t>
            </a:r>
            <a:r>
              <a:rPr lang="en-GB" altLang="zh-CN" sz="3300" dirty="0">
                <a:effectLst/>
                <a:latin typeface="Times New Roman" panose="02020603050405020304" pitchFamily="18" charset="0"/>
                <a:ea typeface="等线" panose="02010600030101010101" pitchFamily="2" charset="-122"/>
                <a:cs typeface="Cambria Math" panose="02040503050406030204" pitchFamily="18" charset="0"/>
              </a:rPr>
              <a:t> refrigerant</a:t>
            </a:r>
            <a:r>
              <a:rPr lang="en-US" sz="3300" dirty="0"/>
              <a:t> mass flow rate increases the compressor power consumption from 10.41 kW to 11.12 kW;</a:t>
            </a:r>
          </a:p>
          <a:p>
            <a:pPr algn="just"/>
            <a:r>
              <a:rPr lang="en-US" sz="3300" b="1" dirty="0"/>
              <a:t>2) </a:t>
            </a:r>
            <a:r>
              <a:rPr lang="en-US" sz="3300" dirty="0"/>
              <a:t>Decrease the total pressure drop due to the decrease in wind speed and consequently decreases power consumption of the centrifugal fan, which is reduced from 2.69 kW to 1.59 kW. It is obvious that the total power consumption of the system decreases from 13.10 kW to 12.71 kW, which comes from the compressor and centrifugal fan;</a:t>
            </a:r>
          </a:p>
          <a:p>
            <a:pPr algn="just"/>
            <a:r>
              <a:rPr lang="en-US" sz="3300" b="1" dirty="0"/>
              <a:t>3) </a:t>
            </a:r>
            <a:r>
              <a:rPr lang="en-US" sz="3300" dirty="0"/>
              <a:t>Increase the COP  from 3.61 to 4.06 due to the big increment of </a:t>
            </a:r>
            <a:r>
              <a:rPr lang="en-US" altLang="zh-CN" sz="3300" dirty="0"/>
              <a:t>the heating capacity;</a:t>
            </a:r>
          </a:p>
          <a:p>
            <a:pPr algn="just"/>
            <a:r>
              <a:rPr lang="en-US" altLang="zh-CN" sz="3300" b="1" dirty="0"/>
              <a:t>4</a:t>
            </a:r>
            <a:r>
              <a:rPr lang="en-US" sz="3300" b="1" dirty="0"/>
              <a:t>) </a:t>
            </a:r>
            <a:r>
              <a:rPr lang="en-US" sz="3300" dirty="0"/>
              <a:t>Increase the dehumidification rate and decrease the SPC. The former increases from 18.90 kg/h to 20.41 kg/h while the latter decreases slightly from 0.69 kWh/kg to 0.62 kWh/kg, the gradients are 8.00% and 10.14%.</a:t>
            </a:r>
          </a:p>
        </p:txBody>
      </p:sp>
      <p:sp>
        <p:nvSpPr>
          <p:cNvPr id="22" name="文本框 21">
            <a:extLst>
              <a:ext uri="{FF2B5EF4-FFF2-40B4-BE49-F238E27FC236}">
                <a16:creationId xmlns:a16="http://schemas.microsoft.com/office/drawing/2014/main" xmlns="" id="{292D6DDD-BC49-4556-AE50-6CC7852A67C7}"/>
              </a:ext>
            </a:extLst>
          </p:cNvPr>
          <p:cNvSpPr txBox="1"/>
          <p:nvPr/>
        </p:nvSpPr>
        <p:spPr>
          <a:xfrm>
            <a:off x="21205825" y="29511624"/>
            <a:ext cx="9753600" cy="7201972"/>
          </a:xfrm>
          <a:prstGeom prst="rect">
            <a:avLst/>
          </a:prstGeom>
          <a:noFill/>
        </p:spPr>
        <p:txBody>
          <a:bodyPr wrap="square" rtlCol="0">
            <a:spAutoFit/>
          </a:bodyPr>
          <a:lstStyle/>
          <a:p>
            <a:pPr algn="just"/>
            <a:r>
              <a:rPr lang="en-US" sz="3300" dirty="0"/>
              <a:t>The main conclusion drawn from all these work are：</a:t>
            </a:r>
          </a:p>
          <a:p>
            <a:pPr marL="457200" indent="-457200" algn="just">
              <a:buFont typeface="Arial" panose="020B0604020202020204" pitchFamily="34" charset="0"/>
              <a:buChar char="•"/>
            </a:pPr>
            <a:r>
              <a:rPr lang="en-US" sz="3300" dirty="0"/>
              <a:t>Combining with increasing COP and decreasing SPC, the fin spacing that is 3.85 mm could enhance the operating performance and drying effect significantly.</a:t>
            </a:r>
          </a:p>
          <a:p>
            <a:pPr marL="457200" indent="-457200" algn="just">
              <a:buFont typeface="Arial" panose="020B0604020202020204" pitchFamily="34" charset="0"/>
              <a:buChar char="•"/>
            </a:pPr>
            <a:r>
              <a:rPr lang="en-US" sz="3300" dirty="0"/>
              <a:t>Due to the decrease of the COP and SPC and increasing the DR</a:t>
            </a:r>
            <a:r>
              <a:rPr lang="en-US" altLang="zh-CN" sz="3300" dirty="0"/>
              <a:t>, the number of horizontal tube rows of evaporator and condenser which are respectively set to 18 and 14 is suggested, because it can significantly improve the drying rate and ensure an optimal SPC. </a:t>
            </a:r>
          </a:p>
          <a:p>
            <a:pPr marL="457200" indent="-457200" algn="just">
              <a:buFont typeface="Arial" panose="020B0604020202020204" pitchFamily="34" charset="0"/>
              <a:buChar char="•"/>
            </a:pPr>
            <a:r>
              <a:rPr lang="en-US" altLang="zh-CN" sz="3300" dirty="0"/>
              <a:t> Considering the very limited increase in SPC, the optimal number of longitudinal tube rows of evaporator and condenser with values of 9//12 is suggested due to the big COP under this condition.</a:t>
            </a:r>
            <a:endParaRPr lang="en-US" sz="3300" dirty="0"/>
          </a:p>
        </p:txBody>
      </p:sp>
      <p:pic>
        <p:nvPicPr>
          <p:cNvPr id="30" name="图片 29">
            <a:extLst>
              <a:ext uri="{FF2B5EF4-FFF2-40B4-BE49-F238E27FC236}">
                <a16:creationId xmlns:a16="http://schemas.microsoft.com/office/drawing/2014/main" xmlns="" id="{A8A7DB7A-4374-4378-A1AC-7F1A043835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7006" y="33349070"/>
            <a:ext cx="9296400" cy="5805140"/>
          </a:xfrm>
          <a:prstGeom prst="rect">
            <a:avLst/>
          </a:prstGeom>
        </p:spPr>
      </p:pic>
      <p:sp>
        <p:nvSpPr>
          <p:cNvPr id="73" name="Text Box 194">
            <a:extLst>
              <a:ext uri="{FF2B5EF4-FFF2-40B4-BE49-F238E27FC236}">
                <a16:creationId xmlns:a16="http://schemas.microsoft.com/office/drawing/2014/main" xmlns="" id="{3C962096-2C91-4CFB-AC52-67ADC8256147}"/>
              </a:ext>
            </a:extLst>
          </p:cNvPr>
          <p:cNvSpPr txBox="1">
            <a:spLocks noChangeArrowheads="1"/>
          </p:cNvSpPr>
          <p:nvPr/>
        </p:nvSpPr>
        <p:spPr bwMode="auto">
          <a:xfrm>
            <a:off x="10352083" y="39225438"/>
            <a:ext cx="10319347" cy="1278649"/>
          </a:xfrm>
          <a:prstGeom prst="rect">
            <a:avLst/>
          </a:prstGeom>
          <a:noFill/>
          <a:ln>
            <a:noFill/>
          </a:ln>
          <a:effectLst/>
          <a:extLst>
            <a:ext uri="{909E8E84-426E-40DD-AFC4-6F175D3DCCD1}">
              <a14:hiddenFill xmlns:a14="http://schemas.microsoft.com/office/drawing/2010/main">
                <a:solidFill>
                  <a:srgbClr val="D3D0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marL="1630363" indent="-1630363" defTabSz="952500">
              <a:spcBef>
                <a:spcPct val="20000"/>
              </a:spcBef>
              <a:buChar char="•"/>
              <a:defRPr sz="15300">
                <a:solidFill>
                  <a:schemeClr val="tx1"/>
                </a:solidFill>
                <a:latin typeface="Times New Roman" panose="02020603050405020304" pitchFamily="18" charset="0"/>
              </a:defRPr>
            </a:lvl1pPr>
            <a:lvl2pPr marL="171450" indent="-1360488" defTabSz="952500">
              <a:spcBef>
                <a:spcPct val="20000"/>
              </a:spcBef>
              <a:buChar char="–"/>
              <a:defRPr sz="13400">
                <a:solidFill>
                  <a:schemeClr val="tx1"/>
                </a:solidFill>
                <a:latin typeface="Times New Roman" panose="02020603050405020304" pitchFamily="18" charset="0"/>
              </a:defRPr>
            </a:lvl2pPr>
            <a:lvl3pPr marL="341313"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lvl="2" algn="ctr">
              <a:spcBef>
                <a:spcPct val="0"/>
              </a:spcBef>
              <a:buFontTx/>
              <a:buNone/>
            </a:pPr>
            <a:r>
              <a:rPr lang="en-US" altLang="de-DE" sz="3300" b="1" dirty="0"/>
              <a:t>Fig. 3. </a:t>
            </a:r>
            <a:r>
              <a:rPr lang="en-US" altLang="de-DE" sz="3300" dirty="0"/>
              <a:t>Influence of the </a:t>
            </a:r>
            <a:r>
              <a:rPr lang="en-US" altLang="zh-CN" sz="3300" dirty="0">
                <a:effectLst/>
                <a:latin typeface="Times New Roman" panose="02020603050405020304" pitchFamily="18" charset="0"/>
                <a:ea typeface="@等线" panose="02010600030101010101" pitchFamily="2" charset="-122"/>
              </a:rPr>
              <a:t>number of horizontal tube rows </a:t>
            </a:r>
            <a:r>
              <a:rPr lang="en-US" altLang="de-DE" sz="3300" dirty="0"/>
              <a:t>to the heating capacity, the power consumption of compressor and fan, DR, COP, and SPC</a:t>
            </a:r>
            <a:endParaRPr lang="en-US" altLang="de-DE" sz="3300" dirty="0">
              <a:cs typeface="Times New Roman" panose="02020603050405020304" pitchFamily="18" charset="0"/>
            </a:endParaRPr>
          </a:p>
        </p:txBody>
      </p:sp>
      <p:pic>
        <p:nvPicPr>
          <p:cNvPr id="33" name="图片 32">
            <a:extLst>
              <a:ext uri="{FF2B5EF4-FFF2-40B4-BE49-F238E27FC236}">
                <a16:creationId xmlns:a16="http://schemas.microsoft.com/office/drawing/2014/main" xmlns="" id="{EC833927-878F-459F-9937-571D75D4A2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83600" y="10510892"/>
            <a:ext cx="9753600" cy="5889174"/>
          </a:xfrm>
          <a:prstGeom prst="rect">
            <a:avLst/>
          </a:prstGeom>
        </p:spPr>
      </p:pic>
      <p:sp>
        <p:nvSpPr>
          <p:cNvPr id="34" name="文本框 33">
            <a:extLst>
              <a:ext uri="{FF2B5EF4-FFF2-40B4-BE49-F238E27FC236}">
                <a16:creationId xmlns:a16="http://schemas.microsoft.com/office/drawing/2014/main" xmlns="" id="{A3B7DCC2-8375-451B-8A73-A55AA178C44E}"/>
              </a:ext>
            </a:extLst>
          </p:cNvPr>
          <p:cNvSpPr txBox="1"/>
          <p:nvPr/>
        </p:nvSpPr>
        <p:spPr>
          <a:xfrm>
            <a:off x="21101050" y="3849303"/>
            <a:ext cx="9874250" cy="6694140"/>
          </a:xfrm>
          <a:prstGeom prst="rect">
            <a:avLst/>
          </a:prstGeom>
          <a:noFill/>
        </p:spPr>
        <p:txBody>
          <a:bodyPr wrap="square" rtlCol="0">
            <a:spAutoFit/>
          </a:bodyPr>
          <a:lstStyle/>
          <a:p>
            <a:pPr algn="just"/>
            <a:r>
              <a:rPr lang="en-US" sz="3300" b="1" dirty="0"/>
              <a:t>2) </a:t>
            </a:r>
            <a:r>
              <a:rPr lang="en-US" sz="3300" dirty="0"/>
              <a:t>Increase the total pressure drop due to the increase in the flow  resistance of air, and consequently increases power consumption of the centrifugal fan </a:t>
            </a:r>
            <a:r>
              <a:rPr lang="pl-PL" sz="3300" dirty="0"/>
              <a:t>from 1.87 kW to 1.96 kW</a:t>
            </a:r>
            <a:r>
              <a:rPr lang="en-US" sz="3300" dirty="0"/>
              <a:t>; Interaction of above </a:t>
            </a:r>
            <a:r>
              <a:rPr lang="en-US" altLang="zh-CN" sz="3300" dirty="0"/>
              <a:t>increases </a:t>
            </a:r>
            <a:r>
              <a:rPr lang="en-US" sz="3300" dirty="0"/>
              <a:t>the total power consumption of the system from 11.27 kW to 14.24 kW; </a:t>
            </a:r>
          </a:p>
          <a:p>
            <a:pPr algn="just"/>
            <a:r>
              <a:rPr lang="en-US" sz="3300" b="1" dirty="0"/>
              <a:t>3) </a:t>
            </a:r>
            <a:r>
              <a:rPr lang="en-US" sz="3300" dirty="0"/>
              <a:t>Decrease the COP  from 4.25 to 3.68 due to the big increment of the total power consumption of the system; </a:t>
            </a:r>
            <a:r>
              <a:rPr lang="en-US" sz="3300" b="1" dirty="0"/>
              <a:t>4) </a:t>
            </a:r>
            <a:r>
              <a:rPr lang="en-US" sz="3300" dirty="0"/>
              <a:t>Increase the dehumidification rate and decrease the SPC. The former increases from 15.78 kg/h to 22.25 kg/h, while the latter decreases slightly from 0.71 kWh/kg to 0.64 kWh/kg, the gradients are 41.00% and 9.86%.</a:t>
            </a:r>
          </a:p>
        </p:txBody>
      </p:sp>
      <p:sp>
        <p:nvSpPr>
          <p:cNvPr id="78" name="Text Box 194">
            <a:extLst>
              <a:ext uri="{FF2B5EF4-FFF2-40B4-BE49-F238E27FC236}">
                <a16:creationId xmlns:a16="http://schemas.microsoft.com/office/drawing/2014/main" xmlns="" id="{EE835C72-7E53-4BCE-8BAF-5296415DF49C}"/>
              </a:ext>
            </a:extLst>
          </p:cNvPr>
          <p:cNvSpPr txBox="1">
            <a:spLocks noChangeArrowheads="1"/>
          </p:cNvSpPr>
          <p:nvPr/>
        </p:nvSpPr>
        <p:spPr bwMode="auto">
          <a:xfrm>
            <a:off x="20770253" y="16598962"/>
            <a:ext cx="10319347" cy="1278649"/>
          </a:xfrm>
          <a:prstGeom prst="rect">
            <a:avLst/>
          </a:prstGeom>
          <a:noFill/>
          <a:ln>
            <a:noFill/>
          </a:ln>
          <a:effectLst/>
          <a:extLst>
            <a:ext uri="{909E8E84-426E-40DD-AFC4-6F175D3DCCD1}">
              <a14:hiddenFill xmlns:a14="http://schemas.microsoft.com/office/drawing/2010/main">
                <a:solidFill>
                  <a:srgbClr val="D3D0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marL="1630363" indent="-1630363" defTabSz="952500">
              <a:spcBef>
                <a:spcPct val="20000"/>
              </a:spcBef>
              <a:buChar char="•"/>
              <a:defRPr sz="15300">
                <a:solidFill>
                  <a:schemeClr val="tx1"/>
                </a:solidFill>
                <a:latin typeface="Times New Roman" panose="02020603050405020304" pitchFamily="18" charset="0"/>
              </a:defRPr>
            </a:lvl1pPr>
            <a:lvl2pPr marL="171450" indent="-1360488" defTabSz="952500">
              <a:spcBef>
                <a:spcPct val="20000"/>
              </a:spcBef>
              <a:buChar char="–"/>
              <a:defRPr sz="13400">
                <a:solidFill>
                  <a:schemeClr val="tx1"/>
                </a:solidFill>
                <a:latin typeface="Times New Roman" panose="02020603050405020304" pitchFamily="18" charset="0"/>
              </a:defRPr>
            </a:lvl2pPr>
            <a:lvl3pPr marL="341313"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lvl="2" algn="ctr">
              <a:spcBef>
                <a:spcPct val="0"/>
              </a:spcBef>
              <a:buFontTx/>
              <a:buNone/>
            </a:pPr>
            <a:r>
              <a:rPr lang="en-US" altLang="de-DE" sz="3300" b="1" dirty="0"/>
              <a:t>Fig. 4. </a:t>
            </a:r>
            <a:r>
              <a:rPr lang="en-US" altLang="de-DE" sz="3300" dirty="0"/>
              <a:t>Influence of the number of longitudinal tube rows to the heating capacity, the power consumption of compressor and fan, DR, COP, and SPC</a:t>
            </a:r>
            <a:endParaRPr lang="en-US" altLang="de-DE" sz="3300" dirty="0">
              <a:cs typeface="Times New Roman" panose="02020603050405020304" pitchFamily="18" charset="0"/>
            </a:endParaRPr>
          </a:p>
        </p:txBody>
      </p:sp>
      <p:sp>
        <p:nvSpPr>
          <p:cNvPr id="79" name="文本框 78">
            <a:extLst>
              <a:ext uri="{FF2B5EF4-FFF2-40B4-BE49-F238E27FC236}">
                <a16:creationId xmlns:a16="http://schemas.microsoft.com/office/drawing/2014/main" xmlns="" id="{742D5741-E257-4EC8-BEA9-39E31020CEDB}"/>
              </a:ext>
            </a:extLst>
          </p:cNvPr>
          <p:cNvSpPr txBox="1"/>
          <p:nvPr/>
        </p:nvSpPr>
        <p:spPr>
          <a:xfrm>
            <a:off x="21174754" y="18073435"/>
            <a:ext cx="9772253" cy="9741128"/>
          </a:xfrm>
          <a:prstGeom prst="rect">
            <a:avLst/>
          </a:prstGeom>
          <a:noFill/>
        </p:spPr>
        <p:txBody>
          <a:bodyPr wrap="square" rtlCol="0">
            <a:spAutoFit/>
          </a:bodyPr>
          <a:lstStyle/>
          <a:p>
            <a:pPr algn="just"/>
            <a:r>
              <a:rPr lang="en-US" sz="3300" dirty="0"/>
              <a:t>    As shown in Fig.4, increasing the number of longitudinal tube rows would lead to </a:t>
            </a:r>
          </a:p>
          <a:p>
            <a:pPr algn="just"/>
            <a:r>
              <a:rPr lang="en-US" sz="3300" b="1" dirty="0"/>
              <a:t>1) </a:t>
            </a:r>
            <a:r>
              <a:rPr lang="en-US" sz="3300" dirty="0"/>
              <a:t>Increase the heating capacity due to the increase of heat transfer area. However, decreasing the refrigerant mass flow rate decreases the compressor power consumption from 11.61 kW to 10.73 kW; </a:t>
            </a:r>
          </a:p>
          <a:p>
            <a:pPr algn="just"/>
            <a:r>
              <a:rPr lang="en-US" sz="3300" b="1" dirty="0"/>
              <a:t>2) </a:t>
            </a:r>
            <a:r>
              <a:rPr lang="en-US" sz="3300" dirty="0"/>
              <a:t>Increase the total pressure drop due to the increase in wind speed and consequently increases power consumption of the centrifugal fan from </a:t>
            </a:r>
            <a:r>
              <a:rPr lang="pl-PL" sz="3300" dirty="0"/>
              <a:t>1.64 kW to 2.34 kW</a:t>
            </a:r>
            <a:r>
              <a:rPr lang="en-US" sz="3300" dirty="0"/>
              <a:t>; Interaction of above induces that the total power consumption of the system decreases from 13.25 kW to 13.04 kW and then increases slightly to 13.07 kW; </a:t>
            </a:r>
          </a:p>
          <a:p>
            <a:pPr algn="just"/>
            <a:r>
              <a:rPr lang="en-US" sz="3300" b="1" dirty="0"/>
              <a:t>3) </a:t>
            </a:r>
            <a:r>
              <a:rPr lang="en-US" sz="3300" dirty="0"/>
              <a:t>Increase COP from 3.78 to 3.88, with increasing the number of longitudinal tube rows and the increment gradient becomes very small after 9//12.</a:t>
            </a:r>
          </a:p>
          <a:p>
            <a:pPr algn="just"/>
            <a:r>
              <a:rPr lang="en-US" sz="3300" b="1" dirty="0"/>
              <a:t>4) </a:t>
            </a:r>
            <a:r>
              <a:rPr lang="en-US" sz="3300" dirty="0"/>
              <a:t>Decrease the dehumidification rate and increase the SPC. The former </a:t>
            </a:r>
            <a:r>
              <a:rPr lang="en-US" sz="3300"/>
              <a:t>decreases 20.31 kg</a:t>
            </a:r>
            <a:r>
              <a:rPr lang="en-US" sz="3300" dirty="0"/>
              <a:t>/h </a:t>
            </a:r>
            <a:r>
              <a:rPr lang="en-US" sz="3300"/>
              <a:t>to 18.86 kg</a:t>
            </a:r>
            <a:r>
              <a:rPr lang="en-US" sz="3300" dirty="0"/>
              <a:t>/h, while the latter increases slightly </a:t>
            </a:r>
            <a:r>
              <a:rPr lang="en-US" sz="3300"/>
              <a:t>from 0.65 kWh</a:t>
            </a:r>
            <a:r>
              <a:rPr lang="en-US" sz="3300" dirty="0"/>
              <a:t>/kg </a:t>
            </a:r>
            <a:r>
              <a:rPr lang="en-US" sz="3300"/>
              <a:t>to 0.69 kWh</a:t>
            </a:r>
            <a:r>
              <a:rPr lang="en-US" sz="3300" dirty="0"/>
              <a:t>/kg, the gradients are 7.14% and 6.15%.</a:t>
            </a:r>
          </a:p>
        </p:txBody>
      </p:sp>
      <p:sp>
        <p:nvSpPr>
          <p:cNvPr id="35" name="文本框 34">
            <a:extLst>
              <a:ext uri="{FF2B5EF4-FFF2-40B4-BE49-F238E27FC236}">
                <a16:creationId xmlns:a16="http://schemas.microsoft.com/office/drawing/2014/main" xmlns="" id="{B3164713-DFFE-43FB-97FA-FB18F0D48B40}"/>
              </a:ext>
            </a:extLst>
          </p:cNvPr>
          <p:cNvSpPr txBox="1"/>
          <p:nvPr/>
        </p:nvSpPr>
        <p:spPr>
          <a:xfrm>
            <a:off x="10701533" y="40497007"/>
            <a:ext cx="9824246" cy="4154984"/>
          </a:xfrm>
          <a:prstGeom prst="rect">
            <a:avLst/>
          </a:prstGeom>
          <a:noFill/>
        </p:spPr>
        <p:txBody>
          <a:bodyPr wrap="square" rtlCol="0">
            <a:spAutoFit/>
          </a:bodyPr>
          <a:lstStyle/>
          <a:p>
            <a:pPr algn="just"/>
            <a:r>
              <a:rPr lang="en-US" sz="3300" dirty="0"/>
              <a:t>   As shown in Fig.3, increasing the number of horizontal tube rows would lead to</a:t>
            </a:r>
          </a:p>
          <a:p>
            <a:pPr algn="just"/>
            <a:r>
              <a:rPr lang="en-US" sz="3300" b="1" dirty="0"/>
              <a:t>1) </a:t>
            </a:r>
            <a:r>
              <a:rPr lang="en-US" sz="3300" dirty="0"/>
              <a:t>Increase the heating capacity result of increasing the heat transfer area, and the flow path of the refrigerant increase</a:t>
            </a:r>
            <a:r>
              <a:rPr lang="en-US" altLang="zh-CN" sz="3300" dirty="0"/>
              <a:t>s</a:t>
            </a:r>
            <a:r>
              <a:rPr lang="en-US" sz="3300" dirty="0"/>
              <a:t> with increasing the number of horizontal tube rows, which would inevitably lead to the increase in the compressor power consumption, which increases significantly from 9.40 kW to 12.28 kW ; </a:t>
            </a:r>
          </a:p>
        </p:txBody>
      </p:sp>
      <p:sp>
        <p:nvSpPr>
          <p:cNvPr id="36" name="文本框 35">
            <a:extLst>
              <a:ext uri="{FF2B5EF4-FFF2-40B4-BE49-F238E27FC236}">
                <a16:creationId xmlns:a16="http://schemas.microsoft.com/office/drawing/2014/main" xmlns="" id="{4FB82E78-26E2-4EBE-B8E1-751D09BA431A}"/>
              </a:ext>
            </a:extLst>
          </p:cNvPr>
          <p:cNvSpPr txBox="1"/>
          <p:nvPr/>
        </p:nvSpPr>
        <p:spPr>
          <a:xfrm>
            <a:off x="21160154" y="38280635"/>
            <a:ext cx="9794677" cy="6370975"/>
          </a:xfrm>
          <a:prstGeom prst="rect">
            <a:avLst/>
          </a:prstGeom>
          <a:noFill/>
        </p:spPr>
        <p:txBody>
          <a:bodyPr wrap="square" rtlCol="0">
            <a:spAutoFit/>
          </a:bodyPr>
          <a:lstStyle/>
          <a:p>
            <a:pPr algn="just">
              <a:spcBef>
                <a:spcPct val="0"/>
              </a:spcBef>
              <a:buFontTx/>
              <a:buNone/>
            </a:pPr>
            <a:r>
              <a:rPr lang="en-US" altLang="de-DE" sz="2400" dirty="0"/>
              <a:t>[1] Cai JY, Ji J, Wang YY, et al. A novel PV/T-air dual source heat pump water heater system: Dynamic simulation and performance characterization. Energy Convers. </a:t>
            </a:r>
            <a:r>
              <a:rPr lang="en-US" altLang="de-DE" sz="2400" dirty="0" err="1"/>
              <a:t>Manag</a:t>
            </a:r>
            <a:r>
              <a:rPr lang="en-US" altLang="de-DE" sz="2400" dirty="0"/>
              <a:t>., 2017; 148: 635-45. </a:t>
            </a:r>
          </a:p>
          <a:p>
            <a:pPr algn="just">
              <a:spcBef>
                <a:spcPct val="0"/>
              </a:spcBef>
              <a:buFontTx/>
              <a:buNone/>
            </a:pPr>
            <a:r>
              <a:rPr lang="en-US" altLang="de-DE" sz="2400" dirty="0"/>
              <a:t>[2] Shah M.M. A general correlation for heat transfer during film condensation inside pipe. Int. J. Heat Mass Transf., 1979; 22: 547-56.  </a:t>
            </a:r>
          </a:p>
          <a:p>
            <a:pPr algn="just">
              <a:spcBef>
                <a:spcPct val="0"/>
              </a:spcBef>
              <a:buFontTx/>
              <a:buNone/>
            </a:pPr>
            <a:r>
              <a:rPr lang="en-US" altLang="de-DE" sz="2400" dirty="0"/>
              <a:t>[3] </a:t>
            </a:r>
            <a:r>
              <a:rPr lang="en-US" altLang="de-DE" sz="2400" dirty="0" err="1"/>
              <a:t>Paksoy</a:t>
            </a:r>
            <a:r>
              <a:rPr lang="en-US" altLang="de-DE" sz="2400" dirty="0"/>
              <a:t>,  H., </a:t>
            </a:r>
            <a:r>
              <a:rPr lang="en-US" altLang="de-DE" sz="2400" dirty="0" err="1"/>
              <a:t>Gurbuz</a:t>
            </a:r>
            <a:r>
              <a:rPr lang="en-US" altLang="de-DE" sz="2400" dirty="0"/>
              <a:t>, Z., Turgut, B., </a:t>
            </a:r>
            <a:r>
              <a:rPr lang="en-US" altLang="de-DE" sz="2400" dirty="0" err="1"/>
              <a:t>Dikici</a:t>
            </a:r>
            <a:r>
              <a:rPr lang="en-US" altLang="de-DE" sz="2400" dirty="0"/>
              <a:t>, D. and </a:t>
            </a:r>
            <a:r>
              <a:rPr lang="en-US" altLang="de-DE" sz="2400" dirty="0" err="1"/>
              <a:t>Evliya</a:t>
            </a:r>
            <a:r>
              <a:rPr lang="en-US" altLang="de-DE" sz="2400" dirty="0"/>
              <a:t>, H.: Aquifer thermal storage (ATES) for air-conditioning of a supermarket in Turkey. Proceedings of World Renewable Energy Congress-VII 2002, Cologne, Germany, 29 June - 5 July, 2002. 10_n66.pdf.</a:t>
            </a:r>
          </a:p>
          <a:p>
            <a:pPr algn="just">
              <a:spcBef>
                <a:spcPct val="0"/>
              </a:spcBef>
              <a:buFontTx/>
              <a:buNone/>
            </a:pPr>
            <a:r>
              <a:rPr lang="en-US" altLang="de-DE" sz="2400" dirty="0"/>
              <a:t>[4] Deng WS, Yu JL. Simulation analysis on dynamic performance of a combined solar/air dual source heat pump water heater. Energy Convers. </a:t>
            </a:r>
            <a:r>
              <a:rPr lang="en-US" altLang="de-DE" sz="2400" dirty="0" err="1"/>
              <a:t>Manag</a:t>
            </a:r>
            <a:r>
              <a:rPr lang="en-US" altLang="de-DE" sz="2400" dirty="0"/>
              <a:t>., 2016; 120: 378-387.</a:t>
            </a:r>
          </a:p>
          <a:p>
            <a:pPr algn="just">
              <a:spcBef>
                <a:spcPct val="0"/>
              </a:spcBef>
              <a:buFontTx/>
              <a:buNone/>
            </a:pPr>
            <a:r>
              <a:rPr lang="en-US" altLang="de-DE" sz="2400" dirty="0"/>
              <a:t>[5] </a:t>
            </a:r>
            <a:r>
              <a:rPr lang="en-US" altLang="de-DE" sz="2400" dirty="0" err="1"/>
              <a:t>Białobrzewski</a:t>
            </a:r>
            <a:r>
              <a:rPr lang="en-US" altLang="de-DE" sz="2400" dirty="0"/>
              <a:t> I . Determination of the mass transfer coefficient during hot-air-drying of celery root. J Food </a:t>
            </a:r>
            <a:r>
              <a:rPr lang="en-US" altLang="de-DE" sz="2400" dirty="0" err="1"/>
              <a:t>Eng</a:t>
            </a:r>
            <a:r>
              <a:rPr lang="en-US" altLang="de-DE" sz="2400" dirty="0"/>
              <a:t> , 2007; 78: 1388-96. </a:t>
            </a:r>
          </a:p>
          <a:p>
            <a:r>
              <a:rPr lang="en-US" dirty="0"/>
              <a:t>[6] Zhang T, Yan ZW, Wang LY, et al. Theoretical analysis and experimental study on a low-temperature heat pump sludge drying system. Energy, 2021; 214: 118985.</a:t>
            </a:r>
          </a:p>
        </p:txBody>
      </p:sp>
      <p:pic>
        <p:nvPicPr>
          <p:cNvPr id="3" name="图片 2">
            <a:extLst>
              <a:ext uri="{FF2B5EF4-FFF2-40B4-BE49-F238E27FC236}">
                <a16:creationId xmlns:a16="http://schemas.microsoft.com/office/drawing/2014/main" xmlns="" id="{298EDEF4-89F4-4751-9CA9-5A23D979FA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591" y="11061693"/>
            <a:ext cx="9538794" cy="5751520"/>
          </a:xfrm>
          <a:prstGeom prst="rect">
            <a:avLst/>
          </a:prstGeom>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D3D0F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D3D0F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1400</Words>
  <Application>Microsoft Office PowerPoint</Application>
  <PresentationFormat>自定义</PresentationFormat>
  <Paragraphs>65</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Diseño predeterminado</vt:lpstr>
      <vt:lpstr>PowerPoint 演示文稿</vt:lpstr>
    </vt:vector>
  </TitlesOfParts>
  <Company>Nun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Chris</dc:creator>
  <cp:lastModifiedBy>Tao Zhang</cp:lastModifiedBy>
  <cp:revision>224</cp:revision>
  <cp:lastPrinted>2000-11-30T06:22:24Z</cp:lastPrinted>
  <dcterms:created xsi:type="dcterms:W3CDTF">1999-11-19T11:42:42Z</dcterms:created>
  <dcterms:modified xsi:type="dcterms:W3CDTF">2021-06-08T04:03:49Z</dcterms:modified>
</cp:coreProperties>
</file>