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26643013" cy="42808525"/>
  <p:notesSz cx="6858000" cy="9144000"/>
  <p:defaultTextStyle>
    <a:defPPr>
      <a:defRPr lang="en-US"/>
    </a:defPPr>
    <a:lvl1pPr algn="l" defTabSz="4192588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2095500" indent="-1638300" algn="l" defTabSz="4192588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4192588" indent="-3278188" algn="l" defTabSz="4192588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6288088" indent="-4916488" algn="l" defTabSz="4192588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8385175" indent="-6556375" algn="l" defTabSz="4192588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83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>
        <p:scale>
          <a:sx n="33" d="100"/>
          <a:sy n="33" d="100"/>
        </p:scale>
        <p:origin x="684" y="-5658"/>
      </p:cViewPr>
      <p:guideLst>
        <p:guide orient="horz" pos="13483"/>
        <p:guide pos="83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8DE5092-DE82-4F66-975F-77F8591D6E09}" type="datetimeFigureOut">
              <a:rPr lang="ro-RO"/>
              <a:pPr>
                <a:defRPr/>
              </a:pPr>
              <a:t>06.06.2021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42606C1-E685-4528-BC20-DFAB071CDB27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8226" y="13298393"/>
            <a:ext cx="22646561" cy="9176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96452" y="24258164"/>
            <a:ext cx="18650109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9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92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88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852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81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77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74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70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A673A-9660-40ED-A27F-385C8F335B71}" type="datetimeFigureOut">
              <a:rPr lang="en-US"/>
              <a:pPr>
                <a:defRPr/>
              </a:pPr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51338-28AD-45B3-BC76-C596DC745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FA640-BDE2-4AC3-8393-5D34E0F15BED}" type="datetimeFigureOut">
              <a:rPr lang="en-US"/>
              <a:pPr>
                <a:defRPr/>
              </a:pPr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1070E-6698-47FA-AACA-E0A38DCB0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316185" y="1714329"/>
            <a:ext cx="5994678" cy="365259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2151" y="1714329"/>
            <a:ext cx="17539984" cy="365259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0441D-1AAF-443D-A18E-1AE29E229AF1}" type="datetimeFigureOut">
              <a:rPr lang="en-US"/>
              <a:pPr>
                <a:defRPr/>
              </a:pPr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80307-A6F4-483E-A0C5-BF0BCE265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ACEA5-3AD5-429F-B066-58AAED179A75}" type="datetimeFigureOut">
              <a:rPr lang="en-US"/>
              <a:pPr>
                <a:defRPr/>
              </a:pPr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1BC37-FD14-4031-88CE-BB4AB70B2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614" y="27508445"/>
            <a:ext cx="22646561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614" y="18144084"/>
            <a:ext cx="22646561" cy="9364361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96301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92602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8890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8520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8150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7780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7410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704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F9FD8-533E-4AA6-BDB5-A206D21392CA}" type="datetimeFigureOut">
              <a:rPr lang="en-US"/>
              <a:pPr>
                <a:defRPr/>
              </a:pPr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4A5AC-CB70-4839-9536-E42CEF0A6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2150" y="9988659"/>
            <a:ext cx="11767331" cy="28251648"/>
          </a:xfrm>
        </p:spPr>
        <p:txBody>
          <a:bodyPr/>
          <a:lstStyle>
            <a:lvl1pPr>
              <a:defRPr sz="12900"/>
            </a:lvl1pPr>
            <a:lvl2pPr>
              <a:defRPr sz="110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543532" y="9988659"/>
            <a:ext cx="11767331" cy="28251648"/>
          </a:xfrm>
        </p:spPr>
        <p:txBody>
          <a:bodyPr/>
          <a:lstStyle>
            <a:lvl1pPr>
              <a:defRPr sz="12900"/>
            </a:lvl1pPr>
            <a:lvl2pPr>
              <a:defRPr sz="110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9E87D-F135-40DA-A04C-0D060B954C01}" type="datetimeFigureOut">
              <a:rPr lang="en-US"/>
              <a:pPr>
                <a:defRPr/>
              </a:pPr>
              <a:t>6/6/2021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A287F-1220-4F26-B7B9-00AC94756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150" y="9582374"/>
            <a:ext cx="11771958" cy="3993478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96301" indent="0">
              <a:buNone/>
              <a:defRPr sz="9200" b="1"/>
            </a:lvl2pPr>
            <a:lvl3pPr marL="4192602" indent="0">
              <a:buNone/>
              <a:defRPr sz="8200" b="1"/>
            </a:lvl3pPr>
            <a:lvl4pPr marL="6288903" indent="0">
              <a:buNone/>
              <a:defRPr sz="7300" b="1"/>
            </a:lvl4pPr>
            <a:lvl5pPr marL="8385203" indent="0">
              <a:buNone/>
              <a:defRPr sz="7300" b="1"/>
            </a:lvl5pPr>
            <a:lvl6pPr marL="10481504" indent="0">
              <a:buNone/>
              <a:defRPr sz="7300" b="1"/>
            </a:lvl6pPr>
            <a:lvl7pPr marL="12577805" indent="0">
              <a:buNone/>
              <a:defRPr sz="7300" b="1"/>
            </a:lvl7pPr>
            <a:lvl8pPr marL="14674106" indent="0">
              <a:buNone/>
              <a:defRPr sz="7300" b="1"/>
            </a:lvl8pPr>
            <a:lvl9pPr marL="16770407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32150" y="13575852"/>
            <a:ext cx="11771958" cy="24664452"/>
          </a:xfrm>
        </p:spPr>
        <p:txBody>
          <a:bodyPr/>
          <a:lstStyle>
            <a:lvl1pPr>
              <a:defRPr sz="11000"/>
            </a:lvl1pPr>
            <a:lvl2pPr>
              <a:defRPr sz="92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534283" y="9582374"/>
            <a:ext cx="11776582" cy="3993478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96301" indent="0">
              <a:buNone/>
              <a:defRPr sz="9200" b="1"/>
            </a:lvl2pPr>
            <a:lvl3pPr marL="4192602" indent="0">
              <a:buNone/>
              <a:defRPr sz="8200" b="1"/>
            </a:lvl3pPr>
            <a:lvl4pPr marL="6288903" indent="0">
              <a:buNone/>
              <a:defRPr sz="7300" b="1"/>
            </a:lvl4pPr>
            <a:lvl5pPr marL="8385203" indent="0">
              <a:buNone/>
              <a:defRPr sz="7300" b="1"/>
            </a:lvl5pPr>
            <a:lvl6pPr marL="10481504" indent="0">
              <a:buNone/>
              <a:defRPr sz="7300" b="1"/>
            </a:lvl6pPr>
            <a:lvl7pPr marL="12577805" indent="0">
              <a:buNone/>
              <a:defRPr sz="7300" b="1"/>
            </a:lvl7pPr>
            <a:lvl8pPr marL="14674106" indent="0">
              <a:buNone/>
              <a:defRPr sz="7300" b="1"/>
            </a:lvl8pPr>
            <a:lvl9pPr marL="16770407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534283" y="13575852"/>
            <a:ext cx="11776582" cy="24664452"/>
          </a:xfrm>
        </p:spPr>
        <p:txBody>
          <a:bodyPr/>
          <a:lstStyle>
            <a:lvl1pPr>
              <a:defRPr sz="11000"/>
            </a:lvl1pPr>
            <a:lvl2pPr>
              <a:defRPr sz="92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AEF4E-406E-48CA-8769-6AD1B67C4A7D}" type="datetimeFigureOut">
              <a:rPr lang="en-US"/>
              <a:pPr>
                <a:defRPr/>
              </a:pPr>
              <a:t>6/6/2021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A72C4-1FD2-4059-BAF2-4A0568F25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B0DF7-C10E-4F53-BC98-36D9A98192CF}" type="datetimeFigureOut">
              <a:rPr lang="en-US"/>
              <a:pPr>
                <a:defRPr/>
              </a:pPr>
              <a:t>6/6/2021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E96F8-4291-4569-9647-BEC65AF8B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09312-D901-4798-84A8-59D62C20F96E}" type="datetimeFigureOut">
              <a:rPr lang="en-US"/>
              <a:pPr>
                <a:defRPr/>
              </a:pPr>
              <a:t>6/6/2021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62357-AA42-4EBD-A865-B6D542D8B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2152" y="1704413"/>
            <a:ext cx="8765367" cy="725366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16678" y="1704417"/>
            <a:ext cx="14894184" cy="36535890"/>
          </a:xfrm>
        </p:spPr>
        <p:txBody>
          <a:bodyPr/>
          <a:lstStyle>
            <a:lvl1pPr>
              <a:defRPr sz="14600"/>
            </a:lvl1pPr>
            <a:lvl2pPr>
              <a:defRPr sz="12900"/>
            </a:lvl2pPr>
            <a:lvl3pPr>
              <a:defRPr sz="110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32152" y="8958083"/>
            <a:ext cx="8765367" cy="29282224"/>
          </a:xfrm>
        </p:spPr>
        <p:txBody>
          <a:bodyPr/>
          <a:lstStyle>
            <a:lvl1pPr marL="0" indent="0">
              <a:buNone/>
              <a:defRPr sz="6400"/>
            </a:lvl1pPr>
            <a:lvl2pPr marL="2096301" indent="0">
              <a:buNone/>
              <a:defRPr sz="5500"/>
            </a:lvl2pPr>
            <a:lvl3pPr marL="4192602" indent="0">
              <a:buNone/>
              <a:defRPr sz="4600"/>
            </a:lvl3pPr>
            <a:lvl4pPr marL="6288903" indent="0">
              <a:buNone/>
              <a:defRPr sz="4100"/>
            </a:lvl4pPr>
            <a:lvl5pPr marL="8385203" indent="0">
              <a:buNone/>
              <a:defRPr sz="4100"/>
            </a:lvl5pPr>
            <a:lvl6pPr marL="10481504" indent="0">
              <a:buNone/>
              <a:defRPr sz="4100"/>
            </a:lvl6pPr>
            <a:lvl7pPr marL="12577805" indent="0">
              <a:buNone/>
              <a:defRPr sz="4100"/>
            </a:lvl7pPr>
            <a:lvl8pPr marL="14674106" indent="0">
              <a:buNone/>
              <a:defRPr sz="4100"/>
            </a:lvl8pPr>
            <a:lvl9pPr marL="16770407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16B05-2390-43B7-8CDB-9EF7E0A5D7AD}" type="datetimeFigureOut">
              <a:rPr lang="en-US"/>
              <a:pPr>
                <a:defRPr/>
              </a:pPr>
              <a:t>6/6/2021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00348-D207-45A0-8EDF-BC9C44BCE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217" y="29965968"/>
            <a:ext cx="15985808" cy="3537652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2217" y="3825021"/>
            <a:ext cx="15985808" cy="25685115"/>
          </a:xfrm>
        </p:spPr>
        <p:txBody>
          <a:bodyPr rtlCol="0">
            <a:normAutofit/>
          </a:bodyPr>
          <a:lstStyle>
            <a:lvl1pPr marL="0" indent="0">
              <a:buNone/>
              <a:defRPr sz="14600"/>
            </a:lvl1pPr>
            <a:lvl2pPr marL="2096301" indent="0">
              <a:buNone/>
              <a:defRPr sz="12900"/>
            </a:lvl2pPr>
            <a:lvl3pPr marL="4192602" indent="0">
              <a:buNone/>
              <a:defRPr sz="11000"/>
            </a:lvl3pPr>
            <a:lvl4pPr marL="6288903" indent="0">
              <a:buNone/>
              <a:defRPr sz="9200"/>
            </a:lvl4pPr>
            <a:lvl5pPr marL="8385203" indent="0">
              <a:buNone/>
              <a:defRPr sz="9200"/>
            </a:lvl5pPr>
            <a:lvl6pPr marL="10481504" indent="0">
              <a:buNone/>
              <a:defRPr sz="9200"/>
            </a:lvl6pPr>
            <a:lvl7pPr marL="12577805" indent="0">
              <a:buNone/>
              <a:defRPr sz="9200"/>
            </a:lvl7pPr>
            <a:lvl8pPr marL="14674106" indent="0">
              <a:buNone/>
              <a:defRPr sz="9200"/>
            </a:lvl8pPr>
            <a:lvl9pPr marL="16770407" indent="0">
              <a:buNone/>
              <a:defRPr sz="92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2217" y="33503621"/>
            <a:ext cx="15985808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96301" indent="0">
              <a:buNone/>
              <a:defRPr sz="5500"/>
            </a:lvl2pPr>
            <a:lvl3pPr marL="4192602" indent="0">
              <a:buNone/>
              <a:defRPr sz="4600"/>
            </a:lvl3pPr>
            <a:lvl4pPr marL="6288903" indent="0">
              <a:buNone/>
              <a:defRPr sz="4100"/>
            </a:lvl4pPr>
            <a:lvl5pPr marL="8385203" indent="0">
              <a:buNone/>
              <a:defRPr sz="4100"/>
            </a:lvl5pPr>
            <a:lvl6pPr marL="10481504" indent="0">
              <a:buNone/>
              <a:defRPr sz="4100"/>
            </a:lvl6pPr>
            <a:lvl7pPr marL="12577805" indent="0">
              <a:buNone/>
              <a:defRPr sz="4100"/>
            </a:lvl7pPr>
            <a:lvl8pPr marL="14674106" indent="0">
              <a:buNone/>
              <a:defRPr sz="4100"/>
            </a:lvl8pPr>
            <a:lvl9pPr marL="16770407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CAC1E-13B5-4103-9AAE-A72336C294E5}" type="datetimeFigureOut">
              <a:rPr lang="en-US"/>
              <a:pPr>
                <a:defRPr/>
              </a:pPr>
              <a:t>6/6/2021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225CB-7AAC-4AC2-A01D-4F78B844E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31913" y="1714500"/>
            <a:ext cx="23979187" cy="713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9260" tIns="209630" rIns="419260" bIns="2096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31913" y="9988550"/>
            <a:ext cx="23979187" cy="282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9260" tIns="209630" rIns="419260" bIns="2096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1913" y="39676388"/>
            <a:ext cx="6218237" cy="2279650"/>
          </a:xfrm>
          <a:prstGeom prst="rect">
            <a:avLst/>
          </a:prstGeom>
        </p:spPr>
        <p:txBody>
          <a:bodyPr vert="horz" lIns="419260" tIns="209630" rIns="419260" bIns="209630" rtlCol="0" anchor="ctr"/>
          <a:lstStyle>
            <a:lvl1pPr algn="l" defTabSz="4192602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D1267D-00C6-4785-95B0-396534D98049}" type="datetimeFigureOut">
              <a:rPr lang="en-US"/>
              <a:pPr>
                <a:defRPr/>
              </a:pPr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02725" y="39676388"/>
            <a:ext cx="8437563" cy="2279650"/>
          </a:xfrm>
          <a:prstGeom prst="rect">
            <a:avLst/>
          </a:prstGeom>
        </p:spPr>
        <p:txBody>
          <a:bodyPr vert="horz" lIns="419260" tIns="209630" rIns="419260" bIns="209630" rtlCol="0" anchor="ctr"/>
          <a:lstStyle>
            <a:lvl1pPr algn="ctr" defTabSz="4192602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092863" y="39676388"/>
            <a:ext cx="6218237" cy="2279650"/>
          </a:xfrm>
          <a:prstGeom prst="rect">
            <a:avLst/>
          </a:prstGeom>
        </p:spPr>
        <p:txBody>
          <a:bodyPr vert="horz" lIns="419260" tIns="209630" rIns="419260" bIns="209630" rtlCol="0" anchor="ctr"/>
          <a:lstStyle>
            <a:lvl1pPr algn="r" defTabSz="4192602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A9E89-7E2F-4856-A31B-63ABC76D1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92588" rtl="0" eaLnBrk="0" fontAlgn="base" hangingPunct="0">
        <a:spcBef>
          <a:spcPct val="0"/>
        </a:spcBef>
        <a:spcAft>
          <a:spcPct val="0"/>
        </a:spcAft>
        <a:defRPr sz="20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9258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2pPr>
      <a:lvl3pPr algn="ctr" defTabSz="419258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3pPr>
      <a:lvl4pPr algn="ctr" defTabSz="419258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4pPr>
      <a:lvl5pPr algn="ctr" defTabSz="4192588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5pPr>
      <a:lvl6pPr marL="457200" algn="ctr" defTabSz="4192588" rtl="0" eaLnBrk="1" fontAlgn="base" hangingPunct="1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6pPr>
      <a:lvl7pPr marL="914400" algn="ctr" defTabSz="4192588" rtl="0" eaLnBrk="1" fontAlgn="base" hangingPunct="1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7pPr>
      <a:lvl8pPr marL="1371600" algn="ctr" defTabSz="4192588" rtl="0" eaLnBrk="1" fontAlgn="base" hangingPunct="1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8pPr>
      <a:lvl9pPr marL="1828800" algn="ctr" defTabSz="4192588" rtl="0" eaLnBrk="1" fontAlgn="base" hangingPunct="1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9pPr>
    </p:titleStyle>
    <p:bodyStyle>
      <a:lvl1pPr marL="1571625" indent="-1571625" algn="l" defTabSz="4192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405188" indent="-1309688" algn="l" defTabSz="4192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900" kern="1200">
          <a:solidFill>
            <a:schemeClr val="tx1"/>
          </a:solidFill>
          <a:latin typeface="+mn-lt"/>
          <a:ea typeface="+mn-ea"/>
          <a:cs typeface="+mn-cs"/>
        </a:defRPr>
      </a:lvl2pPr>
      <a:lvl3pPr marL="5240338" indent="-1047750" algn="l" defTabSz="4192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35838" indent="-1047750" algn="l" defTabSz="4192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432925" indent="-1047750" algn="l" defTabSz="41925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529655" indent="-1048150" algn="l" defTabSz="4192602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625956" indent="-1048150" algn="l" defTabSz="4192602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722256" indent="-1048150" algn="l" defTabSz="4192602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818557" indent="-1048150" algn="l" defTabSz="4192602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9260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96301" algn="l" defTabSz="419260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92602" algn="l" defTabSz="419260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88903" algn="l" defTabSz="419260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85203" algn="l" defTabSz="419260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81504" algn="l" defTabSz="419260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77805" algn="l" defTabSz="419260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74106" algn="l" defTabSz="419260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70407" algn="l" defTabSz="419260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3263106" y="677863"/>
            <a:ext cx="20421600" cy="4499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6928" tIns="38464" rIns="76928" bIns="38464">
            <a:spAutoFit/>
          </a:bodyPr>
          <a:lstStyle/>
          <a:p>
            <a:pPr algn="ctr"/>
            <a:r>
              <a:rPr lang="ro-RO" sz="6000" b="1" dirty="0">
                <a:latin typeface="Arial" pitchFamily="34" charset="0"/>
                <a:cs typeface="Arial" pitchFamily="34" charset="0"/>
              </a:rPr>
              <a:t>Dual-phase steels with low manganase content. </a:t>
            </a:r>
            <a:endParaRPr lang="en-US" sz="6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o-RO" sz="6000" b="1" dirty="0" err="1">
                <a:latin typeface="Arial" pitchFamily="34" charset="0"/>
                <a:cs typeface="Arial" pitchFamily="34" charset="0"/>
              </a:rPr>
              <a:t>Structures</a:t>
            </a:r>
            <a:r>
              <a:rPr lang="ro-RO" sz="6000" b="1" dirty="0">
                <a:latin typeface="Arial" pitchFamily="34" charset="0"/>
                <a:cs typeface="Arial" pitchFamily="34" charset="0"/>
              </a:rPr>
              <a:t> and mechanical properties</a:t>
            </a:r>
            <a:endParaRPr lang="en-US" sz="60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charset="0"/>
            </a:endParaRPr>
          </a:p>
          <a:p>
            <a:pPr algn="ctr"/>
            <a:r>
              <a:rPr lang="ro-RO" sz="4800" dirty="0">
                <a:latin typeface="Arial" pitchFamily="34" charset="0"/>
                <a:cs typeface="Arial" pitchFamily="34" charset="0"/>
              </a:rPr>
              <a:t>C. Dulucheanu</a:t>
            </a:r>
            <a:r>
              <a:rPr lang="ro-RO" sz="48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ro-RO" sz="4800" dirty="0">
                <a:latin typeface="Arial" pitchFamily="34" charset="0"/>
                <a:cs typeface="Arial" pitchFamily="34" charset="0"/>
              </a:rPr>
              <a:t>, T.L.Severin</a:t>
            </a:r>
            <a:r>
              <a:rPr lang="ro-RO" sz="4800" baseline="30000" dirty="0">
                <a:latin typeface="Arial" pitchFamily="34" charset="0"/>
                <a:cs typeface="Arial" pitchFamily="34" charset="0"/>
              </a:rPr>
              <a:t>1, *</a:t>
            </a:r>
            <a:r>
              <a:rPr lang="ro-RO" sz="4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D.</a:t>
            </a:r>
            <a:r>
              <a:rPr lang="ro-RO" sz="4800" dirty="0">
                <a:latin typeface="Arial" pitchFamily="34" charset="0"/>
                <a:cs typeface="Arial" pitchFamily="34" charset="0"/>
              </a:rPr>
              <a:t>A.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Cerlinca</a:t>
            </a:r>
            <a:r>
              <a:rPr lang="ro-RO" sz="48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ro-RO" sz="4800" dirty="0">
                <a:latin typeface="Arial" pitchFamily="34" charset="0"/>
                <a:cs typeface="Arial" pitchFamily="34" charset="0"/>
              </a:rPr>
              <a:t>, L. Irimescu</a:t>
            </a:r>
            <a:r>
              <a:rPr lang="ro-RO" sz="48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ro-RO" sz="4800" dirty="0">
                <a:latin typeface="Arial" pitchFamily="34" charset="0"/>
                <a:cs typeface="Arial" pitchFamily="34" charset="0"/>
              </a:rPr>
              <a:t>,</a:t>
            </a:r>
            <a:r>
              <a:rPr lang="ro-RO" sz="4800" baseline="30000" dirty="0">
                <a:latin typeface="Arial" pitchFamily="34" charset="0"/>
                <a:cs typeface="Arial" pitchFamily="34" charset="0"/>
              </a:rPr>
              <a:t> </a:t>
            </a:r>
            <a:r>
              <a:rPr lang="ro-RO" sz="4800" dirty="0">
                <a:latin typeface="Arial" pitchFamily="34" charset="0"/>
                <a:cs typeface="Arial" pitchFamily="34" charset="0"/>
              </a:rPr>
              <a:t>J. Javorova</a:t>
            </a:r>
            <a:r>
              <a:rPr lang="ro-RO" sz="4800" baseline="30000" dirty="0">
                <a:latin typeface="Arial" pitchFamily="34" charset="0"/>
                <a:cs typeface="Arial" pitchFamily="34" charset="0"/>
              </a:rPr>
              <a:t>2</a:t>
            </a:r>
            <a:endParaRPr lang="en-US" sz="4800" baseline="30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0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en-GB" sz="3000" dirty="0">
                <a:latin typeface="Arial" pitchFamily="34" charset="0"/>
                <a:cs typeface="Arial" pitchFamily="34" charset="0"/>
              </a:rPr>
              <a:t>Faculty of Mechanical Engineering, </a:t>
            </a:r>
            <a:r>
              <a:rPr lang="en-GB" sz="3000" dirty="0" err="1">
                <a:latin typeface="Arial" pitchFamily="34" charset="0"/>
                <a:cs typeface="Arial" pitchFamily="34" charset="0"/>
              </a:rPr>
              <a:t>Mechatronics</a:t>
            </a:r>
            <a:r>
              <a:rPr lang="en-GB" sz="3000" dirty="0">
                <a:latin typeface="Arial" pitchFamily="34" charset="0"/>
                <a:cs typeface="Arial" pitchFamily="34" charset="0"/>
              </a:rPr>
              <a:t> and Management &amp; Research </a:t>
            </a:r>
            <a:r>
              <a:rPr lang="en-GB" sz="3000" dirty="0" err="1">
                <a:latin typeface="Arial" pitchFamily="34" charset="0"/>
                <a:cs typeface="Arial" pitchFamily="34" charset="0"/>
              </a:rPr>
              <a:t>Center</a:t>
            </a:r>
            <a:r>
              <a:rPr lang="en-GB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000" dirty="0" err="1">
                <a:latin typeface="Arial" pitchFamily="34" charset="0"/>
                <a:cs typeface="Arial" pitchFamily="34" charset="0"/>
              </a:rPr>
              <a:t>MANSiD</a:t>
            </a:r>
            <a:r>
              <a:rPr lang="en-GB" sz="3000" dirty="0">
                <a:latin typeface="Arial" pitchFamily="34" charset="0"/>
                <a:cs typeface="Arial" pitchFamily="34" charset="0"/>
              </a:rPr>
              <a:t>, University "Stefan </a:t>
            </a:r>
            <a:r>
              <a:rPr lang="en-GB" sz="3000" dirty="0" err="1">
                <a:latin typeface="Arial" pitchFamily="34" charset="0"/>
                <a:cs typeface="Arial" pitchFamily="34" charset="0"/>
              </a:rPr>
              <a:t>cel</a:t>
            </a:r>
            <a:r>
              <a:rPr lang="en-GB" sz="3000" dirty="0">
                <a:latin typeface="Arial" pitchFamily="34" charset="0"/>
                <a:cs typeface="Arial" pitchFamily="34" charset="0"/>
              </a:rPr>
              <a:t> Mare" of </a:t>
            </a:r>
            <a:r>
              <a:rPr lang="en-GB" sz="3000" dirty="0" err="1">
                <a:latin typeface="Arial" pitchFamily="34" charset="0"/>
                <a:cs typeface="Arial" pitchFamily="34" charset="0"/>
              </a:rPr>
              <a:t>Suceava</a:t>
            </a:r>
            <a:r>
              <a:rPr lang="en-GB" sz="3000" dirty="0">
                <a:latin typeface="Arial" pitchFamily="34" charset="0"/>
                <a:cs typeface="Arial" pitchFamily="34" charset="0"/>
              </a:rPr>
              <a:t>, 13 </a:t>
            </a:r>
            <a:r>
              <a:rPr lang="en-GB" sz="3000" dirty="0" err="1">
                <a:latin typeface="Arial" pitchFamily="34" charset="0"/>
                <a:cs typeface="Arial" pitchFamily="34" charset="0"/>
              </a:rPr>
              <a:t>Universitatii</a:t>
            </a:r>
            <a:r>
              <a:rPr lang="en-GB" sz="3000" dirty="0">
                <a:latin typeface="Arial" pitchFamily="34" charset="0"/>
                <a:cs typeface="Arial" pitchFamily="34" charset="0"/>
              </a:rPr>
              <a:t> Street, 720229 – </a:t>
            </a:r>
            <a:r>
              <a:rPr lang="en-GB" sz="3000" dirty="0" err="1">
                <a:latin typeface="Arial" pitchFamily="34" charset="0"/>
                <a:cs typeface="Arial" pitchFamily="34" charset="0"/>
              </a:rPr>
              <a:t>Suceava</a:t>
            </a:r>
            <a:r>
              <a:rPr lang="en-GB" sz="3000" dirty="0">
                <a:latin typeface="Arial" pitchFamily="34" charset="0"/>
                <a:cs typeface="Arial" pitchFamily="34" charset="0"/>
              </a:rPr>
              <a:t>, Romania, </a:t>
            </a:r>
            <a:r>
              <a:rPr lang="en-GB" sz="30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GB" sz="3000" dirty="0">
                <a:latin typeface="Arial" pitchFamily="34" charset="0"/>
                <a:cs typeface="Arial" pitchFamily="34" charset="0"/>
              </a:rPr>
              <a:t>University of Chemical Technology and Metallurgy, </a:t>
            </a:r>
            <a:r>
              <a:rPr lang="en-GB" sz="3000" dirty="0" err="1">
                <a:latin typeface="Arial" pitchFamily="34" charset="0"/>
                <a:cs typeface="Arial" pitchFamily="34" charset="0"/>
              </a:rPr>
              <a:t>Bulevard</a:t>
            </a:r>
            <a:r>
              <a:rPr lang="en-GB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000" dirty="0" err="1">
                <a:latin typeface="Arial" pitchFamily="34" charset="0"/>
                <a:cs typeface="Arial" pitchFamily="34" charset="0"/>
              </a:rPr>
              <a:t>Sveti</a:t>
            </a:r>
            <a:r>
              <a:rPr lang="en-GB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000" dirty="0" err="1">
                <a:latin typeface="Arial" pitchFamily="34" charset="0"/>
                <a:cs typeface="Arial" pitchFamily="34" charset="0"/>
              </a:rPr>
              <a:t>Kliment</a:t>
            </a:r>
            <a:r>
              <a:rPr lang="en-GB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000" dirty="0" err="1">
                <a:latin typeface="Arial" pitchFamily="34" charset="0"/>
                <a:cs typeface="Arial" pitchFamily="34" charset="0"/>
              </a:rPr>
              <a:t>Ohridski</a:t>
            </a:r>
            <a:r>
              <a:rPr lang="en-GB" sz="3000" dirty="0">
                <a:latin typeface="Arial" pitchFamily="34" charset="0"/>
                <a:cs typeface="Arial" pitchFamily="34" charset="0"/>
              </a:rPr>
              <a:t> 8, 1756 </a:t>
            </a:r>
            <a:r>
              <a:rPr lang="en-GB" sz="3000" dirty="0" err="1">
                <a:latin typeface="Arial" pitchFamily="34" charset="0"/>
                <a:cs typeface="Arial" pitchFamily="34" charset="0"/>
              </a:rPr>
              <a:t>Studentski</a:t>
            </a:r>
            <a:r>
              <a:rPr lang="en-GB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000" dirty="0" err="1">
                <a:latin typeface="Arial" pitchFamily="34" charset="0"/>
                <a:cs typeface="Arial" pitchFamily="34" charset="0"/>
              </a:rPr>
              <a:t>Kompleks</a:t>
            </a:r>
            <a:r>
              <a:rPr lang="en-GB" sz="3000" dirty="0">
                <a:latin typeface="Arial" pitchFamily="34" charset="0"/>
                <a:cs typeface="Arial" pitchFamily="34" charset="0"/>
              </a:rPr>
              <a:t>, Sofia, Bulgaria</a:t>
            </a: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aseline="30000" dirty="0">
              <a:latin typeface="Arial" charset="0"/>
            </a:endParaRPr>
          </a:p>
        </p:txBody>
      </p:sp>
      <p:sp>
        <p:nvSpPr>
          <p:cNvPr id="2058" name="TextBox 14"/>
          <p:cNvSpPr txBox="1">
            <a:spLocks noChangeArrowheads="1"/>
          </p:cNvSpPr>
          <p:nvPr/>
        </p:nvSpPr>
        <p:spPr bwMode="auto">
          <a:xfrm>
            <a:off x="671513" y="5097462"/>
            <a:ext cx="12601575" cy="6602542"/>
          </a:xfrm>
          <a:prstGeom prst="rect">
            <a:avLst/>
          </a:prstGeom>
          <a:noFill/>
          <a:ln>
            <a:noFill/>
          </a:ln>
        </p:spPr>
        <p:txBody>
          <a:bodyPr lIns="76928" tIns="38464" rIns="76928" bIns="38464"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Aft>
                <a:spcPts val="1200"/>
              </a:spcAft>
              <a:defRPr/>
            </a:pPr>
            <a:r>
              <a:rPr lang="en-US" sz="4400" b="1" dirty="0">
                <a:solidFill>
                  <a:srgbClr val="008080"/>
                </a:solidFill>
                <a:latin typeface="Arial" charset="0"/>
              </a:rPr>
              <a:t>Introduction</a:t>
            </a:r>
            <a:r>
              <a:rPr lang="en-US" sz="5000" b="1" dirty="0">
                <a:solidFill>
                  <a:srgbClr val="008080"/>
                </a:solidFill>
                <a:latin typeface="Arial" charset="0"/>
              </a:rPr>
              <a:t> </a:t>
            </a:r>
          </a:p>
          <a:p>
            <a:pPr indent="457200" algn="just"/>
            <a:r>
              <a:rPr lang="en-GB" sz="2800" dirty="0"/>
              <a:t>The dual-phase steels are increasingly used by the automotive industry to make structural car body components that can be damaged during an accident. These materials, in general, a percentage of carbon less than 0.12 %, a content of manganese between 1.0 % and 3.5 %, and elements such as V, Cr, Mo, Si, </a:t>
            </a:r>
            <a:r>
              <a:rPr lang="en-GB" sz="2800" dirty="0" err="1"/>
              <a:t>Nb</a:t>
            </a:r>
            <a:r>
              <a:rPr lang="en-GB" sz="2800" dirty="0"/>
              <a:t>, Ti are to be found in chemical composition in proportions situated below 1%; in recent years, in order to reduce the cars costs, research has also been carried out on steels in which the content of manganese was less than 1 % (0.5 to 1 % </a:t>
            </a:r>
            <a:r>
              <a:rPr lang="en-GB" sz="2800" dirty="0" err="1"/>
              <a:t>Mn</a:t>
            </a:r>
            <a:r>
              <a:rPr lang="en-GB" sz="2800" dirty="0"/>
              <a:t>). One of the technologies applied to produce these steels is </a:t>
            </a:r>
            <a:r>
              <a:rPr lang="en-GB" sz="2800" dirty="0" err="1"/>
              <a:t>intercritical</a:t>
            </a:r>
            <a:r>
              <a:rPr lang="en-GB" sz="2800" dirty="0"/>
              <a:t> quenching, the structure and the properties resulting from its application being influenced both by the chemical composition of the alloy and by the technological parameters of heat treatment, [1-3].</a:t>
            </a:r>
            <a:endParaRPr lang="en-US" sz="2800" dirty="0"/>
          </a:p>
          <a:p>
            <a:pPr indent="457200" algn="just"/>
            <a:r>
              <a:rPr lang="en-GB" sz="2800" dirty="0"/>
              <a:t>In the last years, at the University "Stefan </a:t>
            </a:r>
            <a:r>
              <a:rPr lang="en-GB" sz="2800" dirty="0" err="1"/>
              <a:t>cel</a:t>
            </a:r>
            <a:r>
              <a:rPr lang="en-GB" sz="2800" dirty="0"/>
              <a:t> Mare" of </a:t>
            </a:r>
            <a:r>
              <a:rPr lang="en-GB" sz="2800" dirty="0" err="1"/>
              <a:t>Suceava</a:t>
            </a:r>
            <a:r>
              <a:rPr lang="en-GB" sz="2800" dirty="0"/>
              <a:t>, research has been carried out on dual-phase steels with low content of manganese, [3, 4], and in this article are presented results obtained for two such alloys.</a:t>
            </a:r>
            <a:endParaRPr lang="en-US" sz="2800" dirty="0"/>
          </a:p>
        </p:txBody>
      </p:sp>
      <p:sp>
        <p:nvSpPr>
          <p:cNvPr id="2054" name="TextBox 17"/>
          <p:cNvSpPr txBox="1">
            <a:spLocks noChangeArrowheads="1"/>
          </p:cNvSpPr>
          <p:nvPr/>
        </p:nvSpPr>
        <p:spPr bwMode="auto">
          <a:xfrm>
            <a:off x="673100" y="20537488"/>
            <a:ext cx="18415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o-RO" sz="5000" b="1">
              <a:solidFill>
                <a:srgbClr val="008080"/>
              </a:solidFill>
              <a:latin typeface="Arial" charset="0"/>
            </a:endParaRPr>
          </a:p>
        </p:txBody>
      </p:sp>
      <p:sp>
        <p:nvSpPr>
          <p:cNvPr id="2073" name="TextBox 21"/>
          <p:cNvSpPr txBox="1">
            <a:spLocks noChangeArrowheads="1"/>
          </p:cNvSpPr>
          <p:nvPr/>
        </p:nvSpPr>
        <p:spPr bwMode="auto">
          <a:xfrm>
            <a:off x="13550106" y="29867224"/>
            <a:ext cx="12527280" cy="73866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1200"/>
              </a:spcAft>
              <a:defRPr/>
            </a:pPr>
            <a:r>
              <a:rPr lang="en-US" sz="4400" b="1" dirty="0">
                <a:solidFill>
                  <a:srgbClr val="008080"/>
                </a:solidFill>
                <a:latin typeface="Arial" charset="0"/>
              </a:rPr>
              <a:t>Conclusions</a:t>
            </a:r>
            <a:endParaRPr lang="en-US" sz="5000" b="1" dirty="0">
              <a:solidFill>
                <a:srgbClr val="008080"/>
              </a:solidFill>
              <a:latin typeface="Arial" charset="0"/>
            </a:endParaRPr>
          </a:p>
          <a:p>
            <a:pPr indent="457200" algn="just"/>
            <a:r>
              <a:rPr lang="en-GB" sz="2800" dirty="0"/>
              <a:t>The increase of the heating temperature in the </a:t>
            </a:r>
            <a:r>
              <a:rPr lang="en-GB" sz="2800" dirty="0" err="1"/>
              <a:t>intercritical</a:t>
            </a:r>
            <a:r>
              <a:rPr lang="en-GB" sz="2800" dirty="0"/>
              <a:t> range (Ac</a:t>
            </a:r>
            <a:r>
              <a:rPr lang="en-GB" sz="2800" baseline="-25000" dirty="0"/>
              <a:t>1</a:t>
            </a:r>
            <a:r>
              <a:rPr lang="en-GB" sz="2800" dirty="0"/>
              <a:t> - Ac</a:t>
            </a:r>
            <a:r>
              <a:rPr lang="en-GB" sz="2800" baseline="-25000" dirty="0"/>
              <a:t>3</a:t>
            </a:r>
            <a:r>
              <a:rPr lang="en-GB" sz="2800" dirty="0"/>
              <a:t>), between 760 </a:t>
            </a:r>
            <a:r>
              <a:rPr lang="en-GB" sz="2800" baseline="30000" dirty="0">
                <a:sym typeface="Symbol"/>
              </a:rPr>
              <a:t></a:t>
            </a:r>
            <a:r>
              <a:rPr lang="en-GB" sz="2800" dirty="0"/>
              <a:t>C and 820 </a:t>
            </a:r>
            <a:r>
              <a:rPr lang="en-GB" sz="2800" baseline="30000" dirty="0">
                <a:sym typeface="Symbol"/>
              </a:rPr>
              <a:t></a:t>
            </a:r>
            <a:r>
              <a:rPr lang="en-GB" sz="2800" dirty="0"/>
              <a:t>C, led to the increase of the volume fraction of </a:t>
            </a:r>
            <a:r>
              <a:rPr lang="en-GB" sz="2800" dirty="0" err="1"/>
              <a:t>martensite</a:t>
            </a:r>
            <a:r>
              <a:rPr lang="en-GB" sz="2800" dirty="0"/>
              <a:t> and the </a:t>
            </a:r>
            <a:r>
              <a:rPr lang="ro-RO" sz="2800" dirty="0"/>
              <a:t>ferrite microhardness </a:t>
            </a:r>
            <a:r>
              <a:rPr lang="en-GB" sz="2800" dirty="0"/>
              <a:t>in the structures resulting from </a:t>
            </a:r>
            <a:r>
              <a:rPr lang="en-GB" sz="2800" dirty="0" err="1"/>
              <a:t>intercritical</a:t>
            </a:r>
            <a:r>
              <a:rPr lang="en-GB" sz="2800" dirty="0"/>
              <a:t> quenching; this fact has increased the mechanical strength and reduced the deformability of the dual-phase steels. </a:t>
            </a:r>
            <a:endParaRPr lang="en-US" sz="2800" dirty="0"/>
          </a:p>
          <a:p>
            <a:pPr indent="457200" algn="just"/>
            <a:r>
              <a:rPr lang="ro-RO" sz="2800" dirty="0"/>
              <a:t>The slightly higher carbon and manganese content of DPS-B steel (compared to DPS-A steel) determined the obtaining of slightly higher values of the volume fraction of martensite in the structure, with effect on the ultimate tensile strength and total elongation; the ultimate tensile strength  was higher by 7 to 17 MPa, and the total elongation was lower by percentages between 1.17 and 0.45%.</a:t>
            </a:r>
            <a:endParaRPr lang="en-US" sz="2800" dirty="0"/>
          </a:p>
          <a:p>
            <a:pPr indent="457200" algn="just"/>
            <a:r>
              <a:rPr lang="ro-RO" sz="2800" dirty="0"/>
              <a:t>Compared to the mechanical properties of a dual-phase steel with 1.90% Mn (a "classic" dual-phase steel), low manganese steels (0.511% Mn and 0.529% Mn) had much different values of the ultimate tensile strength and total elongation; the ultimate tensile strength was lower by 326 to 434 MPa, and the total elongation was higher by percentages between 9.28 and 6.98%.</a:t>
            </a:r>
            <a:endParaRPr lang="en-US" sz="2800" dirty="0"/>
          </a:p>
        </p:txBody>
      </p:sp>
      <p:sp>
        <p:nvSpPr>
          <p:cNvPr id="2076" name="TextBox 24"/>
          <p:cNvSpPr txBox="1">
            <a:spLocks noChangeArrowheads="1"/>
          </p:cNvSpPr>
          <p:nvPr/>
        </p:nvSpPr>
        <p:spPr bwMode="auto">
          <a:xfrm>
            <a:off x="13550106" y="37237015"/>
            <a:ext cx="12527280" cy="489364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Aft>
                <a:spcPts val="1200"/>
              </a:spcAft>
              <a:defRPr/>
            </a:pPr>
            <a:r>
              <a:rPr lang="en-US" sz="4400" b="1" dirty="0">
                <a:solidFill>
                  <a:srgbClr val="008080"/>
                </a:solidFill>
                <a:latin typeface="Arial" charset="0"/>
              </a:rPr>
              <a:t>References</a:t>
            </a:r>
            <a:r>
              <a:rPr lang="en-US" sz="5000" b="1" dirty="0">
                <a:solidFill>
                  <a:srgbClr val="008080"/>
                </a:solidFill>
                <a:latin typeface="Arial" charset="0"/>
              </a:rPr>
              <a:t> </a:t>
            </a:r>
            <a:endParaRPr lang="en-GB" sz="3200" dirty="0"/>
          </a:p>
          <a:p>
            <a:pPr indent="457200" algn="just"/>
            <a:r>
              <a:rPr lang="en-GB" sz="2800" dirty="0"/>
              <a:t>[1] M.S. Rashid: </a:t>
            </a:r>
            <a:r>
              <a:rPr lang="en-GB" sz="2800" i="1" dirty="0"/>
              <a:t>Annual Review of Materials Science</a:t>
            </a:r>
            <a:r>
              <a:rPr lang="en-GB" sz="2800" dirty="0"/>
              <a:t> </a:t>
            </a:r>
            <a:r>
              <a:rPr lang="en-GB" sz="2800" b="1" dirty="0"/>
              <a:t>11</a:t>
            </a:r>
            <a:r>
              <a:rPr lang="en-GB" sz="2800" dirty="0"/>
              <a:t>, 245-266 (1981).</a:t>
            </a:r>
            <a:endParaRPr lang="en-US" sz="2800" dirty="0"/>
          </a:p>
          <a:p>
            <a:pPr indent="457200" algn="just"/>
            <a:r>
              <a:rPr lang="en-US" sz="2800" dirty="0"/>
              <a:t>[2] </a:t>
            </a:r>
            <a:r>
              <a:rPr lang="en-GB" sz="2800" dirty="0"/>
              <a:t>S.A. </a:t>
            </a:r>
            <a:r>
              <a:rPr lang="en-GB" sz="2800" dirty="0" err="1"/>
              <a:t>Golovanenko</a:t>
            </a:r>
            <a:r>
              <a:rPr lang="en-GB" sz="2800" dirty="0"/>
              <a:t>, N.M. </a:t>
            </a:r>
            <a:r>
              <a:rPr lang="en-GB" sz="2800" dirty="0" err="1"/>
              <a:t>Fonshteyn</a:t>
            </a:r>
            <a:r>
              <a:rPr lang="en-GB" sz="2800" dirty="0"/>
              <a:t>: </a:t>
            </a:r>
            <a:r>
              <a:rPr lang="en-GB" sz="2800" dirty="0" err="1"/>
              <a:t>Metallurghia</a:t>
            </a:r>
            <a:r>
              <a:rPr lang="en-GB" sz="2800" dirty="0"/>
              <a:t>, 1986.</a:t>
            </a:r>
            <a:endParaRPr lang="en-US" sz="2800" dirty="0"/>
          </a:p>
          <a:p>
            <a:pPr indent="457200" algn="just"/>
            <a:r>
              <a:rPr lang="en-US" sz="2800" dirty="0"/>
              <a:t>[3] C. </a:t>
            </a:r>
            <a:r>
              <a:rPr lang="en-GB" sz="2800" dirty="0" err="1"/>
              <a:t>Dulucheanu</a:t>
            </a:r>
            <a:r>
              <a:rPr lang="en-GB" sz="2800" dirty="0"/>
              <a:t>,</a:t>
            </a:r>
            <a:r>
              <a:rPr lang="en-GB" sz="2800" b="1" dirty="0"/>
              <a:t> </a:t>
            </a:r>
            <a:r>
              <a:rPr lang="en-GB" sz="2800" dirty="0"/>
              <a:t>T.</a:t>
            </a:r>
            <a:r>
              <a:rPr lang="en-GB" sz="2800" b="1" dirty="0"/>
              <a:t> </a:t>
            </a:r>
            <a:r>
              <a:rPr lang="en-GB" sz="2800" dirty="0" err="1"/>
              <a:t>Severin</a:t>
            </a:r>
            <a:r>
              <a:rPr lang="en-GB" sz="2800" dirty="0"/>
              <a:t>, A. </a:t>
            </a:r>
            <a:r>
              <a:rPr lang="en-GB" sz="2800" dirty="0" err="1"/>
              <a:t>Potorac</a:t>
            </a:r>
            <a:r>
              <a:rPr lang="en-GB" sz="2800" dirty="0"/>
              <a:t>, L. </a:t>
            </a:r>
            <a:r>
              <a:rPr lang="en-GB" sz="2800" dirty="0" err="1"/>
              <a:t>Irimescu</a:t>
            </a:r>
            <a:r>
              <a:rPr lang="en-GB" sz="2800" dirty="0"/>
              <a:t>: </a:t>
            </a:r>
            <a:r>
              <a:rPr lang="en-GB" sz="2800" i="1" dirty="0"/>
              <a:t>Materials Today: Proceedings</a:t>
            </a:r>
            <a:r>
              <a:rPr lang="en-GB" sz="2800" dirty="0"/>
              <a:t> </a:t>
            </a:r>
            <a:r>
              <a:rPr lang="en-GB" sz="2800" b="1" dirty="0"/>
              <a:t>19</a:t>
            </a:r>
            <a:r>
              <a:rPr lang="en-GB" sz="2800" dirty="0"/>
              <a:t>, 3, 941-948 (2019).</a:t>
            </a:r>
            <a:endParaRPr lang="en-US" sz="2800" dirty="0"/>
          </a:p>
          <a:p>
            <a:pPr indent="457200" algn="just"/>
            <a:r>
              <a:rPr lang="en-GB" sz="2800" dirty="0"/>
              <a:t>[4] </a:t>
            </a:r>
            <a:r>
              <a:rPr lang="en-US" sz="2800" dirty="0"/>
              <a:t>C. </a:t>
            </a:r>
            <a:r>
              <a:rPr lang="en-GB" sz="2800" dirty="0" err="1"/>
              <a:t>Dulucheanu</a:t>
            </a:r>
            <a:r>
              <a:rPr lang="en-GB" sz="2800" dirty="0"/>
              <a:t>, T.</a:t>
            </a:r>
            <a:r>
              <a:rPr lang="en-GB" sz="2800" b="1" dirty="0"/>
              <a:t> </a:t>
            </a:r>
            <a:r>
              <a:rPr lang="en-GB" sz="2800" dirty="0" err="1"/>
              <a:t>Severin</a:t>
            </a:r>
            <a:r>
              <a:rPr lang="en-GB" sz="2800" dirty="0"/>
              <a:t>: </a:t>
            </a:r>
            <a:r>
              <a:rPr lang="en-GB" sz="2800" i="1" dirty="0"/>
              <a:t>International Multidisciplinary Scientific </a:t>
            </a:r>
            <a:r>
              <a:rPr lang="en-GB" sz="2800" i="1" dirty="0" err="1"/>
              <a:t>GeoConference</a:t>
            </a:r>
            <a:r>
              <a:rPr lang="en-GB" sz="2800" i="1" dirty="0"/>
              <a:t> Surveying Geology and Mining Ecology Management, SGEM</a:t>
            </a:r>
            <a:r>
              <a:rPr lang="en-GB" sz="2800" dirty="0"/>
              <a:t> </a:t>
            </a:r>
            <a:r>
              <a:rPr lang="en-GB" sz="2800" b="1" dirty="0"/>
              <a:t>17</a:t>
            </a:r>
            <a:r>
              <a:rPr lang="en-GB" sz="2800" dirty="0"/>
              <a:t>, 63, 85-92 (2017).</a:t>
            </a:r>
            <a:endParaRPr lang="en-US" sz="2800" dirty="0"/>
          </a:p>
          <a:p>
            <a:pPr indent="457200" algn="just"/>
            <a:r>
              <a:rPr lang="en-US" sz="2800" dirty="0"/>
              <a:t>[</a:t>
            </a:r>
            <a:r>
              <a:rPr lang="ro-RO" sz="2800" dirty="0"/>
              <a:t>5</a:t>
            </a:r>
            <a:r>
              <a:rPr lang="en-US" sz="2800" dirty="0"/>
              <a:t>] C. </a:t>
            </a:r>
            <a:r>
              <a:rPr lang="en-GB" sz="2800" dirty="0" err="1"/>
              <a:t>Dulucheanu</a:t>
            </a:r>
            <a:r>
              <a:rPr lang="en-GB" sz="2800" dirty="0"/>
              <a:t>, N. </a:t>
            </a:r>
            <a:r>
              <a:rPr lang="en-GB" sz="2800" dirty="0" err="1"/>
              <a:t>Bancescu</a:t>
            </a:r>
            <a:r>
              <a:rPr lang="en-GB" sz="2800" dirty="0"/>
              <a:t>,</a:t>
            </a:r>
            <a:r>
              <a:rPr lang="en-GB" sz="2800" b="1" dirty="0"/>
              <a:t> </a:t>
            </a:r>
            <a:r>
              <a:rPr lang="en-GB" sz="2800" dirty="0"/>
              <a:t>T.</a:t>
            </a:r>
            <a:r>
              <a:rPr lang="en-GB" sz="2800" b="1" dirty="0"/>
              <a:t> </a:t>
            </a:r>
            <a:r>
              <a:rPr lang="en-GB" sz="2800" dirty="0" err="1"/>
              <a:t>Severin</a:t>
            </a:r>
            <a:r>
              <a:rPr lang="en-GB" sz="2800" dirty="0"/>
              <a:t>: </a:t>
            </a:r>
            <a:r>
              <a:rPr lang="en-GB" sz="2800" i="1" dirty="0"/>
              <a:t>Advanced Materials Research</a:t>
            </a:r>
            <a:r>
              <a:rPr lang="en-GB" sz="2800" dirty="0"/>
              <a:t> </a:t>
            </a:r>
            <a:r>
              <a:rPr lang="en-GB" sz="2800" b="1" dirty="0"/>
              <a:t>814</a:t>
            </a:r>
            <a:r>
              <a:rPr lang="en-GB" sz="2800" dirty="0"/>
              <a:t>, 60-67 (2013)</a:t>
            </a:r>
            <a:endParaRPr lang="en-US" sz="2800" dirty="0"/>
          </a:p>
        </p:txBody>
      </p:sp>
      <p:sp>
        <p:nvSpPr>
          <p:cNvPr id="26" name="TextBox 21"/>
          <p:cNvSpPr txBox="1">
            <a:spLocks noChangeArrowheads="1"/>
          </p:cNvSpPr>
          <p:nvPr/>
        </p:nvSpPr>
        <p:spPr bwMode="auto">
          <a:xfrm>
            <a:off x="595313" y="11771629"/>
            <a:ext cx="12601575" cy="1428083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Aft>
                <a:spcPts val="1200"/>
              </a:spcAft>
              <a:defRPr/>
            </a:pPr>
            <a:r>
              <a:rPr lang="en-US" sz="4400" b="1" dirty="0">
                <a:solidFill>
                  <a:srgbClr val="008080"/>
                </a:solidFill>
                <a:latin typeface="Arial" charset="0"/>
              </a:rPr>
              <a:t>Experimental details </a:t>
            </a:r>
          </a:p>
          <a:p>
            <a:pPr indent="457200" algn="just"/>
            <a:r>
              <a:rPr lang="en-GB" sz="2800" dirty="0"/>
              <a:t>The chemical compositions of the two studied alloys (denoted DPS-A and DPS-B) were determined with a FOUNDRY-MASTER </a:t>
            </a:r>
            <a:r>
              <a:rPr lang="en-GB" sz="2800" dirty="0" err="1"/>
              <a:t>Xpert</a:t>
            </a:r>
            <a:r>
              <a:rPr lang="en-GB" sz="2800" dirty="0"/>
              <a:t> Spectrophotometer (Oxford Instruments Analytical GmbH, Germany), they being (wt. %), [3, 4]:</a:t>
            </a:r>
            <a:endParaRPr lang="en-US" sz="2800" dirty="0"/>
          </a:p>
          <a:p>
            <a:pPr indent="457200" algn="just"/>
            <a:r>
              <a:rPr lang="en-GB" sz="2800" dirty="0">
                <a:sym typeface="Symbol"/>
              </a:rPr>
              <a:t></a:t>
            </a:r>
            <a:r>
              <a:rPr lang="en-GB" sz="2800" dirty="0"/>
              <a:t> DPS-A: </a:t>
            </a:r>
            <a:r>
              <a:rPr lang="ro-RO" sz="2800" dirty="0"/>
              <a:t>Fe, 0.087 C, 0.511 Mn, 0.091 Si, 0.0036 P, 0.0039 S, 0.029 Cr, 0.005 Mo, 0.049 Ni, 0.003 Al, 0.082 Cu, 0.003 V, 0.003 W;</a:t>
            </a:r>
            <a:endParaRPr lang="en-US" sz="2800" dirty="0"/>
          </a:p>
          <a:p>
            <a:pPr indent="457200" algn="just">
              <a:buFont typeface="Symbol"/>
              <a:buChar char="·"/>
            </a:pPr>
            <a:r>
              <a:rPr lang="ro-RO" sz="2800" dirty="0"/>
              <a:t>DPS-B: </a:t>
            </a:r>
            <a:r>
              <a:rPr lang="en-GB" sz="2800" dirty="0"/>
              <a:t>Fe, 0.101 C, 0.529 </a:t>
            </a:r>
            <a:r>
              <a:rPr lang="en-GB" sz="2800" dirty="0" err="1"/>
              <a:t>Mn</a:t>
            </a:r>
            <a:r>
              <a:rPr lang="en-GB" sz="2800" dirty="0"/>
              <a:t>, 0.091 Si, 0.0032 P, 0.0037 S, 0.036 Cr, 0.005 Mo, 0.015 Ni, 0.003 Al, 0.015 Cu, 0.011 </a:t>
            </a:r>
            <a:r>
              <a:rPr lang="en-GB" sz="2800" dirty="0" err="1"/>
              <a:t>Pb</a:t>
            </a:r>
            <a:r>
              <a:rPr lang="en-GB" sz="2800" dirty="0"/>
              <a:t>, 0.003 V, 0.003 W.</a:t>
            </a:r>
          </a:p>
          <a:p>
            <a:pPr indent="457200" algn="just"/>
            <a:r>
              <a:rPr lang="en-GB" sz="2800" dirty="0"/>
              <a:t>The initial structures of these alloys were composed of 85.30% ferrite and 14.70% </a:t>
            </a:r>
            <a:r>
              <a:rPr lang="en-GB" sz="2800" dirty="0" err="1"/>
              <a:t>pearlite</a:t>
            </a:r>
            <a:r>
              <a:rPr lang="en-GB" sz="2800" dirty="0"/>
              <a:t> for DPS-A steel, respectively 83.90% ferrite and 16.10% </a:t>
            </a:r>
            <a:r>
              <a:rPr lang="en-GB" sz="2800" dirty="0" err="1"/>
              <a:t>pearlite</a:t>
            </a:r>
            <a:r>
              <a:rPr lang="en-GB" sz="2800" dirty="0"/>
              <a:t> for DPS-B steel.</a:t>
            </a:r>
            <a:endParaRPr lang="en-US" sz="2800" dirty="0"/>
          </a:p>
          <a:p>
            <a:pPr indent="457200" algn="just"/>
            <a:r>
              <a:rPr lang="en-GB" sz="2800" dirty="0"/>
              <a:t>In order to obtain ferrite-</a:t>
            </a:r>
            <a:r>
              <a:rPr lang="en-GB" sz="2800" dirty="0" err="1"/>
              <a:t>martensite</a:t>
            </a:r>
            <a:r>
              <a:rPr lang="en-GB" sz="2800" dirty="0"/>
              <a:t> structure characteristic to dual-phase steels, samples of the two alloys were subjected to </a:t>
            </a:r>
            <a:r>
              <a:rPr lang="en-GB" sz="2800" dirty="0" err="1"/>
              <a:t>intercritical</a:t>
            </a:r>
            <a:r>
              <a:rPr lang="en-GB" sz="2800" dirty="0"/>
              <a:t> quenching which consisted of heating at to temperatures located between critical points Ac</a:t>
            </a:r>
            <a:r>
              <a:rPr lang="en-GB" sz="2800" baseline="-25000" dirty="0"/>
              <a:t>1</a:t>
            </a:r>
            <a:r>
              <a:rPr lang="en-GB" sz="2800" dirty="0"/>
              <a:t> and Ac</a:t>
            </a:r>
            <a:r>
              <a:rPr lang="en-GB" sz="2800" baseline="-25000" dirty="0"/>
              <a:t>3</a:t>
            </a:r>
            <a:r>
              <a:rPr lang="en-GB" sz="2800" dirty="0"/>
              <a:t> (T</a:t>
            </a:r>
            <a:r>
              <a:rPr lang="en-GB" sz="2800" baseline="-25000" dirty="0"/>
              <a:t>Q</a:t>
            </a:r>
            <a:r>
              <a:rPr lang="en-GB" sz="2800" dirty="0"/>
              <a:t> - between 760 and 820 </a:t>
            </a:r>
            <a:r>
              <a:rPr lang="en-GB" sz="2800" baseline="30000" dirty="0">
                <a:sym typeface="Symbol"/>
              </a:rPr>
              <a:t></a:t>
            </a:r>
            <a:r>
              <a:rPr lang="en-GB" sz="2800" dirty="0"/>
              <a:t>C) and cooling in water with a temperature of </a:t>
            </a:r>
            <a:r>
              <a:rPr lang="it-IT" sz="2800" dirty="0"/>
              <a:t>20 </a:t>
            </a:r>
            <a:r>
              <a:rPr lang="en-GB" sz="2800" baseline="30000" dirty="0">
                <a:sym typeface="Symbol"/>
              </a:rPr>
              <a:t></a:t>
            </a:r>
            <a:r>
              <a:rPr lang="it-IT" sz="2800" dirty="0"/>
              <a:t>C </a:t>
            </a:r>
            <a:r>
              <a:rPr lang="en-GB" sz="2800" dirty="0"/>
              <a:t>(without mechanical agitation). </a:t>
            </a:r>
            <a:r>
              <a:rPr lang="ro-RO" sz="2800" dirty="0"/>
              <a:t>After quenching, the samples were subjected to metallographic analyse</a:t>
            </a:r>
            <a:r>
              <a:rPr lang="en-GB" sz="2800" dirty="0"/>
              <a:t>s in order to determine </a:t>
            </a:r>
            <a:r>
              <a:rPr lang="ro-RO" sz="2800" dirty="0"/>
              <a:t>the volume fraction of martensite (V</a:t>
            </a:r>
            <a:r>
              <a:rPr lang="ro-RO" sz="2800" baseline="-25000" dirty="0"/>
              <a:t>M</a:t>
            </a:r>
            <a:r>
              <a:rPr lang="ro-RO" sz="2800" dirty="0"/>
              <a:t>) in the structures</a:t>
            </a:r>
            <a:r>
              <a:rPr lang="en-GB" sz="2800" dirty="0"/>
              <a:t>; the analyses were performed </a:t>
            </a:r>
            <a:r>
              <a:rPr lang="ro-RO" sz="2800" dirty="0"/>
              <a:t>with a </a:t>
            </a:r>
            <a:r>
              <a:rPr lang="en-GB" sz="2800" dirty="0"/>
              <a:t>LEXT OLS4100 Laser Microscope</a:t>
            </a:r>
            <a:r>
              <a:rPr lang="en-GB" sz="2800" i="1" dirty="0"/>
              <a:t>,</a:t>
            </a:r>
            <a:r>
              <a:rPr lang="en-GB" sz="2800" dirty="0"/>
              <a:t> (Olympus Corporation, Japan) and</a:t>
            </a:r>
            <a:r>
              <a:rPr lang="it-IT" sz="2800" dirty="0"/>
              <a:t> OLYMPUS Stream MOTION Image Analysis Software</a:t>
            </a:r>
            <a:r>
              <a:rPr lang="en-GB" sz="2800" dirty="0"/>
              <a:t>.</a:t>
            </a:r>
          </a:p>
          <a:p>
            <a:pPr indent="457200" algn="just"/>
            <a:r>
              <a:rPr lang="en-GB" sz="2800" dirty="0"/>
              <a:t>These analyses were completed by measuring the ferrite </a:t>
            </a:r>
            <a:r>
              <a:rPr lang="it-IT" sz="2800" dirty="0"/>
              <a:t>microhardness, determinations that were made with a MicroHardness Tester DuraScan 70 (Emco Prüfmaschinen-Test GmbH, Austria), the test load of the Vickers indenter being 0.098 N </a:t>
            </a:r>
            <a:r>
              <a:rPr lang="ro-RO" sz="2800" dirty="0"/>
              <a:t>(0.01 kgf). </a:t>
            </a:r>
            <a:r>
              <a:rPr lang="it-IT" sz="2800" dirty="0"/>
              <a:t>Five micrographs and five microhardness measurements were performed on each metallographic sample.</a:t>
            </a:r>
            <a:endParaRPr lang="en-GB" sz="2800" dirty="0"/>
          </a:p>
          <a:p>
            <a:pPr indent="457200" algn="just"/>
            <a:r>
              <a:rPr lang="en-GB" sz="2800" dirty="0"/>
              <a:t>In order to determine the influence of heating temperatures (T</a:t>
            </a:r>
            <a:r>
              <a:rPr lang="en-GB" sz="2800" baseline="-25000" dirty="0"/>
              <a:t>Q</a:t>
            </a:r>
            <a:r>
              <a:rPr lang="en-GB" sz="2800" dirty="0"/>
              <a:t>) from the </a:t>
            </a:r>
            <a:r>
              <a:rPr lang="en-GB" sz="2800" dirty="0" err="1"/>
              <a:t>intercritical</a:t>
            </a:r>
            <a:r>
              <a:rPr lang="en-GB" sz="2800" dirty="0"/>
              <a:t> quenching on mechanical properties, specimens with ferrite-</a:t>
            </a:r>
            <a:r>
              <a:rPr lang="en-GB" sz="2800" dirty="0" err="1"/>
              <a:t>martensite</a:t>
            </a:r>
            <a:r>
              <a:rPr lang="en-GB" sz="2800" dirty="0"/>
              <a:t> structures obtained by applying the heat treatments described above were subjected to tensile testing, which determined the ultimate tensile strength (</a:t>
            </a:r>
            <a:r>
              <a:rPr lang="en-GB" sz="2800" dirty="0" err="1"/>
              <a:t>R</a:t>
            </a:r>
            <a:r>
              <a:rPr lang="en-GB" sz="2800" baseline="-25000" dirty="0" err="1"/>
              <a:t>m</a:t>
            </a:r>
            <a:r>
              <a:rPr lang="en-GB" sz="2800" dirty="0"/>
              <a:t>) and the total elongation (A</a:t>
            </a:r>
            <a:r>
              <a:rPr lang="en-GB" sz="2800" baseline="-25000" dirty="0"/>
              <a:t>5</a:t>
            </a:r>
            <a:r>
              <a:rPr lang="en-GB" sz="2800" dirty="0"/>
              <a:t>). These tests have been carried out on a QUASAR 600 universal testing machine (</a:t>
            </a:r>
            <a:r>
              <a:rPr lang="en-GB" sz="2800" dirty="0" err="1"/>
              <a:t>Cesare</a:t>
            </a:r>
            <a:r>
              <a:rPr lang="en-GB" sz="2800" dirty="0"/>
              <a:t> GALDABINI </a:t>
            </a:r>
            <a:r>
              <a:rPr lang="en-GB" sz="2800" dirty="0" err="1"/>
              <a:t>SpA</a:t>
            </a:r>
            <a:r>
              <a:rPr lang="en-GB" sz="2800" dirty="0"/>
              <a:t>, Italy). Cylindrical specimens with a diameter of 5 mm and initial length between markers (in the calibrated portion) of 25 mm were used.</a:t>
            </a:r>
            <a:endParaRPr lang="ro-RO" sz="2800" dirty="0"/>
          </a:p>
        </p:txBody>
      </p:sp>
      <p:sp>
        <p:nvSpPr>
          <p:cNvPr id="27" name="TextBox 21"/>
          <p:cNvSpPr txBox="1">
            <a:spLocks noChangeArrowheads="1"/>
          </p:cNvSpPr>
          <p:nvPr/>
        </p:nvSpPr>
        <p:spPr bwMode="auto">
          <a:xfrm>
            <a:off x="595313" y="26049009"/>
            <a:ext cx="12601575" cy="350865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Aft>
                <a:spcPts val="1200"/>
              </a:spcAft>
              <a:defRPr/>
            </a:pPr>
            <a:r>
              <a:rPr lang="en-US" sz="4400" b="1" dirty="0">
                <a:solidFill>
                  <a:srgbClr val="008080"/>
                </a:solidFill>
                <a:latin typeface="Arial" charset="0"/>
              </a:rPr>
              <a:t>Results and discussion</a:t>
            </a:r>
          </a:p>
          <a:p>
            <a:pPr indent="457200" algn="just"/>
            <a:r>
              <a:rPr lang="ro-RO" sz="2800" dirty="0"/>
              <a:t>In a dual-phase steel, the mechanical characteristics are influenced by both the </a:t>
            </a:r>
            <a:r>
              <a:rPr lang="en-GB" sz="2800" dirty="0"/>
              <a:t>volume fraction of </a:t>
            </a:r>
            <a:r>
              <a:rPr lang="en-GB" sz="2800" dirty="0" err="1"/>
              <a:t>martensite</a:t>
            </a:r>
            <a:r>
              <a:rPr lang="ro-RO" sz="2800" dirty="0"/>
              <a:t>, and the properties of the ferrite, [1, 2]; therefore, in order to analyse the influence of the </a:t>
            </a:r>
            <a:r>
              <a:rPr lang="en-GB" sz="2800" dirty="0" err="1"/>
              <a:t>intercritical</a:t>
            </a:r>
            <a:r>
              <a:rPr lang="en-GB" sz="2800" dirty="0"/>
              <a:t> heating temperature </a:t>
            </a:r>
            <a:r>
              <a:rPr lang="ro-RO" sz="2800" dirty="0"/>
              <a:t>on the mechanical properties of the </a:t>
            </a:r>
            <a:r>
              <a:rPr lang="en-GB" sz="2800" dirty="0"/>
              <a:t>DPS-A and DPS-B</a:t>
            </a:r>
            <a:r>
              <a:rPr lang="ro-RO" sz="2800" dirty="0"/>
              <a:t> steels, on samples intercritical quenched, the the volume fraction of martensite (V</a:t>
            </a:r>
            <a:r>
              <a:rPr lang="ro-RO" sz="2800" baseline="-25000" dirty="0"/>
              <a:t>M</a:t>
            </a:r>
            <a:r>
              <a:rPr lang="ro-RO" sz="2800" dirty="0"/>
              <a:t>) and </a:t>
            </a:r>
            <a:r>
              <a:rPr lang="en-GB" sz="2800" dirty="0"/>
              <a:t>the ferrite </a:t>
            </a:r>
            <a:r>
              <a:rPr lang="it-IT" sz="2800" dirty="0"/>
              <a:t>microhardness </a:t>
            </a:r>
            <a:r>
              <a:rPr lang="en-GB" sz="2800" dirty="0"/>
              <a:t>(HV0.01)</a:t>
            </a:r>
            <a:r>
              <a:rPr lang="ro-RO" sz="2800" dirty="0"/>
              <a:t>, were determined, the results being presented in Tab.1, Figs. 1 and 2.</a:t>
            </a:r>
            <a:endParaRPr lang="en-US" sz="2800" dirty="0"/>
          </a:p>
        </p:txBody>
      </p:sp>
      <p:sp>
        <p:nvSpPr>
          <p:cNvPr id="2063" name="TextBox 24"/>
          <p:cNvSpPr txBox="1">
            <a:spLocks noChangeArrowheads="1"/>
          </p:cNvSpPr>
          <p:nvPr/>
        </p:nvSpPr>
        <p:spPr bwMode="auto">
          <a:xfrm>
            <a:off x="13626306" y="10964862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b="1" dirty="0"/>
              <a:t>Table 2.</a:t>
            </a:r>
            <a:r>
              <a:rPr lang="en-GB" sz="2800" dirty="0"/>
              <a:t> Ultimate tensile strength and total elongation for DPS-A and DPS-B steels</a:t>
            </a:r>
            <a:endParaRPr lang="ro-RO" sz="2800" dirty="0"/>
          </a:p>
        </p:txBody>
      </p:sp>
      <p:sp>
        <p:nvSpPr>
          <p:cNvPr id="2070" name="TextBox 24"/>
          <p:cNvSpPr txBox="1">
            <a:spLocks noChangeArrowheads="1"/>
          </p:cNvSpPr>
          <p:nvPr/>
        </p:nvSpPr>
        <p:spPr bwMode="auto">
          <a:xfrm>
            <a:off x="748506" y="29710062"/>
            <a:ext cx="1234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o-RO" sz="2800" b="1" dirty="0"/>
              <a:t>Table 1.</a:t>
            </a:r>
            <a:r>
              <a:rPr lang="ro-RO" sz="2800" dirty="0"/>
              <a:t> Volume fraction of martensite </a:t>
            </a:r>
          </a:p>
          <a:p>
            <a:pPr algn="ctr"/>
            <a:r>
              <a:rPr lang="ro-RO" sz="2800" dirty="0"/>
              <a:t>and ferrite microhardness for DPS-A and DPS-B steels</a:t>
            </a:r>
            <a:endParaRPr lang="en-US" sz="2800" dirty="0"/>
          </a:p>
        </p:txBody>
      </p:sp>
      <p:sp>
        <p:nvSpPr>
          <p:cNvPr id="2072" name="TextBox 21"/>
          <p:cNvSpPr txBox="1">
            <a:spLocks noChangeArrowheads="1"/>
          </p:cNvSpPr>
          <p:nvPr/>
        </p:nvSpPr>
        <p:spPr bwMode="auto">
          <a:xfrm>
            <a:off x="672306" y="38168262"/>
            <a:ext cx="1260157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/>
            <a:r>
              <a:rPr lang="en-GB" sz="2800" dirty="0"/>
              <a:t>In the structures obtained by quenching from T</a:t>
            </a:r>
            <a:r>
              <a:rPr lang="en-GB" sz="2800" baseline="-25000" dirty="0"/>
              <a:t>Q</a:t>
            </a:r>
            <a:r>
              <a:rPr lang="en-GB" sz="2800" dirty="0"/>
              <a:t> = 760 </a:t>
            </a:r>
            <a:r>
              <a:rPr lang="en-GB" sz="2800" baseline="30000" dirty="0">
                <a:sym typeface="Symbol"/>
              </a:rPr>
              <a:t></a:t>
            </a:r>
            <a:r>
              <a:rPr lang="en-GB" sz="2800" dirty="0"/>
              <a:t>C the </a:t>
            </a:r>
            <a:r>
              <a:rPr lang="en-GB" sz="2800" dirty="0" err="1"/>
              <a:t>martensite</a:t>
            </a:r>
            <a:r>
              <a:rPr lang="en-GB" sz="2800" dirty="0"/>
              <a:t> was in the form of small islands, situated mainly at the boundaries of the ferrite grains. Most of these </a:t>
            </a:r>
            <a:r>
              <a:rPr lang="en-GB" sz="2800" dirty="0" err="1"/>
              <a:t>martensite</a:t>
            </a:r>
            <a:r>
              <a:rPr lang="en-GB" sz="2800" dirty="0"/>
              <a:t> islands were located in regions where, in initial structure, has been </a:t>
            </a:r>
            <a:r>
              <a:rPr lang="en-GB" sz="2800" dirty="0" err="1"/>
              <a:t>perlite</a:t>
            </a:r>
            <a:r>
              <a:rPr lang="en-GB" sz="2800" dirty="0"/>
              <a:t>; by heating (over Ac</a:t>
            </a:r>
            <a:r>
              <a:rPr lang="en-GB" sz="2800" baseline="-25000" dirty="0"/>
              <a:t>1</a:t>
            </a:r>
            <a:r>
              <a:rPr lang="en-GB" sz="2800" dirty="0"/>
              <a:t>) the </a:t>
            </a:r>
            <a:r>
              <a:rPr lang="en-GB" sz="2800" dirty="0" err="1"/>
              <a:t>pearlite</a:t>
            </a:r>
            <a:r>
              <a:rPr lang="en-GB" sz="2800" dirty="0"/>
              <a:t> was dissolved into austenite, which, through quenching, was transformed in </a:t>
            </a:r>
            <a:r>
              <a:rPr lang="en-GB" sz="2800" dirty="0" err="1"/>
              <a:t>martensite</a:t>
            </a:r>
            <a:r>
              <a:rPr lang="en-GB" sz="2800" dirty="0"/>
              <a:t>. Through this mechanism has formed a volume fraction of </a:t>
            </a:r>
            <a:r>
              <a:rPr lang="en-GB" sz="2800" dirty="0" err="1"/>
              <a:t>martensite</a:t>
            </a:r>
            <a:r>
              <a:rPr lang="en-GB" sz="2800" dirty="0"/>
              <a:t> (V</a:t>
            </a:r>
            <a:r>
              <a:rPr lang="en-GB" sz="2800" baseline="-25000" dirty="0"/>
              <a:t>M</a:t>
            </a:r>
            <a:r>
              <a:rPr lang="en-GB" sz="2800" dirty="0"/>
              <a:t>) of approx. 14.70% in the case of DPS-A steel, respectively 16.10% in the case of DPS-A steel, i.e. the equivalent of the volume fraction</a:t>
            </a:r>
            <a:r>
              <a:rPr lang="ro-RO" sz="2800" dirty="0"/>
              <a:t> </a:t>
            </a:r>
            <a:r>
              <a:rPr lang="en-GB" sz="2800" dirty="0"/>
              <a:t>of </a:t>
            </a:r>
            <a:r>
              <a:rPr lang="en-GB" sz="2800" dirty="0" err="1"/>
              <a:t>pearlite</a:t>
            </a:r>
            <a:r>
              <a:rPr lang="en-GB" sz="2800" dirty="0"/>
              <a:t> from the original structures. Other </a:t>
            </a:r>
            <a:r>
              <a:rPr lang="en-GB" sz="2800" dirty="0" err="1"/>
              <a:t>martensite</a:t>
            </a:r>
            <a:r>
              <a:rPr lang="en-GB" sz="2800" dirty="0"/>
              <a:t> islands (the</a:t>
            </a:r>
            <a:r>
              <a:rPr lang="ro-RO" sz="2800" dirty="0"/>
              <a:t> </a:t>
            </a:r>
            <a:r>
              <a:rPr lang="en-GB" sz="2800" dirty="0"/>
              <a:t>difference</a:t>
            </a:r>
            <a:r>
              <a:rPr lang="ro-RO" sz="2800" dirty="0"/>
              <a:t> </a:t>
            </a:r>
            <a:r>
              <a:rPr lang="en-GB" sz="2800" dirty="0"/>
              <a:t> up </a:t>
            </a:r>
            <a:r>
              <a:rPr lang="ro-RO" sz="2800" dirty="0"/>
              <a:t> </a:t>
            </a:r>
            <a:r>
              <a:rPr lang="en-GB" sz="2800" dirty="0"/>
              <a:t>to </a:t>
            </a:r>
            <a:r>
              <a:rPr lang="ro-RO" sz="2800" dirty="0"/>
              <a:t> </a:t>
            </a:r>
            <a:r>
              <a:rPr lang="en-GB" sz="2800" dirty="0"/>
              <a:t>20.19% for DPS-A </a:t>
            </a:r>
            <a:r>
              <a:rPr lang="ro-RO" sz="2800" dirty="0"/>
              <a:t> </a:t>
            </a:r>
            <a:r>
              <a:rPr lang="en-GB" sz="2800" dirty="0"/>
              <a:t>steel, respectively 22.10% for</a:t>
            </a:r>
            <a:r>
              <a:rPr lang="ro-RO" sz="2800" dirty="0"/>
              <a:t>  </a:t>
            </a:r>
            <a:r>
              <a:rPr lang="en-GB" sz="2800" dirty="0"/>
              <a:t>DPS-B</a:t>
            </a:r>
            <a:r>
              <a:rPr lang="ro-RO" sz="2800" dirty="0"/>
              <a:t> </a:t>
            </a:r>
            <a:r>
              <a:rPr lang="en-GB" sz="2800" dirty="0"/>
              <a:t>steel,</a:t>
            </a:r>
            <a:r>
              <a:rPr lang="ro-RO" sz="2800" dirty="0"/>
              <a:t> </a:t>
            </a:r>
            <a:r>
              <a:rPr lang="en-GB" sz="2800" dirty="0"/>
              <a:t>Tab.1)</a:t>
            </a:r>
            <a:endParaRPr lang="ro-RO" sz="2800" dirty="0"/>
          </a:p>
        </p:txBody>
      </p:sp>
      <p:sp>
        <p:nvSpPr>
          <p:cNvPr id="30" name="TextBox 21"/>
          <p:cNvSpPr txBox="1">
            <a:spLocks noChangeArrowheads="1"/>
          </p:cNvSpPr>
          <p:nvPr/>
        </p:nvSpPr>
        <p:spPr bwMode="auto">
          <a:xfrm>
            <a:off x="13473906" y="6011862"/>
            <a:ext cx="12527280" cy="483209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Aft>
                <a:spcPts val="0"/>
              </a:spcAft>
              <a:defRPr/>
            </a:pPr>
            <a:r>
              <a:rPr lang="en-GB" sz="2800" dirty="0"/>
              <a:t>have been formed from the austenite obtained by the allotropic transformation of the ferrite.</a:t>
            </a:r>
            <a:r>
              <a:rPr lang="ro-RO" sz="2800" dirty="0"/>
              <a:t> </a:t>
            </a:r>
            <a:r>
              <a:rPr lang="en-GB" sz="2800" dirty="0"/>
              <a:t>. Raising the heating temperature (T</a:t>
            </a:r>
            <a:r>
              <a:rPr lang="en-GB" sz="2800" baseline="-25000" dirty="0"/>
              <a:t>Q</a:t>
            </a:r>
            <a:r>
              <a:rPr lang="en-GB" sz="2800" dirty="0"/>
              <a:t>), from 760 </a:t>
            </a:r>
            <a:r>
              <a:rPr lang="en-GB" sz="2800" baseline="30000" dirty="0">
                <a:sym typeface="Symbol"/>
              </a:rPr>
              <a:t></a:t>
            </a:r>
            <a:r>
              <a:rPr lang="en-GB" sz="2800" dirty="0"/>
              <a:t>C at 780, 800 and 820 </a:t>
            </a:r>
            <a:r>
              <a:rPr lang="en-GB" sz="2800" baseline="30000" dirty="0">
                <a:sym typeface="Symbol"/>
              </a:rPr>
              <a:t></a:t>
            </a:r>
            <a:r>
              <a:rPr lang="en-GB" sz="2800" dirty="0"/>
              <a:t>C determined an increase in the volume fraction of austenite that was formed by the allotropic transformation of the ferrite, which generated an increasing volume fraction of </a:t>
            </a:r>
            <a:r>
              <a:rPr lang="en-GB" sz="2800" dirty="0" err="1"/>
              <a:t>martensite</a:t>
            </a:r>
            <a:r>
              <a:rPr lang="en-GB" sz="2800" dirty="0"/>
              <a:t> that resulted by quenching. In the same time with the rising of the volume fraction of </a:t>
            </a:r>
            <a:r>
              <a:rPr lang="en-GB" sz="2800" dirty="0" err="1"/>
              <a:t>martensite</a:t>
            </a:r>
            <a:r>
              <a:rPr lang="en-GB" sz="2800" dirty="0"/>
              <a:t> in structures (and decreasing the volume fraction of ferrite), an increase in the size of the </a:t>
            </a:r>
            <a:r>
              <a:rPr lang="en-GB" sz="2800" dirty="0" err="1"/>
              <a:t>martensite</a:t>
            </a:r>
            <a:r>
              <a:rPr lang="en-GB" sz="2800" dirty="0"/>
              <a:t> islands is observed, as well as a tendency of their connection and the formation of a network around the ferrite grains, </a:t>
            </a:r>
            <a:r>
              <a:rPr lang="ro-RO" sz="2800" dirty="0"/>
              <a:t>[4].</a:t>
            </a:r>
          </a:p>
          <a:p>
            <a:pPr indent="457200" algn="just">
              <a:spcAft>
                <a:spcPts val="0"/>
              </a:spcAft>
              <a:defRPr/>
            </a:pPr>
            <a:r>
              <a:rPr lang="en-GB" sz="2800" dirty="0"/>
              <a:t>The dates obtained from the tensile testing applied to the </a:t>
            </a:r>
            <a:r>
              <a:rPr lang="en-GB" sz="2800" dirty="0" err="1"/>
              <a:t>intercritical</a:t>
            </a:r>
            <a:r>
              <a:rPr lang="en-GB" sz="2800" dirty="0"/>
              <a:t> quenched specimens are presented in Tab.2</a:t>
            </a:r>
            <a:r>
              <a:rPr lang="ro-RO" sz="2800" dirty="0"/>
              <a:t> </a:t>
            </a:r>
            <a:r>
              <a:rPr lang="en-GB" sz="2800" dirty="0"/>
              <a:t>Figs.</a:t>
            </a:r>
            <a:r>
              <a:rPr lang="ro-RO" sz="2800" dirty="0"/>
              <a:t> 3</a:t>
            </a:r>
            <a:r>
              <a:rPr lang="en-GB" sz="2800" dirty="0"/>
              <a:t> </a:t>
            </a:r>
            <a:r>
              <a:rPr lang="ro-RO" sz="2800" dirty="0"/>
              <a:t>and</a:t>
            </a:r>
            <a:r>
              <a:rPr lang="en-GB" sz="2800" dirty="0"/>
              <a:t> </a:t>
            </a:r>
            <a:r>
              <a:rPr lang="ro-RO" sz="2800" dirty="0"/>
              <a:t>4</a:t>
            </a:r>
            <a:r>
              <a:rPr lang="en-GB" sz="2800" dirty="0"/>
              <a:t>, </a:t>
            </a:r>
            <a:r>
              <a:rPr lang="ro-RO" sz="2800" dirty="0"/>
              <a:t>[3].</a:t>
            </a:r>
            <a:endParaRPr lang="en-US" sz="2800" dirty="0"/>
          </a:p>
        </p:txBody>
      </p:sp>
      <p:sp>
        <p:nvSpPr>
          <p:cNvPr id="36" name="TextBox 24"/>
          <p:cNvSpPr txBox="1">
            <a:spLocks noChangeArrowheads="1"/>
          </p:cNvSpPr>
          <p:nvPr/>
        </p:nvSpPr>
        <p:spPr bwMode="auto">
          <a:xfrm>
            <a:off x="1053306" y="36568062"/>
            <a:ext cx="5791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2800" b="1" dirty="0"/>
              <a:t>Fig.1.</a:t>
            </a:r>
            <a:r>
              <a:rPr lang="it-IT" sz="2800" dirty="0"/>
              <a:t> Influence of the heating temperature on the volume fraction of martensite for DPS-A and DPS-B steels.</a:t>
            </a:r>
            <a:endParaRPr lang="en-GB" sz="2800" dirty="0"/>
          </a:p>
        </p:txBody>
      </p:sp>
      <p:sp>
        <p:nvSpPr>
          <p:cNvPr id="38" name="TextBox 24"/>
          <p:cNvSpPr txBox="1">
            <a:spLocks noChangeArrowheads="1"/>
          </p:cNvSpPr>
          <p:nvPr/>
        </p:nvSpPr>
        <p:spPr bwMode="auto">
          <a:xfrm>
            <a:off x="7149306" y="36568062"/>
            <a:ext cx="5791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sz="2800" b="1" dirty="0"/>
              <a:t>Fig.2.</a:t>
            </a:r>
            <a:r>
              <a:rPr lang="en-GB" sz="2800" dirty="0"/>
              <a:t> Influence of the heating </a:t>
            </a:r>
            <a:r>
              <a:rPr lang="en-GB" sz="2800" dirty="0" err="1"/>
              <a:t>tempe</a:t>
            </a:r>
            <a:r>
              <a:rPr lang="ro-RO" sz="2800" dirty="0"/>
              <a:t>-</a:t>
            </a:r>
            <a:r>
              <a:rPr lang="en-GB" sz="2800" dirty="0" err="1"/>
              <a:t>rature</a:t>
            </a:r>
            <a:r>
              <a:rPr lang="en-GB" sz="2800" dirty="0"/>
              <a:t> on the ferrite </a:t>
            </a:r>
            <a:r>
              <a:rPr lang="it-IT" sz="2800" dirty="0"/>
              <a:t>microhardness for DPS-A and DPS-B steels.</a:t>
            </a:r>
            <a:endParaRPr lang="en-GB" sz="2800" dirty="0"/>
          </a:p>
        </p:txBody>
      </p:sp>
      <p:sp>
        <p:nvSpPr>
          <p:cNvPr id="41" name="TextBox 21"/>
          <p:cNvSpPr txBox="1">
            <a:spLocks noChangeArrowheads="1"/>
          </p:cNvSpPr>
          <p:nvPr/>
        </p:nvSpPr>
        <p:spPr bwMode="auto">
          <a:xfrm>
            <a:off x="13473906" y="18889662"/>
            <a:ext cx="12527280" cy="39703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indent="457200" algn="just">
              <a:spcAft>
                <a:spcPts val="0"/>
              </a:spcAft>
              <a:defRPr/>
            </a:pPr>
            <a:r>
              <a:rPr lang="ro-RO" sz="2800" dirty="0"/>
              <a:t>The results obtained for the two dual-phase steels with low manganese content (DPS-A and DPS-B) were compared with those determined from previous research (Tab.3, </a:t>
            </a:r>
            <a:r>
              <a:rPr lang="en-GB" sz="2800" dirty="0"/>
              <a:t>[</a:t>
            </a:r>
            <a:r>
              <a:rPr lang="ro-RO" sz="2800" dirty="0"/>
              <a:t>5</a:t>
            </a:r>
            <a:r>
              <a:rPr lang="en-GB" sz="2800" dirty="0"/>
              <a:t>]</a:t>
            </a:r>
            <a:r>
              <a:rPr lang="ro-RO" sz="2800" dirty="0"/>
              <a:t>), performed on a dual-phase steel with 1.90% Mn (0.09% C, 1.90% Mn, 0.06% Si, 0.10% Cr, 0.09% Ni, 0.03% Mo, 0.012% Al, 0.15% Cu, 0.019% P, 0.011% S), alloy noted DPS</a:t>
            </a:r>
            <a:r>
              <a:rPr lang="ro-RO" sz="2800" baseline="-25000" dirty="0"/>
              <a:t>1.90Mn</a:t>
            </a:r>
            <a:r>
              <a:rPr lang="ro-RO" sz="2800" dirty="0"/>
              <a:t> in this article. </a:t>
            </a:r>
            <a:r>
              <a:rPr lang="en-GB" sz="2800" dirty="0"/>
              <a:t>The higher manganese content determined a lower position of the critical points </a:t>
            </a:r>
            <a:r>
              <a:rPr lang="ro-RO" sz="2800" dirty="0"/>
              <a:t>A</a:t>
            </a:r>
            <a:r>
              <a:rPr lang="ro-RO" sz="2800" baseline="-25000" dirty="0"/>
              <a:t>c1</a:t>
            </a:r>
            <a:r>
              <a:rPr lang="ro-RO" sz="2800" dirty="0"/>
              <a:t> and A</a:t>
            </a:r>
            <a:r>
              <a:rPr lang="ro-RO" sz="2800" baseline="-25000" dirty="0"/>
              <a:t>c3</a:t>
            </a:r>
            <a:r>
              <a:rPr lang="ro-RO" sz="2800" dirty="0"/>
              <a:t> (A</a:t>
            </a:r>
            <a:r>
              <a:rPr lang="ro-RO" sz="2800" baseline="-25000" dirty="0"/>
              <a:t>c1</a:t>
            </a:r>
            <a:r>
              <a:rPr lang="ro-RO" sz="2800" dirty="0"/>
              <a:t> = 703 </a:t>
            </a:r>
            <a:r>
              <a:rPr lang="en-GB" sz="2800" baseline="30000" dirty="0">
                <a:sym typeface="Symbol"/>
              </a:rPr>
              <a:t></a:t>
            </a:r>
            <a:r>
              <a:rPr lang="en-GB" sz="2800" dirty="0"/>
              <a:t>C</a:t>
            </a:r>
            <a:r>
              <a:rPr lang="ro-RO" sz="2800" dirty="0"/>
              <a:t>, A</a:t>
            </a:r>
            <a:r>
              <a:rPr lang="ro-RO" sz="2800" baseline="-25000" dirty="0"/>
              <a:t>c3</a:t>
            </a:r>
            <a:r>
              <a:rPr lang="ro-RO" sz="2800" dirty="0"/>
              <a:t> = 839 </a:t>
            </a:r>
            <a:r>
              <a:rPr lang="en-GB" sz="2800" baseline="30000" dirty="0">
                <a:sym typeface="Symbol"/>
              </a:rPr>
              <a:t></a:t>
            </a:r>
            <a:r>
              <a:rPr lang="en-GB" sz="2800" dirty="0"/>
              <a:t>C</a:t>
            </a:r>
            <a:r>
              <a:rPr lang="ro-RO" sz="2800" dirty="0"/>
              <a:t>) compared to the DPS-A and DPS-B alloys and for this reason, the intercritical </a:t>
            </a:r>
            <a:r>
              <a:rPr lang="en-GB" sz="2800" dirty="0"/>
              <a:t>quenching of </a:t>
            </a:r>
            <a:r>
              <a:rPr lang="ro-RO" sz="2800" dirty="0"/>
              <a:t>DPS</a:t>
            </a:r>
            <a:r>
              <a:rPr lang="ro-RO" sz="2800" baseline="-25000" dirty="0"/>
              <a:t>1.9Mn</a:t>
            </a:r>
            <a:r>
              <a:rPr lang="ro-RO" sz="2800" dirty="0"/>
              <a:t>  </a:t>
            </a:r>
            <a:r>
              <a:rPr lang="en-GB" sz="2800" dirty="0"/>
              <a:t>steel  was  performed  from  temperatures</a:t>
            </a:r>
            <a:r>
              <a:rPr lang="ro-RO" sz="2800" dirty="0"/>
              <a:t> </a:t>
            </a:r>
            <a:r>
              <a:rPr lang="en-GB" sz="2800" dirty="0"/>
              <a:t>between 740 and 820 </a:t>
            </a:r>
            <a:r>
              <a:rPr lang="en-GB" sz="2800" baseline="30000" dirty="0">
                <a:sym typeface="Symbol"/>
              </a:rPr>
              <a:t></a:t>
            </a:r>
            <a:r>
              <a:rPr lang="en-GB" sz="2800" dirty="0"/>
              <a:t>C (compared to 760 – 820 </a:t>
            </a:r>
            <a:r>
              <a:rPr lang="en-GB" sz="2800" baseline="30000" dirty="0">
                <a:sym typeface="Symbol"/>
              </a:rPr>
              <a:t></a:t>
            </a:r>
            <a:r>
              <a:rPr lang="en-GB" sz="2800" dirty="0"/>
              <a:t>C for DPS-A and DPS-B </a:t>
            </a:r>
            <a:r>
              <a:rPr lang="ro-RO" sz="2800" dirty="0"/>
              <a:t>alloys</a:t>
            </a:r>
            <a:r>
              <a:rPr lang="en-GB" sz="2800" dirty="0"/>
              <a:t>).</a:t>
            </a:r>
            <a:endParaRPr 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4206" y="30624462"/>
            <a:ext cx="123825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906" y="31996062"/>
            <a:ext cx="11953875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50106" y="11422062"/>
            <a:ext cx="123729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768108" y="12793662"/>
            <a:ext cx="526839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408106" y="12793662"/>
            <a:ext cx="534429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TextBox 24"/>
          <p:cNvSpPr txBox="1">
            <a:spLocks noChangeArrowheads="1"/>
          </p:cNvSpPr>
          <p:nvPr/>
        </p:nvSpPr>
        <p:spPr bwMode="auto">
          <a:xfrm>
            <a:off x="13626306" y="17365662"/>
            <a:ext cx="5791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sz="2800" b="1" dirty="0"/>
              <a:t>Fig.</a:t>
            </a:r>
            <a:r>
              <a:rPr lang="ro-RO" sz="2800" b="1" dirty="0"/>
              <a:t>3</a:t>
            </a:r>
            <a:r>
              <a:rPr lang="en-GB" sz="2800" b="1" dirty="0"/>
              <a:t>.</a:t>
            </a:r>
            <a:r>
              <a:rPr lang="en-GB" sz="2800" dirty="0"/>
              <a:t> Influence of the volume fraction of </a:t>
            </a:r>
            <a:r>
              <a:rPr lang="en-GB" sz="2800" dirty="0" err="1"/>
              <a:t>martensite</a:t>
            </a:r>
            <a:r>
              <a:rPr lang="en-GB" sz="2800" dirty="0"/>
              <a:t> on the ultimate tensile strength </a:t>
            </a:r>
            <a:r>
              <a:rPr lang="it-IT" sz="2800" dirty="0"/>
              <a:t>for DPS-A and DPS-B steels</a:t>
            </a:r>
            <a:r>
              <a:rPr lang="en-GB" sz="2800" dirty="0"/>
              <a:t>.</a:t>
            </a:r>
          </a:p>
        </p:txBody>
      </p:sp>
      <p:sp>
        <p:nvSpPr>
          <p:cNvPr id="32" name="TextBox 24"/>
          <p:cNvSpPr txBox="1">
            <a:spLocks noChangeArrowheads="1"/>
          </p:cNvSpPr>
          <p:nvPr/>
        </p:nvSpPr>
        <p:spPr bwMode="auto">
          <a:xfrm>
            <a:off x="20027106" y="17365662"/>
            <a:ext cx="5791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sz="2800" b="1" dirty="0"/>
              <a:t>Fig.</a:t>
            </a:r>
            <a:r>
              <a:rPr lang="ro-RO" sz="2800" b="1" dirty="0"/>
              <a:t>4</a:t>
            </a:r>
            <a:r>
              <a:rPr lang="en-GB" sz="2800" b="1" dirty="0"/>
              <a:t>.</a:t>
            </a:r>
            <a:r>
              <a:rPr lang="en-GB" sz="2800" dirty="0"/>
              <a:t> Influence of the volume fraction of </a:t>
            </a:r>
            <a:r>
              <a:rPr lang="en-GB" sz="2800" dirty="0" err="1"/>
              <a:t>martensite</a:t>
            </a:r>
            <a:r>
              <a:rPr lang="en-GB" sz="2800" dirty="0"/>
              <a:t> on the total elongation </a:t>
            </a:r>
            <a:r>
              <a:rPr lang="it-IT" sz="2800" dirty="0"/>
              <a:t>for DPS-A and DPS-B steels</a:t>
            </a:r>
            <a:r>
              <a:rPr lang="en-GB" sz="2800" dirty="0"/>
              <a:t>.</a:t>
            </a:r>
          </a:p>
        </p:txBody>
      </p:sp>
      <p:sp>
        <p:nvSpPr>
          <p:cNvPr id="33" name="TextBox 24"/>
          <p:cNvSpPr txBox="1">
            <a:spLocks noChangeArrowheads="1"/>
          </p:cNvSpPr>
          <p:nvPr/>
        </p:nvSpPr>
        <p:spPr bwMode="auto">
          <a:xfrm>
            <a:off x="13702506" y="23004462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b="1" dirty="0"/>
              <a:t>Table 3.</a:t>
            </a:r>
            <a:r>
              <a:rPr lang="en-GB" sz="2800" dirty="0"/>
              <a:t> Volume fraction of </a:t>
            </a:r>
            <a:r>
              <a:rPr lang="en-GB" sz="2800" dirty="0" err="1"/>
              <a:t>martensite</a:t>
            </a:r>
            <a:r>
              <a:rPr lang="en-GB" sz="2800" dirty="0"/>
              <a:t> and mechanical properties for the </a:t>
            </a:r>
            <a:r>
              <a:rPr lang="ro-RO" sz="2800" dirty="0"/>
              <a:t>DPS</a:t>
            </a:r>
            <a:r>
              <a:rPr lang="ro-RO" sz="2800" baseline="-25000" dirty="0"/>
              <a:t>1.90Mn</a:t>
            </a:r>
            <a:r>
              <a:rPr lang="ro-RO" sz="2800" dirty="0"/>
              <a:t> </a:t>
            </a:r>
          </a:p>
        </p:txBody>
      </p:sp>
      <p:sp>
        <p:nvSpPr>
          <p:cNvPr id="34" name="TextBox 21"/>
          <p:cNvSpPr txBox="1">
            <a:spLocks noChangeArrowheads="1"/>
          </p:cNvSpPr>
          <p:nvPr/>
        </p:nvSpPr>
        <p:spPr bwMode="auto">
          <a:xfrm>
            <a:off x="13597731" y="25030370"/>
            <a:ext cx="12601575" cy="483209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8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8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8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192588" fontAlgn="base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indent="457200" algn="just">
              <a:spcAft>
                <a:spcPts val="1200"/>
              </a:spcAft>
              <a:defRPr/>
            </a:pPr>
            <a:r>
              <a:rPr lang="ro-RO" sz="2800" dirty="0"/>
              <a:t>There are important differences between the two data sets (Tabs. 1 – 3), differences determined by the very different manganese content of the two categories of steels. In DPS</a:t>
            </a:r>
            <a:r>
              <a:rPr lang="ro-RO" sz="2800" baseline="-25000" dirty="0"/>
              <a:t>1.9Mn</a:t>
            </a:r>
            <a:r>
              <a:rPr lang="ro-RO" sz="2800" dirty="0"/>
              <a:t> steel, the position of the critical points A</a:t>
            </a:r>
            <a:r>
              <a:rPr lang="ro-RO" sz="2800" baseline="-25000" dirty="0"/>
              <a:t>c1</a:t>
            </a:r>
            <a:r>
              <a:rPr lang="ro-RO" sz="2800" dirty="0"/>
              <a:t> and A</a:t>
            </a:r>
            <a:r>
              <a:rPr lang="ro-RO" sz="2800" baseline="-25000" dirty="0"/>
              <a:t>c3</a:t>
            </a:r>
            <a:r>
              <a:rPr lang="ro-RO" sz="2800" dirty="0"/>
              <a:t> led to the obtaining, by intercritical heating, of a higher amount of austenite, which determined the formation,  on  quenching, of  a  higher the  volume fraction of martensite; thus, for the temperature range 760 – 820 </a:t>
            </a:r>
            <a:r>
              <a:rPr lang="en-GB" sz="2800" baseline="30000" dirty="0">
                <a:sym typeface="Symbol"/>
              </a:rPr>
              <a:t></a:t>
            </a:r>
            <a:r>
              <a:rPr lang="en-GB" sz="2800" dirty="0"/>
              <a:t>C</a:t>
            </a:r>
            <a:r>
              <a:rPr lang="ro-RO" sz="2800" dirty="0"/>
              <a:t>, the volume fraction of martensite in the structure was higher by percentages between 22.32 and 41.12%. Because of this, the values of ultimate tensile strength and total elongation at DPS-A and DPS-B steels were much different from those of DPS</a:t>
            </a:r>
            <a:r>
              <a:rPr lang="ro-RO" sz="2800" baseline="-25000" dirty="0"/>
              <a:t>1.90Mn</a:t>
            </a:r>
            <a:r>
              <a:rPr lang="ro-RO" sz="2800" dirty="0"/>
              <a:t> steel; the total elongation was higher with percentages between 9.28 and 6.98% and the ultimate tensile strength was lower with values between 326 and 434 MPa.</a:t>
            </a:r>
            <a:endParaRPr lang="en-US" sz="2800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635831" y="23461662"/>
            <a:ext cx="1233487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Rectangle 3">
            <a:extLst>
              <a:ext uri="{FF2B5EF4-FFF2-40B4-BE49-F238E27FC236}">
                <a16:creationId xmlns:a16="http://schemas.microsoft.com/office/drawing/2014/main" id="{97B15DAB-80F6-411D-8F6D-407256D2B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3906" y="220662"/>
            <a:ext cx="1249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r"/>
            <a:r>
              <a:rPr lang="en-GB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Alternative Energy Sources, Materials &amp; Technologies (AESMT’21)</a:t>
            </a:r>
            <a:endParaRPr lang="en-US" altLang="en-US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9FCCF658-3069-4446-B591-0536B2C62CB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352"/>
          <a:stretch>
            <a:fillRect/>
          </a:stretch>
        </p:blipFill>
        <p:spPr bwMode="auto">
          <a:xfrm>
            <a:off x="865196" y="632142"/>
            <a:ext cx="2093110" cy="21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F07FC33-66C1-43DF-9806-1ABE451837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699947" y="936942"/>
            <a:ext cx="2125737" cy="2103120"/>
          </a:xfrm>
          <a:prstGeom prst="rect">
            <a:avLst/>
          </a:prstGeom>
        </p:spPr>
      </p:pic>
      <p:sp>
        <p:nvSpPr>
          <p:cNvPr id="35" name="TextBox 6">
            <a:extLst>
              <a:ext uri="{FF2B5EF4-FFF2-40B4-BE49-F238E27FC236}">
                <a16:creationId xmlns:a16="http://schemas.microsoft.com/office/drawing/2014/main" id="{CE42A1CA-9F6D-430A-B742-37646F652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20" y="2582862"/>
            <a:ext cx="2696086" cy="570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6928" tIns="38464" rIns="76928" bIns="38464"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92588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92588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92588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92588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 dirty="0">
                <a:latin typeface="Arial" panose="020B0604020202020204" pitchFamily="34" charset="0"/>
              </a:rPr>
              <a:t>University “Stefan </a:t>
            </a:r>
            <a:r>
              <a:rPr lang="en-US" altLang="en-US" sz="1600" dirty="0" err="1">
                <a:latin typeface="Arial" panose="020B0604020202020204" pitchFamily="34" charset="0"/>
              </a:rPr>
              <a:t>cel</a:t>
            </a:r>
            <a:r>
              <a:rPr lang="en-US" altLang="en-US" sz="1600" dirty="0">
                <a:latin typeface="Arial" panose="020B0604020202020204" pitchFamily="34" charset="0"/>
              </a:rPr>
              <a:t> Mare” of Suceava, Romania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ster 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 v4</Template>
  <TotalTime>1356</TotalTime>
  <Words>1919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poster v4</vt:lpstr>
      <vt:lpstr>PowerPoint Presentation</vt:lpstr>
    </vt:vector>
  </TitlesOfParts>
  <Company>UTI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Chirita Daniel</dc:creator>
  <cp:lastModifiedBy>Asus</cp:lastModifiedBy>
  <cp:revision>161</cp:revision>
  <dcterms:created xsi:type="dcterms:W3CDTF">2015-04-03T13:19:09Z</dcterms:created>
  <dcterms:modified xsi:type="dcterms:W3CDTF">2021-06-06T17:55:05Z</dcterms:modified>
</cp:coreProperties>
</file>