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99526" autoAdjust="0"/>
  </p:normalViewPr>
  <p:slideViewPr>
    <p:cSldViewPr showGuides="1">
      <p:cViewPr varScale="1">
        <p:scale>
          <a:sx n="17" d="100"/>
          <a:sy n="17" d="100"/>
        </p:scale>
        <p:origin x="3504" y="120"/>
      </p:cViewPr>
      <p:guideLst>
        <p:guide orient="horz" pos="19360"/>
        <p:guide pos="10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BCF1343E-7EBA-45AB-B33D-4FC90222702E}" type="slidenum">
              <a:rPr lang="en-AU" altLang="de-DE"/>
              <a:pPr>
                <a:defRPr/>
              </a:pPr>
              <a:t>‹#›</a:t>
            </a:fld>
            <a:endParaRPr lang="en-AU" altLang="de-DE"/>
          </a:p>
        </p:txBody>
      </p:sp>
    </p:spTree>
    <p:extLst>
      <p:ext uri="{BB962C8B-B14F-4D97-AF65-F5344CB8AC3E}">
        <p14:creationId xmlns:p14="http://schemas.microsoft.com/office/powerpoint/2010/main" val="280448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F964A9C7-519A-4F31-953C-621DF63BCABC}" type="slidenum">
              <a:rPr lang="en-AU" altLang="de-DE"/>
              <a:pPr>
                <a:defRPr/>
              </a:pPr>
              <a:t>‹#›</a:t>
            </a:fld>
            <a:endParaRPr lang="en-AU" altLang="de-DE"/>
          </a:p>
        </p:txBody>
      </p:sp>
    </p:spTree>
    <p:extLst>
      <p:ext uri="{BB962C8B-B14F-4D97-AF65-F5344CB8AC3E}">
        <p14:creationId xmlns:p14="http://schemas.microsoft.com/office/powerpoint/2010/main" val="152078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C4DAC70D-1A50-4E7E-9906-9B781AED21A8}" type="slidenum">
              <a:rPr lang="en-AU" altLang="de-DE"/>
              <a:pPr>
                <a:defRPr/>
              </a:pPr>
              <a:t>‹#›</a:t>
            </a:fld>
            <a:endParaRPr lang="en-AU" altLang="de-DE"/>
          </a:p>
        </p:txBody>
      </p:sp>
    </p:spTree>
    <p:extLst>
      <p:ext uri="{BB962C8B-B14F-4D97-AF65-F5344CB8AC3E}">
        <p14:creationId xmlns:p14="http://schemas.microsoft.com/office/powerpoint/2010/main" val="2176332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69AB3058-D6AB-4645-BFF5-E40D33CAD146}" type="slidenum">
              <a:rPr lang="en-AU" altLang="de-DE"/>
              <a:pPr>
                <a:defRPr/>
              </a:pPr>
              <a:t>‹#›</a:t>
            </a:fld>
            <a:endParaRPr lang="en-AU" altLang="de-DE"/>
          </a:p>
        </p:txBody>
      </p:sp>
    </p:spTree>
    <p:extLst>
      <p:ext uri="{BB962C8B-B14F-4D97-AF65-F5344CB8AC3E}">
        <p14:creationId xmlns:p14="http://schemas.microsoft.com/office/powerpoint/2010/main" val="12856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06466D69-DC84-43E2-AED7-9EB29630A709}" type="slidenum">
              <a:rPr lang="en-AU" altLang="de-DE"/>
              <a:pPr>
                <a:defRPr/>
              </a:pPr>
              <a:t>‹#›</a:t>
            </a:fld>
            <a:endParaRPr lang="en-AU" altLang="de-DE"/>
          </a:p>
        </p:txBody>
      </p:sp>
    </p:spTree>
    <p:extLst>
      <p:ext uri="{BB962C8B-B14F-4D97-AF65-F5344CB8AC3E}">
        <p14:creationId xmlns:p14="http://schemas.microsoft.com/office/powerpoint/2010/main" val="287539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E7C73D3D-30D0-4821-90E4-88A632BAF4F0}" type="slidenum">
              <a:rPr lang="en-AU" altLang="de-DE"/>
              <a:pPr>
                <a:defRPr/>
              </a:pPr>
              <a:t>‹#›</a:t>
            </a:fld>
            <a:endParaRPr lang="en-AU" altLang="de-DE"/>
          </a:p>
        </p:txBody>
      </p:sp>
    </p:spTree>
    <p:extLst>
      <p:ext uri="{BB962C8B-B14F-4D97-AF65-F5344CB8AC3E}">
        <p14:creationId xmlns:p14="http://schemas.microsoft.com/office/powerpoint/2010/main" val="53811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p:cNvSpPr>
            <a:spLocks noGrp="1" noChangeArrowheads="1"/>
          </p:cNvSpPr>
          <p:nvPr>
            <p:ph type="sldNum" sz="quarter" idx="12"/>
          </p:nvPr>
        </p:nvSpPr>
        <p:spPr>
          <a:ln/>
        </p:spPr>
        <p:txBody>
          <a:bodyPr/>
          <a:lstStyle>
            <a:lvl1pPr>
              <a:defRPr/>
            </a:lvl1pPr>
          </a:lstStyle>
          <a:p>
            <a:pPr>
              <a:defRPr/>
            </a:pPr>
            <a:fld id="{8DB9A64E-5F89-4785-979F-0F646A38D208}" type="slidenum">
              <a:rPr lang="en-AU" altLang="de-DE"/>
              <a:pPr>
                <a:defRPr/>
              </a:pPr>
              <a:t>‹#›</a:t>
            </a:fld>
            <a:endParaRPr lang="en-AU" altLang="de-DE"/>
          </a:p>
        </p:txBody>
      </p:sp>
    </p:spTree>
    <p:extLst>
      <p:ext uri="{BB962C8B-B14F-4D97-AF65-F5344CB8AC3E}">
        <p14:creationId xmlns:p14="http://schemas.microsoft.com/office/powerpoint/2010/main" val="315600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p:cNvSpPr>
            <a:spLocks noGrp="1" noChangeArrowheads="1"/>
          </p:cNvSpPr>
          <p:nvPr>
            <p:ph type="sldNum" sz="quarter" idx="12"/>
          </p:nvPr>
        </p:nvSpPr>
        <p:spPr>
          <a:ln/>
        </p:spPr>
        <p:txBody>
          <a:bodyPr/>
          <a:lstStyle>
            <a:lvl1pPr>
              <a:defRPr/>
            </a:lvl1pPr>
          </a:lstStyle>
          <a:p>
            <a:pPr>
              <a:defRPr/>
            </a:pPr>
            <a:fld id="{F08ADD76-07C4-4AED-9CFC-1DA793C20853}" type="slidenum">
              <a:rPr lang="en-AU" altLang="de-DE"/>
              <a:pPr>
                <a:defRPr/>
              </a:pPr>
              <a:t>‹#›</a:t>
            </a:fld>
            <a:endParaRPr lang="en-AU" altLang="de-DE"/>
          </a:p>
        </p:txBody>
      </p:sp>
    </p:spTree>
    <p:extLst>
      <p:ext uri="{BB962C8B-B14F-4D97-AF65-F5344CB8AC3E}">
        <p14:creationId xmlns:p14="http://schemas.microsoft.com/office/powerpoint/2010/main" val="129737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p:cNvSpPr>
            <a:spLocks noGrp="1" noChangeArrowheads="1"/>
          </p:cNvSpPr>
          <p:nvPr>
            <p:ph type="sldNum" sz="quarter" idx="12"/>
          </p:nvPr>
        </p:nvSpPr>
        <p:spPr>
          <a:ln/>
        </p:spPr>
        <p:txBody>
          <a:bodyPr/>
          <a:lstStyle>
            <a:lvl1pPr>
              <a:defRPr/>
            </a:lvl1pPr>
          </a:lstStyle>
          <a:p>
            <a:pPr>
              <a:defRPr/>
            </a:pPr>
            <a:fld id="{D687D7E8-AD10-4720-9ABA-7FA76E9E0CB3}" type="slidenum">
              <a:rPr lang="en-AU" altLang="de-DE"/>
              <a:pPr>
                <a:defRPr/>
              </a:pPr>
              <a:t>‹#›</a:t>
            </a:fld>
            <a:endParaRPr lang="en-AU" altLang="de-DE"/>
          </a:p>
        </p:txBody>
      </p:sp>
    </p:spTree>
    <p:extLst>
      <p:ext uri="{BB962C8B-B14F-4D97-AF65-F5344CB8AC3E}">
        <p14:creationId xmlns:p14="http://schemas.microsoft.com/office/powerpoint/2010/main" val="2333294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44EBAC3C-D39A-4867-8F61-32C8ED78DA50}" type="slidenum">
              <a:rPr lang="en-AU" altLang="de-DE"/>
              <a:pPr>
                <a:defRPr/>
              </a:pPr>
              <a:t>‹#›</a:t>
            </a:fld>
            <a:endParaRPr lang="en-AU" altLang="de-DE"/>
          </a:p>
        </p:txBody>
      </p:sp>
    </p:spTree>
    <p:extLst>
      <p:ext uri="{BB962C8B-B14F-4D97-AF65-F5344CB8AC3E}">
        <p14:creationId xmlns:p14="http://schemas.microsoft.com/office/powerpoint/2010/main" val="379037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6B9C59AE-8ECA-4850-AAFF-84E0BD9DABEB}" type="slidenum">
              <a:rPr lang="en-AU" altLang="de-DE"/>
              <a:pPr>
                <a:defRPr/>
              </a:pPr>
              <a:t>‹#›</a:t>
            </a:fld>
            <a:endParaRPr lang="en-AU" altLang="de-DE"/>
          </a:p>
        </p:txBody>
      </p:sp>
    </p:spTree>
    <p:extLst>
      <p:ext uri="{BB962C8B-B14F-4D97-AF65-F5344CB8AC3E}">
        <p14:creationId xmlns:p14="http://schemas.microsoft.com/office/powerpoint/2010/main" val="37067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smtClean="0"/>
            </a:lvl1pPr>
          </a:lstStyle>
          <a:p>
            <a:pPr>
              <a:defRPr/>
            </a:pPr>
            <a:fld id="{3CC8A5E7-4AA9-4709-BD25-68B7C665895D}"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496887" y="5715000"/>
            <a:ext cx="9872663"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1" name="Rectangle 6"/>
          <p:cNvSpPr>
            <a:spLocks noChangeArrowheads="1"/>
          </p:cNvSpPr>
          <p:nvPr/>
        </p:nvSpPr>
        <p:spPr bwMode="auto">
          <a:xfrm>
            <a:off x="10896600" y="5791200"/>
            <a:ext cx="9871075"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2" name="Rectangle 7"/>
          <p:cNvSpPr>
            <a:spLocks noChangeArrowheads="1"/>
          </p:cNvSpPr>
          <p:nvPr/>
        </p:nvSpPr>
        <p:spPr bwMode="auto">
          <a:xfrm>
            <a:off x="21259800" y="57912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p:cNvSpPr>
            <a:spLocks noChangeArrowheads="1"/>
          </p:cNvSpPr>
          <p:nvPr/>
        </p:nvSpPr>
        <p:spPr bwMode="auto">
          <a:xfrm>
            <a:off x="0" y="152400"/>
            <a:ext cx="32004000" cy="5570538"/>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defRPr/>
            </a:pPr>
            <a:r>
              <a:rPr lang="en-GB" altLang="zh-CN" sz="4800" b="1" dirty="0"/>
              <a:t>Experimental investigation on the operating parameters of a solar storage tank</a:t>
            </a:r>
            <a:r>
              <a:rPr lang="es-CL" altLang="de-DE" sz="4800" b="1" dirty="0"/>
              <a:t>  </a:t>
            </a:r>
          </a:p>
          <a:p>
            <a:pPr algn="ctr">
              <a:spcBef>
                <a:spcPct val="0"/>
              </a:spcBef>
              <a:buFontTx/>
              <a:buNone/>
              <a:defRPr/>
            </a:pPr>
            <a:endParaRPr lang="es-CL" altLang="de-DE" sz="3000" b="1" dirty="0"/>
          </a:p>
          <a:p>
            <a:pPr marL="0" indent="0" algn="ctr">
              <a:spcBef>
                <a:spcPct val="0"/>
              </a:spcBef>
              <a:buNone/>
              <a:defRPr/>
            </a:pPr>
            <a:r>
              <a:rPr lang="en-GB" altLang="zh-CN" sz="3300" b="1" dirty="0">
                <a:effectLst/>
                <a:latin typeface="Times New Roman" panose="02020603050405020304" pitchFamily="18" charset="0"/>
                <a:ea typeface="等线" panose="02010600030101010101" pitchFamily="2" charset="-122"/>
              </a:rPr>
              <a:t>Q. </a:t>
            </a:r>
            <a:r>
              <a:rPr lang="zh-CN" altLang="zh-CN" sz="3300" b="1" dirty="0">
                <a:effectLst/>
                <a:latin typeface="Times New Roman" panose="02020603050405020304" pitchFamily="18" charset="0"/>
                <a:ea typeface="等线" panose="02010600030101010101" pitchFamily="2" charset="-122"/>
              </a:rPr>
              <a:t>Li</a:t>
            </a:r>
            <a:r>
              <a:rPr lang="zh-CN" altLang="zh-CN" sz="3300" b="1" baseline="30000" dirty="0">
                <a:effectLst/>
                <a:latin typeface="Times New Roman" panose="02020603050405020304" pitchFamily="18" charset="0"/>
                <a:ea typeface="等线" panose="02010600030101010101" pitchFamily="2" charset="-122"/>
              </a:rPr>
              <a:t>1</a:t>
            </a:r>
            <a:r>
              <a:rPr lang="zh-CN" altLang="zh-CN" sz="3300" b="1" dirty="0">
                <a:effectLst/>
                <a:latin typeface="Times New Roman" panose="02020603050405020304" pitchFamily="18" charset="0"/>
                <a:ea typeface="等线" panose="02010600030101010101" pitchFamily="2" charset="-122"/>
              </a:rPr>
              <a:t>, Y. G. Zhang</a:t>
            </a:r>
            <a:r>
              <a:rPr lang="zh-CN" altLang="zh-CN" sz="3300" b="1" baseline="30000" dirty="0">
                <a:effectLst/>
                <a:latin typeface="Times New Roman" panose="02020603050405020304" pitchFamily="18" charset="0"/>
                <a:ea typeface="等线" panose="02010600030101010101" pitchFamily="2" charset="-122"/>
              </a:rPr>
              <a:t>1</a:t>
            </a:r>
            <a:r>
              <a:rPr lang="zh-CN" altLang="zh-CN" sz="3300" b="1" dirty="0">
                <a:effectLst/>
                <a:latin typeface="Times New Roman" panose="02020603050405020304" pitchFamily="18" charset="0"/>
                <a:ea typeface="等线" panose="02010600030101010101" pitchFamily="2" charset="-122"/>
              </a:rPr>
              <a:t>, X. Ding</a:t>
            </a:r>
            <a:r>
              <a:rPr lang="zh-CN" altLang="zh-CN" sz="3300" b="1" baseline="30000" dirty="0">
                <a:effectLst/>
                <a:latin typeface="Times New Roman" panose="02020603050405020304" pitchFamily="18" charset="0"/>
                <a:ea typeface="等线" panose="02010600030101010101" pitchFamily="2" charset="-122"/>
              </a:rPr>
              <a:t>1</a:t>
            </a:r>
            <a:r>
              <a:rPr lang="zh-CN" altLang="zh-CN" sz="3300" b="1" dirty="0">
                <a:effectLst/>
                <a:latin typeface="Times New Roman" panose="02020603050405020304" pitchFamily="18" charset="0"/>
                <a:ea typeface="等线" panose="02010600030101010101" pitchFamily="2" charset="-122"/>
              </a:rPr>
              <a:t>, Y. H. Tai</a:t>
            </a:r>
            <a:r>
              <a:rPr lang="zh-CN" altLang="zh-CN" sz="3300" b="1" baseline="30000" dirty="0">
                <a:effectLst/>
                <a:latin typeface="Times New Roman" panose="02020603050405020304" pitchFamily="18" charset="0"/>
                <a:ea typeface="等线" panose="02010600030101010101" pitchFamily="2" charset="-122"/>
              </a:rPr>
              <a:t>2*</a:t>
            </a:r>
            <a:endParaRPr lang="zh-CN" altLang="zh-CN" sz="3300" b="1" dirty="0">
              <a:effectLst/>
              <a:latin typeface="Times New Roman" panose="02020603050405020304" pitchFamily="18" charset="0"/>
              <a:ea typeface="等线" panose="02010600030101010101" pitchFamily="2" charset="-122"/>
            </a:endParaRPr>
          </a:p>
          <a:p>
            <a:pPr marL="0" indent="0" algn="ctr">
              <a:spcBef>
                <a:spcPct val="0"/>
              </a:spcBef>
              <a:buFontTx/>
              <a:buNone/>
              <a:defRPr/>
            </a:pPr>
            <a:endParaRPr lang="es-CL" altLang="de-DE" sz="3300" b="1" baseline="30000" dirty="0"/>
          </a:p>
          <a:p>
            <a:pPr algn="ctr">
              <a:spcBef>
                <a:spcPct val="0"/>
              </a:spcBef>
              <a:buFontTx/>
              <a:buNone/>
              <a:defRPr/>
            </a:pPr>
            <a:endParaRPr lang="es-ES" altLang="de-DE" sz="2900" i="1" dirty="0"/>
          </a:p>
          <a:p>
            <a:pPr algn="ctr">
              <a:spcBef>
                <a:spcPct val="0"/>
              </a:spcBef>
              <a:buFontTx/>
              <a:buNone/>
              <a:defRPr/>
            </a:pPr>
            <a:r>
              <a:rPr lang="en-GB" altLang="zh-CN" sz="2900" i="1" baseline="30000" dirty="0">
                <a:effectLst/>
                <a:latin typeface="Times New Roman" panose="02020603050405020304" pitchFamily="18" charset="0"/>
                <a:ea typeface="等线" panose="02010600030101010101" pitchFamily="2" charset="-122"/>
              </a:rPr>
              <a:t>                                     1</a:t>
            </a:r>
            <a:r>
              <a:rPr lang="en-GB" altLang="zh-CN" sz="2900" i="1" dirty="0">
                <a:effectLst/>
                <a:latin typeface="Times New Roman" panose="02020603050405020304" pitchFamily="18" charset="0"/>
                <a:ea typeface="等线" panose="02010600030101010101" pitchFamily="2" charset="-122"/>
              </a:rPr>
              <a:t>Solar Energy Research Institute, Yunnan Normal University</a:t>
            </a:r>
            <a:r>
              <a:rPr lang="en-US" altLang="zh-CN" sz="2900" i="1" dirty="0">
                <a:solidFill>
                  <a:srgbClr val="000000"/>
                </a:solidFill>
                <a:effectLst/>
                <a:latin typeface="Times New Roman" panose="02020603050405020304" pitchFamily="18" charset="0"/>
                <a:ea typeface="等线" panose="02010600030101010101" pitchFamily="2" charset="-122"/>
              </a:rPr>
              <a:t> , Kunming, Yunnan 650500, China</a:t>
            </a:r>
            <a:endParaRPr lang="en-GB" altLang="zh-CN" sz="2900" i="1" dirty="0">
              <a:effectLst/>
              <a:latin typeface="Times New Roman" panose="02020603050405020304" pitchFamily="18" charset="0"/>
              <a:ea typeface="等线" panose="02010600030101010101" pitchFamily="2" charset="-122"/>
            </a:endParaRPr>
          </a:p>
          <a:p>
            <a:pPr algn="ctr">
              <a:spcBef>
                <a:spcPct val="0"/>
              </a:spcBef>
              <a:buNone/>
              <a:defRPr/>
            </a:pPr>
            <a:r>
              <a:rPr lang="en-US" altLang="zh-CN" sz="2900" i="1" baseline="30000" dirty="0">
                <a:solidFill>
                  <a:srgbClr val="000000"/>
                </a:solidFill>
                <a:effectLst/>
                <a:latin typeface="Times New Roman" panose="02020603050405020304" pitchFamily="18" charset="0"/>
                <a:ea typeface="等线" panose="02010600030101010101" pitchFamily="2" charset="-122"/>
              </a:rPr>
              <a:t>                                              </a:t>
            </a:r>
            <a:r>
              <a:rPr lang="zh-CN" altLang="zh-CN" sz="2900" i="1" baseline="30000" dirty="0">
                <a:solidFill>
                  <a:srgbClr val="000000"/>
                </a:solidFill>
                <a:effectLst/>
                <a:latin typeface="Times New Roman" panose="02020603050405020304" pitchFamily="18" charset="0"/>
                <a:ea typeface="等线" panose="02010600030101010101" pitchFamily="2" charset="-122"/>
              </a:rPr>
              <a:t>2</a:t>
            </a:r>
            <a:r>
              <a:rPr lang="en-US" altLang="zh-CN" sz="2900" i="1" dirty="0">
                <a:solidFill>
                  <a:srgbClr val="000000"/>
                </a:solidFill>
                <a:effectLst/>
                <a:latin typeface="Times New Roman" panose="02020603050405020304" pitchFamily="18" charset="0"/>
                <a:ea typeface="等线" panose="02010600030101010101" pitchFamily="2" charset="-122"/>
              </a:rPr>
              <a:t>School of Physics and Electronic Information, Yunnan Normal University, Kunming, Yunnan 650500, China</a:t>
            </a:r>
            <a:endParaRPr lang="es-ES" altLang="de-DE" sz="2900" i="1" dirty="0"/>
          </a:p>
          <a:p>
            <a:pPr lvl="2" algn="ctr">
              <a:spcBef>
                <a:spcPct val="0"/>
              </a:spcBef>
              <a:buFontTx/>
              <a:buNone/>
              <a:defRPr/>
            </a:pPr>
            <a:endParaRPr lang="en-US" altLang="de-DE" sz="900" i="1" dirty="0"/>
          </a:p>
        </p:txBody>
      </p:sp>
      <p:sp>
        <p:nvSpPr>
          <p:cNvPr id="2054" name="Rectangle 14"/>
          <p:cNvSpPr>
            <a:spLocks noChangeArrowheads="1"/>
          </p:cNvSpPr>
          <p:nvPr/>
        </p:nvSpPr>
        <p:spPr bwMode="auto">
          <a:xfrm>
            <a:off x="4572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p:cNvSpPr>
            <a:spLocks noChangeArrowheads="1"/>
          </p:cNvSpPr>
          <p:nvPr/>
        </p:nvSpPr>
        <p:spPr bwMode="auto">
          <a:xfrm>
            <a:off x="21259800" y="18288000"/>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Conclusions</a:t>
            </a:r>
          </a:p>
        </p:txBody>
      </p:sp>
      <p:sp>
        <p:nvSpPr>
          <p:cNvPr id="2057" name="Text Box 69"/>
          <p:cNvSpPr txBox="1">
            <a:spLocks noChangeArrowheads="1"/>
          </p:cNvSpPr>
          <p:nvPr/>
        </p:nvSpPr>
        <p:spPr bwMode="auto">
          <a:xfrm>
            <a:off x="496887" y="22995555"/>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Methodology</a:t>
            </a:r>
            <a:endParaRPr lang="en-AU" altLang="de-DE" sz="5900" b="1" dirty="0"/>
          </a:p>
        </p:txBody>
      </p:sp>
      <p:sp>
        <p:nvSpPr>
          <p:cNvPr id="2058" name="Text Box 70"/>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9" name="Text Box 77"/>
          <p:cNvSpPr txBox="1">
            <a:spLocks noChangeArrowheads="1"/>
          </p:cNvSpPr>
          <p:nvPr/>
        </p:nvSpPr>
        <p:spPr bwMode="auto">
          <a:xfrm>
            <a:off x="21482050" y="23080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60" name="Text Box 106"/>
          <p:cNvSpPr txBox="1">
            <a:spLocks noChangeArrowheads="1"/>
          </p:cNvSpPr>
          <p:nvPr/>
        </p:nvSpPr>
        <p:spPr bwMode="auto">
          <a:xfrm>
            <a:off x="21553488" y="4749800"/>
            <a:ext cx="9536112" cy="136144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62" name="Text Box 135"/>
          <p:cNvSpPr txBox="1">
            <a:spLocks noChangeArrowheads="1"/>
          </p:cNvSpPr>
          <p:nvPr/>
        </p:nvSpPr>
        <p:spPr bwMode="auto">
          <a:xfrm>
            <a:off x="21553488" y="4816475"/>
            <a:ext cx="9874250" cy="50165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ts val="450"/>
              </a:spcBef>
              <a:spcAft>
                <a:spcPts val="450"/>
              </a:spcAft>
              <a:buFontTx/>
              <a:buNone/>
            </a:pPr>
            <a:endParaRPr lang="en-US" altLang="de-DE" sz="3300"/>
          </a:p>
        </p:txBody>
      </p:sp>
      <p:sp>
        <p:nvSpPr>
          <p:cNvPr id="2063" name="Rectangle 141"/>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4" name="Rectangle 154"/>
          <p:cNvSpPr>
            <a:spLocks noChangeArrowheads="1"/>
          </p:cNvSpPr>
          <p:nvPr/>
        </p:nvSpPr>
        <p:spPr bwMode="auto">
          <a:xfrm>
            <a:off x="21259800" y="33513508"/>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5" name="Text Box 155"/>
          <p:cNvSpPr txBox="1">
            <a:spLocks noChangeArrowheads="1"/>
          </p:cNvSpPr>
          <p:nvPr/>
        </p:nvSpPr>
        <p:spPr bwMode="auto">
          <a:xfrm>
            <a:off x="21840825" y="4749801"/>
            <a:ext cx="9586913" cy="12242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66" name="Text Box 156"/>
          <p:cNvSpPr txBox="1">
            <a:spLocks noChangeArrowheads="1"/>
          </p:cNvSpPr>
          <p:nvPr/>
        </p:nvSpPr>
        <p:spPr bwMode="auto">
          <a:xfrm>
            <a:off x="21256625" y="19452432"/>
            <a:ext cx="9601200" cy="136144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171450" indent="0" algn="just">
              <a:spcBef>
                <a:spcPts val="600"/>
              </a:spcBef>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In this paper, the solar heat storage tank with mantle heat exchanger was studied. On the solar energy test platform, the inlet and outlet temperature of the mantle solar water tank in the discharging process is tested and </a:t>
            </a:r>
            <a:r>
              <a:rPr lang="en-GB" altLang="zh-CN" sz="3600" dirty="0" err="1">
                <a:effectLst/>
                <a:latin typeface="Times New Roman" panose="02020603050405020304" pitchFamily="18" charset="0"/>
                <a:ea typeface="等线" panose="02010600030101010101" pitchFamily="2" charset="-122"/>
              </a:rPr>
              <a:t>analyzed</a:t>
            </a:r>
            <a:r>
              <a:rPr lang="en-GB" altLang="zh-CN" sz="3600" dirty="0">
                <a:effectLst/>
                <a:latin typeface="Times New Roman" panose="02020603050405020304" pitchFamily="18" charset="0"/>
                <a:ea typeface="等线" panose="02010600030101010101" pitchFamily="2" charset="-122"/>
              </a:rPr>
              <a:t>, and the output rate of hot water tank under different inlet flow rate is calculated. </a:t>
            </a:r>
            <a:endParaRPr lang="zh-CN" altLang="zh-CN" sz="3600" dirty="0">
              <a:effectLst/>
              <a:latin typeface="Times New Roman" panose="02020603050405020304" pitchFamily="18" charset="0"/>
              <a:ea typeface="等线" panose="02010600030101010101" pitchFamily="2" charset="-122"/>
            </a:endParaRPr>
          </a:p>
          <a:p>
            <a:pPr marL="285750" indent="0" algn="just">
              <a:spcBef>
                <a:spcPts val="600"/>
              </a:spcBef>
              <a:buNone/>
              <a:tabLst>
                <a:tab pos="287338" algn="l"/>
                <a:tab pos="342900" algn="l"/>
                <a:tab pos="539750" algn="l"/>
                <a:tab pos="827088" algn="l"/>
              </a:tabLst>
            </a:pPr>
            <a:r>
              <a:rPr lang="en-GB" altLang="zh-CN" sz="3600" dirty="0">
                <a:ea typeface="等线" panose="02010600030101010101" pitchFamily="2" charset="-122"/>
              </a:rPr>
              <a:t>   The</a:t>
            </a:r>
            <a:r>
              <a:rPr lang="en-GB" altLang="zh-CN" sz="3600" dirty="0">
                <a:effectLst/>
                <a:latin typeface="Times New Roman" panose="02020603050405020304" pitchFamily="18" charset="0"/>
                <a:ea typeface="等线" panose="02010600030101010101" pitchFamily="2" charset="-122"/>
              </a:rPr>
              <a:t> discharging process of hot water is a dynamic process. When the hot water is taken out and the cold water is used to supplement, the cold water and hot water will be mixed in the same container, which is the key and difficulty to improve the hot water output rate (μ). So how to make the cold water enter, try to reduce the disorder </a:t>
            </a:r>
            <a:r>
              <a:rPr lang="en-GB" altLang="zh-CN" sz="3600" dirty="0">
                <a:ea typeface="等线" panose="02010600030101010101" pitchFamily="2" charset="-122"/>
              </a:rPr>
              <a:t>mixing</a:t>
            </a:r>
            <a:r>
              <a:rPr lang="en-GB" altLang="zh-CN" sz="3600" dirty="0">
                <a:effectLst/>
                <a:latin typeface="Times New Roman" panose="02020603050405020304" pitchFamily="18" charset="0"/>
                <a:ea typeface="等线" panose="02010600030101010101" pitchFamily="2" charset="-122"/>
              </a:rPr>
              <a:t> of cold water and hot water, reduce the disturbance of cold water to hot water, but also realize that the hot water in the container can be squeezed out as much as possible when the cold water enters. Further research is needed to improve the hot water output rate (μ) by optimizing the design.</a:t>
            </a:r>
            <a:endParaRPr lang="zh-CN" altLang="zh-CN" sz="3600" dirty="0">
              <a:effectLst/>
              <a:latin typeface="Times New Roman" panose="02020603050405020304" pitchFamily="18" charset="0"/>
              <a:ea typeface="等线" panose="02010600030101010101" pitchFamily="2" charset="-122"/>
            </a:endParaRPr>
          </a:p>
        </p:txBody>
      </p:sp>
      <p:sp>
        <p:nvSpPr>
          <p:cNvPr id="2067" name="Text Box 159"/>
          <p:cNvSpPr txBox="1">
            <a:spLocks noChangeArrowheads="1"/>
          </p:cNvSpPr>
          <p:nvPr/>
        </p:nvSpPr>
        <p:spPr bwMode="auto">
          <a:xfrm>
            <a:off x="533400" y="7440612"/>
            <a:ext cx="9488685" cy="1555494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endParaRPr lang="en-US" altLang="de-DE" sz="3600" dirty="0">
              <a:cs typeface="Times New Roman" panose="02020603050405020304" pitchFamily="18" charset="0"/>
            </a:endParaRPr>
          </a:p>
          <a:p>
            <a:pPr algn="just">
              <a:buNone/>
              <a:tabLst>
                <a:tab pos="288290" algn="l"/>
                <a:tab pos="540385" algn="l"/>
                <a:tab pos="828040" algn="l"/>
                <a:tab pos="1151890" algn="l"/>
              </a:tabLst>
            </a:pPr>
            <a:r>
              <a:rPr lang="en-GB" altLang="zh-CN" sz="3600" dirty="0">
                <a:effectLst/>
                <a:ea typeface="等线" panose="02010600030101010101" pitchFamily="2" charset="-122"/>
              </a:rPr>
              <a:t>  Solar water storage tank is the core component of solar water heating system. It stores the hot water from the solar collector and make it available to users. When the user uses water, cold water enters the water tank, and the heated hot water is discharged for use. Cold water and hot water will be mixed in the water tank, so understanding the actual situation of the hot water storage tank and controlling the mixing of cold water and hot water in use are of practical significance to the utilization level of hot water.</a:t>
            </a:r>
            <a:endParaRPr lang="zh-CN" altLang="zh-CN" sz="3600" dirty="0">
              <a:effectLst/>
              <a:ea typeface="等线" panose="02010600030101010101" pitchFamily="2" charset="-122"/>
            </a:endParaRPr>
          </a:p>
          <a:p>
            <a:pPr algn="just">
              <a:buNone/>
            </a:pPr>
            <a:r>
              <a:rPr lang="en-GB" altLang="zh-CN" sz="3600" dirty="0">
                <a:effectLst/>
                <a:ea typeface="等线" panose="02010600030101010101" pitchFamily="2" charset="-122"/>
              </a:rPr>
              <a:t>  The thermal stratification of solar water storage tanks has been widely studied [1-3]. Scholars have carried out a lot of experimental tests, theoretical analysis and numerical </a:t>
            </a:r>
            <a:r>
              <a:rPr lang="en-GB" altLang="zh-CN" sz="3600" dirty="0">
                <a:ea typeface="等线" panose="02010600030101010101" pitchFamily="2" charset="-122"/>
              </a:rPr>
              <a:t>simulation</a:t>
            </a:r>
            <a:r>
              <a:rPr lang="en-GB" altLang="zh-CN" sz="3600" dirty="0">
                <a:effectLst/>
                <a:ea typeface="等线" panose="02010600030101010101" pitchFamily="2" charset="-122"/>
              </a:rPr>
              <a:t> on the thermal stratification of water </a:t>
            </a:r>
            <a:r>
              <a:rPr lang="en-GB" altLang="zh-CN" sz="3600" dirty="0"/>
              <a:t>storage</a:t>
            </a:r>
            <a:r>
              <a:rPr lang="en-GB" altLang="zh-CN" sz="3600" dirty="0">
                <a:effectLst/>
                <a:ea typeface="等线" panose="02010600030101010101" pitchFamily="2" charset="-122"/>
              </a:rPr>
              <a:t> tank in solar water heating system, put forward some methods and parameters to describe the characteristics of thermal stratification and quantify the thermal stratification, and </a:t>
            </a:r>
            <a:r>
              <a:rPr lang="en-GB" altLang="zh-CN" sz="3600" dirty="0" err="1"/>
              <a:t>analyzed</a:t>
            </a:r>
            <a:r>
              <a:rPr lang="en-GB" altLang="zh-CN" sz="3600" dirty="0">
                <a:effectLst/>
                <a:ea typeface="等线" panose="02010600030101010101" pitchFamily="2" charset="-122"/>
              </a:rPr>
              <a:t> and discussed the characteristics of thermal stratification from the aspects of operation mode, geometric structure and mixing mechanism. Among them, the operation mode of water tank includes: the incident flow rate of fluid, inlet temperature, initial temperature and other operating conditions</a:t>
            </a:r>
            <a:r>
              <a:rPr lang="en-US" altLang="de-DE" sz="3600" dirty="0"/>
              <a:t>.</a:t>
            </a:r>
          </a:p>
          <a:p>
            <a:pPr algn="just">
              <a:spcBef>
                <a:spcPct val="0"/>
              </a:spcBef>
              <a:buFontTx/>
              <a:buNone/>
            </a:pPr>
            <a:endParaRPr lang="en-US" altLang="de-DE" sz="3600" dirty="0">
              <a:cs typeface="Times New Roman" panose="02020603050405020304" pitchFamily="18" charset="0"/>
            </a:endParaRPr>
          </a:p>
        </p:txBody>
      </p:sp>
      <p:sp>
        <p:nvSpPr>
          <p:cNvPr id="2068" name="Text Box 161"/>
          <p:cNvSpPr txBox="1">
            <a:spLocks noChangeArrowheads="1"/>
          </p:cNvSpPr>
          <p:nvPr/>
        </p:nvSpPr>
        <p:spPr bwMode="auto">
          <a:xfrm>
            <a:off x="21336000" y="5791200"/>
            <a:ext cx="9801225" cy="114300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endParaRPr lang="en-GB" altLang="de-DE" sz="3300"/>
          </a:p>
        </p:txBody>
      </p:sp>
      <p:sp>
        <p:nvSpPr>
          <p:cNvPr id="2069" name="Text Box 170"/>
          <p:cNvSpPr txBox="1">
            <a:spLocks noChangeArrowheads="1"/>
          </p:cNvSpPr>
          <p:nvPr/>
        </p:nvSpPr>
        <p:spPr bwMode="auto">
          <a:xfrm>
            <a:off x="21259800" y="35215925"/>
            <a:ext cx="9448800" cy="8522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indent="-215900" algn="just"/>
            <a:r>
              <a:rPr lang="en-GB" altLang="zh-CN" sz="3600" dirty="0">
                <a:effectLst/>
                <a:latin typeface="Times New Roman" panose="02020603050405020304" pitchFamily="18" charset="0"/>
                <a:ea typeface="等线" panose="02010600030101010101" pitchFamily="2" charset="-122"/>
              </a:rPr>
              <a:t>[1] </a:t>
            </a:r>
            <a:r>
              <a:rPr lang="de-DE" altLang="zh-CN" sz="3600" b="1" dirty="0">
                <a:effectLst/>
                <a:latin typeface="Times New Roman" panose="02020603050405020304" pitchFamily="18" charset="0"/>
                <a:ea typeface="等线" panose="02010600030101010101" pitchFamily="2" charset="-122"/>
              </a:rPr>
              <a:t>Journals</a:t>
            </a:r>
            <a:r>
              <a:rPr lang="de-DE" altLang="zh-CN" sz="36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Han Y. M., Wang R. Z., Dai Y. J. Thermal stratification within the water tank. </a:t>
            </a:r>
            <a:r>
              <a:rPr lang="en-GB" altLang="zh-CN" sz="3600" i="1" dirty="0">
                <a:effectLst/>
                <a:latin typeface="Times New Roman" panose="02020603050405020304" pitchFamily="18" charset="0"/>
                <a:ea typeface="等线" panose="02010600030101010101" pitchFamily="2" charset="-122"/>
              </a:rPr>
              <a:t>Renewable and Sustainable Energy Reviews</a:t>
            </a:r>
            <a:r>
              <a:rPr lang="en-GB" altLang="zh-CN" sz="3600" dirty="0">
                <a:effectLst/>
                <a:latin typeface="Times New Roman" panose="02020603050405020304" pitchFamily="18" charset="0"/>
                <a:ea typeface="等线" panose="02010600030101010101" pitchFamily="2" charset="-122"/>
              </a:rPr>
              <a:t> 13(5): 1014-1026 (2009).</a:t>
            </a:r>
            <a:endParaRPr lang="zh-CN" altLang="zh-CN" sz="3600" dirty="0">
              <a:effectLst/>
              <a:latin typeface="Times New Roman" panose="02020603050405020304" pitchFamily="18" charset="0"/>
              <a:ea typeface="等线" panose="02010600030101010101" pitchFamily="2" charset="-122"/>
            </a:endParaRPr>
          </a:p>
          <a:p>
            <a:pPr indent="-215900" algn="just">
              <a:spcBef>
                <a:spcPts val="1200"/>
              </a:spcBef>
            </a:pPr>
            <a:r>
              <a:rPr lang="en-GB" altLang="zh-CN" sz="3600" dirty="0">
                <a:effectLst/>
                <a:latin typeface="Times New Roman" panose="02020603050405020304" pitchFamily="18" charset="0"/>
                <a:ea typeface="等线" panose="02010600030101010101" pitchFamily="2" charset="-122"/>
              </a:rPr>
              <a:t>[2] </a:t>
            </a:r>
            <a:r>
              <a:rPr lang="de-DE" altLang="zh-CN" sz="3600" b="1" dirty="0">
                <a:effectLst/>
                <a:latin typeface="Times New Roman" panose="02020603050405020304" pitchFamily="18" charset="0"/>
                <a:ea typeface="等线" panose="02010600030101010101" pitchFamily="2" charset="-122"/>
              </a:rPr>
              <a:t>Journals</a:t>
            </a:r>
            <a:r>
              <a:rPr lang="de-DE" altLang="zh-CN" sz="3600" dirty="0">
                <a:effectLst/>
                <a:latin typeface="Times New Roman" panose="02020603050405020304" pitchFamily="18" charset="0"/>
                <a:ea typeface="等线" panose="02010600030101010101" pitchFamily="2" charset="-122"/>
              </a:rPr>
              <a:t> </a:t>
            </a:r>
            <a:r>
              <a:rPr lang="en-GB" altLang="zh-CN" sz="3600" dirty="0" err="1">
                <a:effectLst/>
                <a:latin typeface="Times New Roman" panose="02020603050405020304" pitchFamily="18" charset="0"/>
                <a:ea typeface="等线" panose="02010600030101010101" pitchFamily="2" charset="-122"/>
              </a:rPr>
              <a:t>Fertahi</a:t>
            </a:r>
            <a:r>
              <a:rPr lang="en-GB" altLang="zh-CN" sz="3600" dirty="0">
                <a:effectLst/>
                <a:latin typeface="Times New Roman" panose="02020603050405020304" pitchFamily="18" charset="0"/>
                <a:ea typeface="等线" panose="02010600030101010101" pitchFamily="2" charset="-122"/>
              </a:rPr>
              <a:t> </a:t>
            </a:r>
            <a:r>
              <a:rPr lang="en-GB" altLang="zh-CN" sz="3600" dirty="0" err="1">
                <a:effectLst/>
                <a:latin typeface="Times New Roman" panose="02020603050405020304" pitchFamily="18" charset="0"/>
                <a:ea typeface="等线" panose="02010600030101010101" pitchFamily="2" charset="-122"/>
              </a:rPr>
              <a:t>SaïfedDı</a:t>
            </a:r>
            <a:r>
              <a:rPr lang="en-GB" altLang="zh-CN" sz="3600" dirty="0">
                <a:effectLst/>
                <a:latin typeface="Times New Roman" panose="02020603050405020304" pitchFamily="18" charset="0"/>
                <a:ea typeface="等线" panose="02010600030101010101" pitchFamily="2" charset="-122"/>
              </a:rPr>
              <a:t> ̂n., Jamil A., </a:t>
            </a:r>
            <a:r>
              <a:rPr lang="en-GB" altLang="zh-CN" sz="3600" dirty="0" err="1">
                <a:effectLst/>
                <a:latin typeface="Times New Roman" panose="02020603050405020304" pitchFamily="18" charset="0"/>
                <a:ea typeface="等线" panose="02010600030101010101" pitchFamily="2" charset="-122"/>
              </a:rPr>
              <a:t>Benbassou</a:t>
            </a:r>
            <a:r>
              <a:rPr lang="en-GB" altLang="zh-CN" sz="3600" dirty="0">
                <a:effectLst/>
                <a:latin typeface="Times New Roman" panose="02020603050405020304" pitchFamily="18" charset="0"/>
                <a:ea typeface="等线" panose="02010600030101010101" pitchFamily="2" charset="-122"/>
              </a:rPr>
              <a:t> A. Review on Solar Thermal Stratified Storage Tanks (STSST): Insight on stratification studies and efficiency indicators.</a:t>
            </a:r>
            <a:r>
              <a:rPr lang="en-GB" altLang="zh-CN" sz="3600" i="1" dirty="0">
                <a:effectLst/>
                <a:latin typeface="Times New Roman" panose="02020603050405020304" pitchFamily="18" charset="0"/>
                <a:ea typeface="等线" panose="02010600030101010101" pitchFamily="2" charset="-122"/>
              </a:rPr>
              <a:t> Solar Energy</a:t>
            </a:r>
            <a:r>
              <a:rPr lang="en-GB" altLang="zh-CN" sz="3600" dirty="0">
                <a:effectLst/>
                <a:latin typeface="Times New Roman" panose="02020603050405020304" pitchFamily="18" charset="0"/>
                <a:ea typeface="等线" panose="02010600030101010101" pitchFamily="2" charset="-122"/>
              </a:rPr>
              <a:t> 176: 126-145 (2018).</a:t>
            </a:r>
            <a:endParaRPr lang="zh-CN" altLang="zh-CN" sz="3600" dirty="0">
              <a:effectLst/>
              <a:latin typeface="Times New Roman" panose="02020603050405020304" pitchFamily="18" charset="0"/>
              <a:ea typeface="等线" panose="02010600030101010101" pitchFamily="2" charset="-122"/>
            </a:endParaRPr>
          </a:p>
          <a:p>
            <a:pPr indent="-215900" algn="just">
              <a:spcBef>
                <a:spcPts val="1200"/>
              </a:spcBef>
            </a:pPr>
            <a:r>
              <a:rPr lang="en-GB" altLang="zh-CN" sz="3600" dirty="0">
                <a:effectLst/>
                <a:latin typeface="Times New Roman" panose="02020603050405020304" pitchFamily="18" charset="0"/>
                <a:ea typeface="等线" panose="02010600030101010101" pitchFamily="2" charset="-122"/>
              </a:rPr>
              <a:t>[3] </a:t>
            </a:r>
            <a:r>
              <a:rPr lang="de-DE" altLang="zh-CN" sz="3600" b="1" dirty="0">
                <a:effectLst/>
                <a:latin typeface="Times New Roman" panose="02020603050405020304" pitchFamily="18" charset="0"/>
                <a:ea typeface="等线" panose="02010600030101010101" pitchFamily="2" charset="-122"/>
              </a:rPr>
              <a:t>Journals</a:t>
            </a:r>
            <a:r>
              <a:rPr lang="de-DE" altLang="zh-CN" sz="36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Chandra Y. P., </a:t>
            </a:r>
            <a:r>
              <a:rPr lang="en-GB" altLang="zh-CN" sz="3600" dirty="0" err="1">
                <a:effectLst/>
                <a:latin typeface="Times New Roman" panose="02020603050405020304" pitchFamily="18" charset="0"/>
                <a:ea typeface="等线" panose="02010600030101010101" pitchFamily="2" charset="-122"/>
              </a:rPr>
              <a:t>Matuska</a:t>
            </a:r>
            <a:r>
              <a:rPr lang="en-GB" altLang="zh-CN" sz="3600" dirty="0">
                <a:effectLst/>
                <a:latin typeface="Times New Roman" panose="02020603050405020304" pitchFamily="18" charset="0"/>
                <a:ea typeface="等线" panose="02010600030101010101" pitchFamily="2" charset="-122"/>
              </a:rPr>
              <a:t> T. Stratification analysis of domestic hot water storage tanks: A comprehensive review. </a:t>
            </a:r>
            <a:r>
              <a:rPr lang="en-GB" altLang="zh-CN" sz="3600" i="1" dirty="0">
                <a:effectLst/>
                <a:latin typeface="Times New Roman" panose="02020603050405020304" pitchFamily="18" charset="0"/>
                <a:ea typeface="等线" panose="02010600030101010101" pitchFamily="2" charset="-122"/>
              </a:rPr>
              <a:t>Energy and Buildings</a:t>
            </a:r>
            <a:r>
              <a:rPr lang="en-GB" altLang="zh-CN" sz="3600" dirty="0">
                <a:effectLst/>
                <a:latin typeface="Times New Roman" panose="02020603050405020304" pitchFamily="18" charset="0"/>
                <a:ea typeface="等线" panose="02010600030101010101" pitchFamily="2" charset="-122"/>
              </a:rPr>
              <a:t> 187: 110-131 (2019).</a:t>
            </a:r>
            <a:endParaRPr lang="zh-CN" altLang="zh-CN" sz="3600" dirty="0">
              <a:effectLst/>
              <a:latin typeface="Times New Roman" panose="02020603050405020304" pitchFamily="18" charset="0"/>
              <a:ea typeface="等线" panose="02010600030101010101" pitchFamily="2" charset="-122"/>
            </a:endParaRPr>
          </a:p>
        </p:txBody>
      </p:sp>
      <p:sp>
        <p:nvSpPr>
          <p:cNvPr id="2070" name="Text Box 173"/>
          <p:cNvSpPr txBox="1">
            <a:spLocks noChangeArrowheads="1"/>
          </p:cNvSpPr>
          <p:nvPr/>
        </p:nvSpPr>
        <p:spPr bwMode="auto">
          <a:xfrm>
            <a:off x="358775" y="25472703"/>
            <a:ext cx="9723438" cy="711517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GB" altLang="zh-CN" sz="3600" dirty="0">
                <a:effectLst/>
                <a:latin typeface="Times New Roman" panose="02020603050405020304" pitchFamily="18" charset="0"/>
                <a:ea typeface="等线" panose="02010600030101010101" pitchFamily="2" charset="-122"/>
              </a:rPr>
              <a:t>  In view of the above, the thermal performance of the mantle solar heat storage tank with vertical water inlet and outlet was discussed. In the case of a certain water tank structure, the influence of operating parameters is mainly considered. Taking the output rate of the hot water in the tank as the target value, the non interactive orthogonal test is designed, and the test results are </a:t>
            </a:r>
            <a:r>
              <a:rPr lang="en-GB" altLang="zh-CN" sz="3600" dirty="0" err="1">
                <a:effectLst/>
                <a:latin typeface="Times New Roman" panose="02020603050405020304" pitchFamily="18" charset="0"/>
                <a:ea typeface="等线" panose="02010600030101010101" pitchFamily="2" charset="-122"/>
              </a:rPr>
              <a:t>analyzed</a:t>
            </a:r>
            <a:r>
              <a:rPr lang="en-GB" altLang="zh-CN" sz="3600" dirty="0">
                <a:effectLst/>
                <a:latin typeface="Times New Roman" panose="02020603050405020304" pitchFamily="18" charset="0"/>
                <a:ea typeface="等线" panose="02010600030101010101" pitchFamily="2" charset="-122"/>
              </a:rPr>
              <a:t>. The influence of the initial temperature of the water tank, the temperature of the inlet water and the volume flow rate of the inlet water are </a:t>
            </a:r>
            <a:r>
              <a:rPr lang="en-GB" altLang="zh-CN" sz="3600" dirty="0" err="1">
                <a:effectLst/>
                <a:latin typeface="Times New Roman" panose="02020603050405020304" pitchFamily="18" charset="0"/>
                <a:ea typeface="等线" panose="02010600030101010101" pitchFamily="2" charset="-122"/>
              </a:rPr>
              <a:t>analyzed</a:t>
            </a:r>
            <a:r>
              <a:rPr lang="en-GB" altLang="zh-CN" sz="3600" dirty="0">
                <a:effectLst/>
                <a:latin typeface="Times New Roman" panose="02020603050405020304" pitchFamily="18" charset="0"/>
                <a:ea typeface="等线" panose="02010600030101010101" pitchFamily="2" charset="-122"/>
              </a:rPr>
              <a:t>, which provides guidance for the system design.</a:t>
            </a:r>
            <a:r>
              <a:rPr lang="en-GB" altLang="zh-CN" sz="3600" dirty="0">
                <a:ea typeface="等线" panose="02010600030101010101" pitchFamily="2" charset="-122"/>
              </a:rPr>
              <a:t> </a:t>
            </a:r>
            <a:endParaRPr lang="en-US" altLang="de-DE" sz="3600" dirty="0">
              <a:cs typeface="Times New Roman" panose="02020603050405020304" pitchFamily="18" charset="0"/>
            </a:endParaRPr>
          </a:p>
          <a:p>
            <a:pPr lvl="2" algn="just">
              <a:spcBef>
                <a:spcPct val="0"/>
              </a:spcBef>
              <a:buFontTx/>
              <a:buNone/>
            </a:pPr>
            <a:endParaRPr lang="en-US" altLang="de-DE" sz="3300" dirty="0">
              <a:cs typeface="Times New Roman" panose="02020603050405020304" pitchFamily="18" charset="0"/>
            </a:endParaRPr>
          </a:p>
          <a:p>
            <a:pPr lvl="2" algn="just">
              <a:spcBef>
                <a:spcPct val="0"/>
              </a:spcBef>
              <a:buFontTx/>
              <a:buNone/>
            </a:pPr>
            <a:endParaRPr lang="en-AU" altLang="de-DE" sz="3300" dirty="0"/>
          </a:p>
        </p:txBody>
      </p:sp>
      <p:sp>
        <p:nvSpPr>
          <p:cNvPr id="2071" name="Rectangle 176"/>
          <p:cNvSpPr>
            <a:spLocks noChangeArrowheads="1"/>
          </p:cNvSpPr>
          <p:nvPr/>
        </p:nvSpPr>
        <p:spPr bwMode="auto">
          <a:xfrm>
            <a:off x="10780963" y="24399604"/>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Results</a:t>
            </a:r>
          </a:p>
        </p:txBody>
      </p:sp>
      <p:sp>
        <p:nvSpPr>
          <p:cNvPr id="2072" name="Text Box 178"/>
          <p:cNvSpPr txBox="1">
            <a:spLocks noChangeArrowheads="1"/>
          </p:cNvSpPr>
          <p:nvPr/>
        </p:nvSpPr>
        <p:spPr bwMode="auto">
          <a:xfrm>
            <a:off x="512762" y="35193143"/>
            <a:ext cx="9586913" cy="6172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The hot water produced by the water heater system can meet the demand of domestic hot water supply throughout the year, and each part of the system should meet certain design requirements. The test platform used in this experiment is shown in </a:t>
            </a:r>
            <a:r>
              <a:rPr lang="en-GB" altLang="zh-CN" sz="3600" b="1" dirty="0">
                <a:effectLst/>
                <a:latin typeface="Times New Roman" panose="02020603050405020304" pitchFamily="18" charset="0"/>
                <a:ea typeface="等线" panose="02010600030101010101" pitchFamily="2" charset="-122"/>
              </a:rPr>
              <a:t>Fig.1</a:t>
            </a:r>
            <a:r>
              <a:rPr lang="en-GB" altLang="zh-CN" sz="3600" dirty="0">
                <a:effectLst/>
                <a:latin typeface="Times New Roman" panose="02020603050405020304" pitchFamily="18" charset="0"/>
                <a:ea typeface="等线" panose="02010600030101010101" pitchFamily="2" charset="-122"/>
              </a:rPr>
              <a:t>. According to the application of hot water in real life, the three influencing factors are taken as follows: the initial hot water temperature of water tank is 55℃, 60℃, 70℃. The inlet water temperature is 10℃, 15℃ and 20℃. The flow rate is 5L/min, 7.5L/min and 10 L/min respectively.</a:t>
            </a:r>
            <a:endParaRPr lang="zh-CN" altLang="zh-CN" sz="3600" dirty="0">
              <a:effectLst/>
              <a:latin typeface="Times New Roman" panose="02020603050405020304" pitchFamily="18" charset="0"/>
              <a:ea typeface="等线" panose="02010600030101010101" pitchFamily="2" charset="-122"/>
            </a:endParaRPr>
          </a:p>
        </p:txBody>
      </p:sp>
      <p:sp>
        <p:nvSpPr>
          <p:cNvPr id="2073" name="Text Box 181"/>
          <p:cNvSpPr txBox="1">
            <a:spLocks noChangeArrowheads="1"/>
          </p:cNvSpPr>
          <p:nvPr/>
        </p:nvSpPr>
        <p:spPr bwMode="auto">
          <a:xfrm>
            <a:off x="21372513" y="12365044"/>
            <a:ext cx="8924925" cy="1447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US" altLang="de-DE" sz="3600" b="1" dirty="0"/>
              <a:t>Fig. 2.</a:t>
            </a:r>
            <a:r>
              <a:rPr lang="en-US" altLang="de-DE" sz="3600" dirty="0"/>
              <a:t> </a:t>
            </a:r>
            <a:r>
              <a:rPr lang="en-US" altLang="zh-CN" sz="3600" dirty="0">
                <a:effectLst/>
                <a:latin typeface="Times New Roman" panose="02020603050405020304" pitchFamily="18" charset="0"/>
                <a:ea typeface="等线" panose="02010600030101010101" pitchFamily="2" charset="-122"/>
              </a:rPr>
              <a:t>The water discharge curves of tanks at </a:t>
            </a:r>
          </a:p>
          <a:p>
            <a:pPr lvl="2" algn="just">
              <a:spcBef>
                <a:spcPct val="0"/>
              </a:spcBef>
              <a:buFontTx/>
              <a:buNone/>
            </a:pPr>
            <a:r>
              <a:rPr lang="en-US" altLang="zh-CN" sz="3600" dirty="0">
                <a:ea typeface="等线" panose="02010600030101010101" pitchFamily="2" charset="-122"/>
              </a:rPr>
              <a:t>           </a:t>
            </a:r>
            <a:r>
              <a:rPr lang="en-US" altLang="zh-CN" sz="3600" dirty="0">
                <a:effectLst/>
                <a:latin typeface="Times New Roman" panose="02020603050405020304" pitchFamily="18" charset="0"/>
                <a:ea typeface="等线" panose="02010600030101010101" pitchFamily="2" charset="-122"/>
              </a:rPr>
              <a:t>different flow rate</a:t>
            </a:r>
            <a:r>
              <a:rPr lang="en-GB" altLang="de-DE" sz="3600" dirty="0"/>
              <a:t>.</a:t>
            </a:r>
            <a:endParaRPr lang="pt-BR" altLang="de-DE" sz="3600" dirty="0"/>
          </a:p>
        </p:txBody>
      </p:sp>
      <p:sp>
        <p:nvSpPr>
          <p:cNvPr id="2074" name="Rectangle 195"/>
          <p:cNvSpPr>
            <a:spLocks noChangeArrowheads="1"/>
          </p:cNvSpPr>
          <p:nvPr/>
        </p:nvSpPr>
        <p:spPr bwMode="auto">
          <a:xfrm>
            <a:off x="517525" y="32708057"/>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cs typeface="Times New Roman" panose="02020603050405020304" pitchFamily="18" charset="0"/>
              </a:rPr>
              <a:t>Experiment</a:t>
            </a:r>
            <a:r>
              <a:rPr lang="es-ES" altLang="de-DE" sz="5900" b="1" dirty="0"/>
              <a:t> </a:t>
            </a:r>
            <a:endParaRPr lang="en-AU" altLang="de-DE" sz="5900" b="1" dirty="0"/>
          </a:p>
        </p:txBody>
      </p:sp>
      <p:pic>
        <p:nvPicPr>
          <p:cNvPr id="2076" name="图片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46400" y="2743200"/>
            <a:ext cx="198913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图片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971800"/>
            <a:ext cx="58086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图片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30288" y="3124200"/>
            <a:ext cx="1158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图片 1">
            <a:extLst>
              <a:ext uri="{FF2B5EF4-FFF2-40B4-BE49-F238E27FC236}">
                <a16:creationId xmlns:a16="http://schemas.microsoft.com/office/drawing/2014/main" id="{B1FDA8FB-DB68-4ECA-ACB8-19453451AC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23045" y="6509432"/>
            <a:ext cx="9780085" cy="5529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 Box 203">
            <a:extLst>
              <a:ext uri="{FF2B5EF4-FFF2-40B4-BE49-F238E27FC236}">
                <a16:creationId xmlns:a16="http://schemas.microsoft.com/office/drawing/2014/main" id="{E653ACAB-B607-4D31-B6DD-77DC28AA06FF}"/>
              </a:ext>
            </a:extLst>
          </p:cNvPr>
          <p:cNvSpPr txBox="1">
            <a:spLocks noChangeArrowheads="1"/>
          </p:cNvSpPr>
          <p:nvPr/>
        </p:nvSpPr>
        <p:spPr bwMode="auto">
          <a:xfrm>
            <a:off x="11353800" y="12756928"/>
            <a:ext cx="9677400" cy="760656"/>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indent="90170" algn="l">
              <a:spcBef>
                <a:spcPts val="600"/>
              </a:spcBef>
              <a:spcAft>
                <a:spcPts val="600"/>
              </a:spcAft>
            </a:pPr>
            <a:r>
              <a:rPr lang="en-GB" altLang="zh-CN" sz="3600" b="1" dirty="0">
                <a:effectLst/>
                <a:latin typeface="Times New Roman" panose="02020603050405020304" pitchFamily="18" charset="0"/>
                <a:ea typeface="等线" panose="02010600030101010101" pitchFamily="2" charset="-122"/>
              </a:rPr>
              <a:t>Fig.1. </a:t>
            </a:r>
            <a:r>
              <a:rPr lang="en-GB" altLang="zh-CN" sz="3600" dirty="0">
                <a:effectLst/>
                <a:latin typeface="Times New Roman" panose="02020603050405020304" pitchFamily="18" charset="0"/>
                <a:ea typeface="等线" panose="02010600030101010101" pitchFamily="2" charset="-122"/>
              </a:rPr>
              <a:t>Scheme of the experimental system.</a:t>
            </a:r>
            <a:endParaRPr lang="zh-CN" altLang="zh-CN" sz="3600" dirty="0">
              <a:effectLst/>
              <a:latin typeface="Times New Roman" panose="02020603050405020304" pitchFamily="18" charset="0"/>
              <a:ea typeface="等线" panose="02010600030101010101" pitchFamily="2" charset="-122"/>
            </a:endParaRPr>
          </a:p>
        </p:txBody>
      </p:sp>
      <p:sp>
        <p:nvSpPr>
          <p:cNvPr id="46" name="Text Box 178">
            <a:extLst>
              <a:ext uri="{FF2B5EF4-FFF2-40B4-BE49-F238E27FC236}">
                <a16:creationId xmlns:a16="http://schemas.microsoft.com/office/drawing/2014/main" id="{B9466FBB-9170-4C36-815E-ED8FED4BC52C}"/>
              </a:ext>
            </a:extLst>
          </p:cNvPr>
          <p:cNvSpPr txBox="1">
            <a:spLocks noChangeArrowheads="1"/>
          </p:cNvSpPr>
          <p:nvPr/>
        </p:nvSpPr>
        <p:spPr bwMode="auto">
          <a:xfrm>
            <a:off x="10893835" y="12724496"/>
            <a:ext cx="9586913" cy="6172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Output rate of hot water (</a:t>
            </a:r>
            <a:r>
              <a:rPr lang="en-GB" altLang="zh-CN" sz="3600" i="1" dirty="0">
                <a:effectLst/>
                <a:latin typeface="Times New Roman" panose="02020603050405020304" pitchFamily="18" charset="0"/>
                <a:ea typeface="等线" panose="02010600030101010101" pitchFamily="2" charset="-122"/>
              </a:rPr>
              <a:t>μ</a:t>
            </a:r>
            <a:r>
              <a:rPr lang="en-GB" altLang="zh-CN" sz="3600" dirty="0">
                <a:effectLst/>
                <a:latin typeface="Times New Roman" panose="02020603050405020304" pitchFamily="18" charset="0"/>
                <a:ea typeface="等线" panose="02010600030101010101" pitchFamily="2" charset="-122"/>
              </a:rPr>
              <a:t>) is an important indicator to quantify the quality of solar hot water storage tanks. It reflects the ratio of actual hot water output to rated capacity, as shown in formula (1). The higher output rate of hot water (μ), the more the water tank can make full use of the heated hot water.</a:t>
            </a:r>
            <a:endParaRPr lang="zh-CN" altLang="zh-CN" sz="3600" dirty="0">
              <a:effectLst/>
              <a:latin typeface="Times New Roman" panose="02020603050405020304" pitchFamily="18" charset="0"/>
              <a:ea typeface="等线" panose="02010600030101010101" pitchFamily="2" charset="-122"/>
            </a:endParaRPr>
          </a:p>
        </p:txBody>
      </p:sp>
      <p:pic>
        <p:nvPicPr>
          <p:cNvPr id="1027" name="图片 1">
            <a:extLst>
              <a:ext uri="{FF2B5EF4-FFF2-40B4-BE49-F238E27FC236}">
                <a16:creationId xmlns:a16="http://schemas.microsoft.com/office/drawing/2014/main" id="{D5D5291E-2537-4BF6-AAE0-894FA9819D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34031" y="17992870"/>
            <a:ext cx="7543800" cy="1132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 Box 178">
            <a:extLst>
              <a:ext uri="{FF2B5EF4-FFF2-40B4-BE49-F238E27FC236}">
                <a16:creationId xmlns:a16="http://schemas.microsoft.com/office/drawing/2014/main" id="{F009C876-D765-4239-BBDD-37EF5E3D1755}"/>
              </a:ext>
            </a:extLst>
          </p:cNvPr>
          <p:cNvSpPr txBox="1">
            <a:spLocks noChangeArrowheads="1"/>
          </p:cNvSpPr>
          <p:nvPr/>
        </p:nvSpPr>
        <p:spPr bwMode="auto">
          <a:xfrm>
            <a:off x="10782300" y="19125749"/>
            <a:ext cx="9920830" cy="48836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Where, </a:t>
            </a:r>
            <a:r>
              <a:rPr lang="en-GB" altLang="zh-CN" sz="3600" i="1" dirty="0">
                <a:effectLst/>
                <a:latin typeface="Times New Roman" panose="02020603050405020304" pitchFamily="18" charset="0"/>
                <a:ea typeface="等线" panose="02010600030101010101" pitchFamily="2" charset="-122"/>
                <a:sym typeface="Symbol" panose="05050102010706020507" pitchFamily="18" charset="2"/>
              </a:rPr>
              <a:t></a:t>
            </a:r>
            <a:r>
              <a:rPr lang="en-GB" altLang="zh-CN" sz="3600" i="1"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 Output rate of hot water, %; </a:t>
            </a:r>
          </a:p>
          <a:p>
            <a:pPr marL="990600" indent="-717550" algn="just">
              <a:buNone/>
              <a:tabLst>
                <a:tab pos="287338" algn="l"/>
                <a:tab pos="539750" algn="l"/>
                <a:tab pos="1150938" algn="l"/>
                <a:tab pos="1447800" algn="l"/>
              </a:tabLst>
            </a:pPr>
            <a:r>
              <a:rPr lang="en-GB" altLang="zh-CN" sz="3600" i="1" dirty="0">
                <a:effectLst/>
                <a:latin typeface="Times New Roman" panose="02020603050405020304" pitchFamily="18" charset="0"/>
                <a:ea typeface="等线" panose="02010600030101010101" pitchFamily="2" charset="-122"/>
              </a:rPr>
              <a:t>          </a:t>
            </a:r>
            <a:r>
              <a:rPr lang="en-GB" altLang="zh-CN" sz="3600" i="1" dirty="0" err="1">
                <a:effectLst/>
                <a:latin typeface="Times New Roman" panose="02020603050405020304" pitchFamily="18" charset="0"/>
                <a:ea typeface="等线" panose="02010600030101010101" pitchFamily="2" charset="-122"/>
              </a:rPr>
              <a:t>T</a:t>
            </a:r>
            <a:r>
              <a:rPr lang="en-GB" altLang="zh-CN" sz="3600" i="1" baseline="-25000" dirty="0" err="1">
                <a:effectLst/>
                <a:latin typeface="Times New Roman" panose="02020603050405020304" pitchFamily="18" charset="0"/>
                <a:ea typeface="等线" panose="02010600030101010101" pitchFamily="2" charset="-122"/>
              </a:rPr>
              <a:t>p</a:t>
            </a:r>
            <a:r>
              <a:rPr lang="en-GB" altLang="zh-CN" sz="3600" i="1" baseline="-250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 Average temperature of outlet water, ℃; </a:t>
            </a:r>
          </a:p>
          <a:p>
            <a:pPr marL="990600" indent="-717550" algn="just">
              <a:buNone/>
              <a:tabLst>
                <a:tab pos="287338" algn="l"/>
                <a:tab pos="539750" algn="l"/>
                <a:tab pos="1150938" algn="l"/>
                <a:tab pos="1447800" algn="l"/>
              </a:tabLst>
            </a:pPr>
            <a:r>
              <a:rPr lang="en-GB" altLang="zh-CN" sz="3600" i="1" dirty="0">
                <a:effectLst/>
                <a:latin typeface="Times New Roman" panose="02020603050405020304" pitchFamily="18" charset="0"/>
                <a:ea typeface="等线" panose="02010600030101010101" pitchFamily="2" charset="-122"/>
              </a:rPr>
              <a:t>          T</a:t>
            </a:r>
            <a:r>
              <a:rPr lang="en-GB" altLang="zh-CN" sz="3600" i="1" baseline="-25000" dirty="0">
                <a:effectLst/>
                <a:latin typeface="Times New Roman" panose="02020603050405020304" pitchFamily="18" charset="0"/>
                <a:ea typeface="等线" panose="02010600030101010101" pitchFamily="2" charset="-122"/>
              </a:rPr>
              <a:t>c-</a:t>
            </a:r>
            <a:r>
              <a:rPr lang="en-GB" altLang="zh-CN" sz="3600" dirty="0">
                <a:effectLst/>
                <a:latin typeface="Times New Roman" panose="02020603050405020304" pitchFamily="18" charset="0"/>
                <a:ea typeface="等线" panose="02010600030101010101" pitchFamily="2" charset="-122"/>
              </a:rPr>
              <a:t> Average temperature of inlet water, ℃; </a:t>
            </a:r>
          </a:p>
          <a:p>
            <a:pPr marL="990600" indent="-717550" algn="just">
              <a:buNone/>
              <a:tabLst>
                <a:tab pos="287338" algn="l"/>
                <a:tab pos="539750" algn="l"/>
                <a:tab pos="1150938" algn="l"/>
                <a:tab pos="1447800" algn="l"/>
              </a:tabLst>
            </a:pPr>
            <a:r>
              <a:rPr lang="en-GB" altLang="zh-CN" sz="3600" i="1" dirty="0">
                <a:effectLst/>
                <a:latin typeface="Times New Roman" panose="02020603050405020304" pitchFamily="18" charset="0"/>
                <a:ea typeface="等线" panose="02010600030101010101" pitchFamily="2" charset="-122"/>
              </a:rPr>
              <a:t>          </a:t>
            </a:r>
            <a:r>
              <a:rPr lang="en-GB" altLang="zh-CN" sz="3600" i="1" dirty="0" err="1">
                <a:effectLst/>
                <a:latin typeface="Times New Roman" panose="02020603050405020304" pitchFamily="18" charset="0"/>
                <a:ea typeface="等线" panose="02010600030101010101" pitchFamily="2" charset="-122"/>
              </a:rPr>
              <a:t>T</a:t>
            </a:r>
            <a:r>
              <a:rPr lang="en-GB" altLang="zh-CN" sz="3600" i="1" baseline="-25000" dirty="0" err="1">
                <a:effectLst/>
                <a:latin typeface="Times New Roman" panose="02020603050405020304" pitchFamily="18" charset="0"/>
                <a:ea typeface="等线" panose="02010600030101010101" pitchFamily="2" charset="-122"/>
              </a:rPr>
              <a:t>i</a:t>
            </a:r>
            <a:r>
              <a:rPr lang="en-GB" altLang="zh-CN" sz="3600" i="1" baseline="-25000" dirty="0">
                <a:effectLst/>
                <a:latin typeface="Times New Roman" panose="02020603050405020304" pitchFamily="18" charset="0"/>
                <a:ea typeface="等线" panose="02010600030101010101" pitchFamily="2" charset="-122"/>
              </a:rPr>
              <a:t>-</a:t>
            </a:r>
            <a:r>
              <a:rPr lang="en-GB" altLang="zh-CN" sz="3600" dirty="0">
                <a:effectLst/>
                <a:latin typeface="Times New Roman" panose="02020603050405020304" pitchFamily="18" charset="0"/>
                <a:ea typeface="等线" panose="02010600030101010101" pitchFamily="2" charset="-122"/>
              </a:rPr>
              <a:t> Initial water temperature in the tank, ℃;</a:t>
            </a:r>
          </a:p>
          <a:p>
            <a:pPr marL="990600" indent="-717550" algn="just">
              <a:buNone/>
              <a:tabLst>
                <a:tab pos="287338" algn="l"/>
                <a:tab pos="539750" algn="l"/>
                <a:tab pos="1150938" algn="l"/>
                <a:tab pos="1447800" algn="l"/>
              </a:tabLst>
            </a:pPr>
            <a:r>
              <a:rPr lang="en-GB" altLang="zh-CN" sz="3600" dirty="0">
                <a:effectLst/>
                <a:latin typeface="Times New Roman" panose="02020603050405020304" pitchFamily="18" charset="0"/>
                <a:ea typeface="等线" panose="02010600030101010101" pitchFamily="2" charset="-122"/>
              </a:rPr>
              <a:t>          </a:t>
            </a:r>
            <a:r>
              <a:rPr lang="zh-CN" altLang="zh-CN" sz="3600" i="1" dirty="0">
                <a:effectLst/>
                <a:latin typeface="Times New Roman" panose="02020603050405020304" pitchFamily="18" charset="0"/>
                <a:ea typeface="等线" panose="02010600030101010101" pitchFamily="2" charset="-122"/>
              </a:rPr>
              <a:t>ρ</a:t>
            </a:r>
            <a:r>
              <a:rPr lang="en-GB" altLang="zh-CN" sz="3600" dirty="0">
                <a:effectLst/>
                <a:latin typeface="Times New Roman" panose="02020603050405020304" pitchFamily="18" charset="0"/>
                <a:ea typeface="等线" panose="02010600030101010101" pitchFamily="2" charset="-122"/>
              </a:rPr>
              <a:t>- The density of water at </a:t>
            </a:r>
            <a:r>
              <a:rPr lang="en-GB" altLang="zh-CN" sz="3600" i="1" dirty="0" err="1">
                <a:effectLst/>
                <a:latin typeface="Times New Roman" panose="02020603050405020304" pitchFamily="18" charset="0"/>
                <a:ea typeface="等线" panose="02010600030101010101" pitchFamily="2" charset="-122"/>
              </a:rPr>
              <a:t>T</a:t>
            </a:r>
            <a:r>
              <a:rPr lang="en-GB" altLang="zh-CN" sz="3600" i="1" baseline="-25000" dirty="0" err="1">
                <a:effectLst/>
                <a:latin typeface="Times New Roman" panose="02020603050405020304" pitchFamily="18" charset="0"/>
                <a:ea typeface="等线" panose="02010600030101010101" pitchFamily="2" charset="-122"/>
              </a:rPr>
              <a:t>p</a:t>
            </a:r>
            <a:r>
              <a:rPr lang="en-GB" altLang="zh-CN" sz="3600" dirty="0">
                <a:effectLst/>
                <a:latin typeface="Times New Roman" panose="02020603050405020304" pitchFamily="18" charset="0"/>
                <a:ea typeface="等线" panose="02010600030101010101" pitchFamily="2" charset="-122"/>
              </a:rPr>
              <a:t>, kg/m³; </a:t>
            </a:r>
          </a:p>
          <a:p>
            <a:pPr marL="990600" indent="-717550" algn="just">
              <a:buNone/>
              <a:tabLst>
                <a:tab pos="287338" algn="l"/>
                <a:tab pos="539750" algn="l"/>
                <a:tab pos="1150938" algn="l"/>
                <a:tab pos="1447800" algn="l"/>
              </a:tabLst>
            </a:pPr>
            <a:r>
              <a:rPr lang="en-GB" altLang="zh-CN" sz="3600" i="1" dirty="0">
                <a:effectLst/>
                <a:latin typeface="Times New Roman" panose="02020603050405020304" pitchFamily="18" charset="0"/>
                <a:ea typeface="等线" panose="02010600030101010101" pitchFamily="2" charset="-122"/>
              </a:rPr>
              <a:t>         </a:t>
            </a:r>
            <a:r>
              <a:rPr lang="en-GB" altLang="zh-CN" sz="3600" i="1" dirty="0" err="1">
                <a:effectLst/>
                <a:latin typeface="Times New Roman" panose="02020603050405020304" pitchFamily="18" charset="0"/>
                <a:ea typeface="等线" panose="02010600030101010101" pitchFamily="2" charset="-122"/>
              </a:rPr>
              <a:t>m</a:t>
            </a:r>
            <a:r>
              <a:rPr lang="en-GB" altLang="zh-CN" sz="3600" i="1" baseline="-25000" dirty="0" err="1">
                <a:effectLst/>
                <a:latin typeface="Times New Roman" panose="02020603050405020304" pitchFamily="18" charset="0"/>
                <a:ea typeface="等线" panose="02010600030101010101" pitchFamily="2" charset="-122"/>
              </a:rPr>
              <a:t>p</a:t>
            </a:r>
            <a:r>
              <a:rPr lang="en-GB" altLang="zh-CN" sz="3600" i="1" baseline="-250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 the total mass of the drainage, kg; </a:t>
            </a:r>
          </a:p>
          <a:p>
            <a:pPr marL="990600" indent="-717550" algn="just">
              <a:buNone/>
              <a:tabLst>
                <a:tab pos="287338" algn="l"/>
                <a:tab pos="539750" algn="l"/>
                <a:tab pos="1150938" algn="l"/>
                <a:tab pos="1447800" algn="l"/>
              </a:tabLst>
            </a:pPr>
            <a:r>
              <a:rPr lang="en-GB" altLang="zh-CN" sz="3600" i="1" dirty="0">
                <a:effectLst/>
                <a:latin typeface="Times New Roman" panose="02020603050405020304" pitchFamily="18" charset="0"/>
                <a:ea typeface="等线" panose="02010600030101010101" pitchFamily="2" charset="-122"/>
              </a:rPr>
              <a:t>         V </a:t>
            </a:r>
            <a:r>
              <a:rPr lang="en-GB" altLang="zh-CN" sz="3600" dirty="0">
                <a:effectLst/>
                <a:latin typeface="Times New Roman" panose="02020603050405020304" pitchFamily="18" charset="0"/>
                <a:ea typeface="等线" panose="02010600030101010101" pitchFamily="2" charset="-122"/>
              </a:rPr>
              <a:t>- Water tank capacity, L.</a:t>
            </a:r>
            <a:endParaRPr lang="zh-CN" altLang="zh-CN" sz="3600" dirty="0">
              <a:effectLst/>
              <a:latin typeface="Times New Roman" panose="02020603050405020304" pitchFamily="18" charset="0"/>
              <a:ea typeface="等线" panose="02010600030101010101" pitchFamily="2" charset="-122"/>
            </a:endParaRPr>
          </a:p>
        </p:txBody>
      </p:sp>
      <p:sp>
        <p:nvSpPr>
          <p:cNvPr id="51" name="Text Box 178">
            <a:extLst>
              <a:ext uri="{FF2B5EF4-FFF2-40B4-BE49-F238E27FC236}">
                <a16:creationId xmlns:a16="http://schemas.microsoft.com/office/drawing/2014/main" id="{FA84C926-6496-4968-823B-391AE65E2218}"/>
              </a:ext>
            </a:extLst>
          </p:cNvPr>
          <p:cNvSpPr txBox="1">
            <a:spLocks noChangeArrowheads="1"/>
          </p:cNvSpPr>
          <p:nvPr/>
        </p:nvSpPr>
        <p:spPr bwMode="auto">
          <a:xfrm>
            <a:off x="10923045" y="26136600"/>
            <a:ext cx="9586913" cy="1353184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ts val="600"/>
              </a:spcBef>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When the initial hot water temperature and inlet water temperature of the tank remain unchanged, the discharge curves at three different flow rates are tested, as shown in Fig.2. From the curve, we can summarize the water discharging process into three stages: (1) High temperature stable stage. When cold water enters the bottom of the water tank, the hot and cold water are mixed to form a thermocline with a certain thickness, which does not affect the hot water at the top of the water tank. Therefore, the hot water is continuously and stably ejected from the water outlet. (2) The temperature drops sharply. The thickness of the thermocline layer changes, and its position gradually develops toward the top of the water tank. When the thermocline touches the top and continues to flow out, the temperature of the water tank shows a sharp downward trend. (3) Low temperature stage. At this time, the hot water in the thermocline layer of the water tank has been almost eliminated, and the outlet water temperature will gradually decrease to the same temperature as the inlet cold water. </a:t>
            </a:r>
            <a:endParaRPr lang="zh-CN" altLang="zh-CN" sz="3600" dirty="0">
              <a:effectLst/>
              <a:latin typeface="Times New Roman" panose="02020603050405020304" pitchFamily="18" charset="0"/>
              <a:ea typeface="等线" panose="02010600030101010101" pitchFamily="2" charset="-122"/>
            </a:endParaRPr>
          </a:p>
        </p:txBody>
      </p:sp>
      <p:pic>
        <p:nvPicPr>
          <p:cNvPr id="1028" name="图片 1">
            <a:extLst>
              <a:ext uri="{FF2B5EF4-FFF2-40B4-BE49-F238E27FC236}">
                <a16:creationId xmlns:a16="http://schemas.microsoft.com/office/drawing/2014/main" id="{32EFCFC9-9768-4FE8-9CB8-B6BC2EC6F98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60743" y="6386909"/>
            <a:ext cx="8417669" cy="587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文本框 53">
            <a:extLst>
              <a:ext uri="{FF2B5EF4-FFF2-40B4-BE49-F238E27FC236}">
                <a16:creationId xmlns:a16="http://schemas.microsoft.com/office/drawing/2014/main" id="{95EF98C3-86DE-49CA-BBC6-E4E28C15ACC7}"/>
              </a:ext>
            </a:extLst>
          </p:cNvPr>
          <p:cNvSpPr txBox="1"/>
          <p:nvPr/>
        </p:nvSpPr>
        <p:spPr>
          <a:xfrm>
            <a:off x="11144249" y="39624000"/>
            <a:ext cx="9336499" cy="3970318"/>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It can be seen from table 1 that the output rate of hot water is the highest at low flow rate, followed by medium flow rate and the lowest at high flow rate. The reason is that when the inlet velocity is low, the initial momentum of cold water is small, and it is compatible with hot water.</a:t>
            </a:r>
            <a:endParaRPr lang="zh-CN" altLang="zh-CN" sz="3600" dirty="0">
              <a:effectLst/>
              <a:latin typeface="Times New Roman" panose="02020603050405020304" pitchFamily="18" charset="0"/>
              <a:ea typeface="等线" panose="02010600030101010101" pitchFamily="2" charset="-122"/>
            </a:endParaRPr>
          </a:p>
        </p:txBody>
      </p:sp>
      <p:sp>
        <p:nvSpPr>
          <p:cNvPr id="56" name="文本框 55">
            <a:extLst>
              <a:ext uri="{FF2B5EF4-FFF2-40B4-BE49-F238E27FC236}">
                <a16:creationId xmlns:a16="http://schemas.microsoft.com/office/drawing/2014/main" id="{C5E52CE2-FC21-47D6-8A2D-55EF54342946}"/>
              </a:ext>
            </a:extLst>
          </p:cNvPr>
          <p:cNvSpPr txBox="1"/>
          <p:nvPr/>
        </p:nvSpPr>
        <p:spPr>
          <a:xfrm>
            <a:off x="21618575" y="14316091"/>
            <a:ext cx="8924925" cy="1200329"/>
          </a:xfrm>
          <a:prstGeom prst="rect">
            <a:avLst/>
          </a:prstGeom>
          <a:noFill/>
        </p:spPr>
        <p:txBody>
          <a:bodyPr wrap="square">
            <a:spAutoFit/>
          </a:bodyPr>
          <a:lstStyle/>
          <a:p>
            <a:pPr indent="118745" algn="just">
              <a:spcBef>
                <a:spcPts val="600"/>
              </a:spcBef>
              <a:tabLst>
                <a:tab pos="288290" algn="l"/>
                <a:tab pos="540385" algn="l"/>
                <a:tab pos="828040" algn="l"/>
                <a:tab pos="1151890" algn="l"/>
              </a:tabLst>
            </a:pPr>
            <a:r>
              <a:rPr lang="en-GB" altLang="zh-CN" sz="3600" b="1" dirty="0">
                <a:effectLst/>
                <a:latin typeface="Times New Roman" panose="02020603050405020304" pitchFamily="18" charset="0"/>
                <a:ea typeface="等线" panose="02010600030101010101" pitchFamily="2" charset="-122"/>
              </a:rPr>
              <a:t>Table 1. </a:t>
            </a:r>
            <a:r>
              <a:rPr lang="en-GB" altLang="zh-CN" sz="3600" dirty="0">
                <a:effectLst/>
                <a:latin typeface="Times New Roman" panose="02020603050405020304" pitchFamily="18" charset="0"/>
                <a:ea typeface="等线" panose="02010600030101010101" pitchFamily="2" charset="-122"/>
              </a:rPr>
              <a:t>Output rate of hot water under different inlet flow rate.</a:t>
            </a:r>
            <a:endParaRPr lang="zh-CN" altLang="zh-CN" sz="3600" dirty="0">
              <a:effectLst/>
              <a:latin typeface="Times New Roman" panose="02020603050405020304" pitchFamily="18" charset="0"/>
              <a:ea typeface="等线" panose="02010600030101010101" pitchFamily="2" charset="-122"/>
            </a:endParaRPr>
          </a:p>
        </p:txBody>
      </p:sp>
      <p:pic>
        <p:nvPicPr>
          <p:cNvPr id="13" name="图片 12">
            <a:extLst>
              <a:ext uri="{FF2B5EF4-FFF2-40B4-BE49-F238E27FC236}">
                <a16:creationId xmlns:a16="http://schemas.microsoft.com/office/drawing/2014/main" id="{F9E2D2C1-505D-4283-BA11-9178523A2129}"/>
              </a:ext>
            </a:extLst>
          </p:cNvPr>
          <p:cNvPicPr>
            <a:picLocks noChangeAspect="1"/>
          </p:cNvPicPr>
          <p:nvPr/>
        </p:nvPicPr>
        <p:blipFill>
          <a:blip r:embed="rId8"/>
          <a:stretch>
            <a:fillRect/>
          </a:stretch>
        </p:blipFill>
        <p:spPr>
          <a:xfrm>
            <a:off x="21833389" y="15611290"/>
            <a:ext cx="8502149" cy="2202255"/>
          </a:xfrm>
          <a:prstGeom prst="rect">
            <a:avLst/>
          </a:prstGeom>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1293</Words>
  <Application>Microsoft Office PowerPoint</Application>
  <PresentationFormat>自定义</PresentationFormat>
  <Paragraphs>37</Paragraphs>
  <Slides>1</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vt:i4>
      </vt:variant>
    </vt:vector>
  </HeadingPairs>
  <TitlesOfParts>
    <vt:vector size="4" baseType="lpstr">
      <vt:lpstr>Arial</vt:lpstr>
      <vt:lpstr>Times New Roman</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liq</cp:lastModifiedBy>
  <cp:revision>234</cp:revision>
  <cp:lastPrinted>2000-11-30T06:22:24Z</cp:lastPrinted>
  <dcterms:created xsi:type="dcterms:W3CDTF">1999-11-19T11:42:42Z</dcterms:created>
  <dcterms:modified xsi:type="dcterms:W3CDTF">2021-06-08T09:32:09Z</dcterms:modified>
</cp:coreProperties>
</file>