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Lst>
  <p:sldSz cx="32004000" cy="44958000"/>
  <p:notesSz cx="6732588" cy="9855200"/>
  <p:defaultTextStyle>
    <a:defPPr>
      <a:defRPr lang="en-A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9360">
          <p15:clr>
            <a:srgbClr val="A4A3A4"/>
          </p15:clr>
        </p15:guide>
        <p15:guide id="2" pos="10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8D8FCD"/>
    <a:srgbClr val="8183C7"/>
    <a:srgbClr val="6B6DBD"/>
    <a:srgbClr val="5D5FB7"/>
    <a:srgbClr val="008000"/>
    <a:srgbClr val="99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526" autoAdjust="0"/>
  </p:normalViewPr>
  <p:slideViewPr>
    <p:cSldViewPr showGuides="1">
      <p:cViewPr varScale="1">
        <p:scale>
          <a:sx n="17" d="100"/>
          <a:sy n="17" d="100"/>
        </p:scale>
        <p:origin x="3630" y="120"/>
      </p:cViewPr>
      <p:guideLst>
        <p:guide orient="horz" pos="19360"/>
        <p:guide pos="100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00500" y="7358063"/>
            <a:ext cx="24003000" cy="15651162"/>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4000500" y="23614063"/>
            <a:ext cx="24003000" cy="108537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BCF1343E-7EBA-45AB-B33D-4FC90222702E}" type="slidenum">
              <a:rPr lang="en-AU" altLang="de-DE"/>
              <a:pPr>
                <a:defRPr/>
              </a:pPr>
              <a:t>‹#›</a:t>
            </a:fld>
            <a:endParaRPr lang="en-AU" altLang="de-DE"/>
          </a:p>
        </p:txBody>
      </p:sp>
    </p:spTree>
    <p:extLst>
      <p:ext uri="{BB962C8B-B14F-4D97-AF65-F5344CB8AC3E}">
        <p14:creationId xmlns:p14="http://schemas.microsoft.com/office/powerpoint/2010/main" val="2804484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F964A9C7-519A-4F31-953C-621DF63BCABC}" type="slidenum">
              <a:rPr lang="en-AU" altLang="de-DE"/>
              <a:pPr>
                <a:defRPr/>
              </a:pPr>
              <a:t>‹#›</a:t>
            </a:fld>
            <a:endParaRPr lang="en-AU" altLang="de-DE"/>
          </a:p>
        </p:txBody>
      </p:sp>
    </p:spTree>
    <p:extLst>
      <p:ext uri="{BB962C8B-B14F-4D97-AF65-F5344CB8AC3E}">
        <p14:creationId xmlns:p14="http://schemas.microsoft.com/office/powerpoint/2010/main" val="1520782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804438" y="3994150"/>
            <a:ext cx="6800850" cy="35967988"/>
          </a:xfrm>
        </p:spPr>
        <p:txBody>
          <a:bodyPr vert="eaVert"/>
          <a:lstStyle/>
          <a:p>
            <a:r>
              <a:rPr lang="en-US"/>
              <a:t>Click to edit Master title style</a:t>
            </a:r>
            <a:endParaRPr lang="de-DE"/>
          </a:p>
        </p:txBody>
      </p:sp>
      <p:sp>
        <p:nvSpPr>
          <p:cNvPr id="3" name="Vertical Text Placeholder 2"/>
          <p:cNvSpPr>
            <a:spLocks noGrp="1"/>
          </p:cNvSpPr>
          <p:nvPr>
            <p:ph type="body" orient="vert" idx="1"/>
          </p:nvPr>
        </p:nvSpPr>
        <p:spPr>
          <a:xfrm>
            <a:off x="2398713" y="3994150"/>
            <a:ext cx="20253325" cy="359679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C4DAC70D-1A50-4E7E-9906-9B781AED21A8}" type="slidenum">
              <a:rPr lang="en-AU" altLang="de-DE"/>
              <a:pPr>
                <a:defRPr/>
              </a:pPr>
              <a:t>‹#›</a:t>
            </a:fld>
            <a:endParaRPr lang="en-AU" altLang="de-DE"/>
          </a:p>
        </p:txBody>
      </p:sp>
    </p:spTree>
    <p:extLst>
      <p:ext uri="{BB962C8B-B14F-4D97-AF65-F5344CB8AC3E}">
        <p14:creationId xmlns:p14="http://schemas.microsoft.com/office/powerpoint/2010/main" val="2176332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69AB3058-D6AB-4645-BFF5-E40D33CAD146}" type="slidenum">
              <a:rPr lang="en-AU" altLang="de-DE"/>
              <a:pPr>
                <a:defRPr/>
              </a:pPr>
              <a:t>‹#›</a:t>
            </a:fld>
            <a:endParaRPr lang="en-AU" altLang="de-DE"/>
          </a:p>
        </p:txBody>
      </p:sp>
    </p:spTree>
    <p:extLst>
      <p:ext uri="{BB962C8B-B14F-4D97-AF65-F5344CB8AC3E}">
        <p14:creationId xmlns:p14="http://schemas.microsoft.com/office/powerpoint/2010/main" val="1285619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4400" y="11207750"/>
            <a:ext cx="27603450" cy="18702338"/>
          </a:xfrm>
        </p:spPr>
        <p:txBody>
          <a:bodyPr anchor="b"/>
          <a:lstStyle>
            <a:lvl1pPr>
              <a:defRPr sz="6000"/>
            </a:lvl1pPr>
          </a:lstStyle>
          <a:p>
            <a:r>
              <a:rPr lang="en-US"/>
              <a:t>Click to edit Master title style</a:t>
            </a:r>
            <a:endParaRPr lang="de-DE"/>
          </a:p>
        </p:txBody>
      </p:sp>
      <p:sp>
        <p:nvSpPr>
          <p:cNvPr id="3" name="Text Placeholder 2"/>
          <p:cNvSpPr>
            <a:spLocks noGrp="1"/>
          </p:cNvSpPr>
          <p:nvPr>
            <p:ph type="body" idx="1"/>
          </p:nvPr>
        </p:nvSpPr>
        <p:spPr>
          <a:xfrm>
            <a:off x="2184400" y="30086300"/>
            <a:ext cx="27603450" cy="983456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p:cNvSpPr>
            <a:spLocks noGrp="1" noChangeArrowheads="1"/>
          </p:cNvSpPr>
          <p:nvPr>
            <p:ph type="sldNum" sz="quarter" idx="12"/>
          </p:nvPr>
        </p:nvSpPr>
        <p:spPr>
          <a:ln/>
        </p:spPr>
        <p:txBody>
          <a:bodyPr/>
          <a:lstStyle>
            <a:lvl1pPr>
              <a:defRPr/>
            </a:lvl1pPr>
          </a:lstStyle>
          <a:p>
            <a:pPr>
              <a:defRPr/>
            </a:pPr>
            <a:fld id="{06466D69-DC84-43E2-AED7-9EB29630A709}" type="slidenum">
              <a:rPr lang="en-AU" altLang="de-DE"/>
              <a:pPr>
                <a:defRPr/>
              </a:pPr>
              <a:t>‹#›</a:t>
            </a:fld>
            <a:endParaRPr lang="en-AU" altLang="de-DE"/>
          </a:p>
        </p:txBody>
      </p:sp>
    </p:spTree>
    <p:extLst>
      <p:ext uri="{BB962C8B-B14F-4D97-AF65-F5344CB8AC3E}">
        <p14:creationId xmlns:p14="http://schemas.microsoft.com/office/powerpoint/2010/main" val="2875391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sz="half" idx="1"/>
          </p:nvPr>
        </p:nvSpPr>
        <p:spPr>
          <a:xfrm>
            <a:off x="2398713" y="12987338"/>
            <a:ext cx="13527087"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16078200" y="12987338"/>
            <a:ext cx="13527088"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p:cNvSpPr>
            <a:spLocks noGrp="1" noChangeArrowheads="1"/>
          </p:cNvSpPr>
          <p:nvPr>
            <p:ph type="sldNum" sz="quarter" idx="12"/>
          </p:nvPr>
        </p:nvSpPr>
        <p:spPr>
          <a:ln/>
        </p:spPr>
        <p:txBody>
          <a:bodyPr/>
          <a:lstStyle>
            <a:lvl1pPr>
              <a:defRPr/>
            </a:lvl1pPr>
          </a:lstStyle>
          <a:p>
            <a:pPr>
              <a:defRPr/>
            </a:pPr>
            <a:fld id="{E7C73D3D-30D0-4821-90E4-88A632BAF4F0}" type="slidenum">
              <a:rPr lang="en-AU" altLang="de-DE"/>
              <a:pPr>
                <a:defRPr/>
              </a:pPr>
              <a:t>‹#›</a:t>
            </a:fld>
            <a:endParaRPr lang="en-AU" altLang="de-DE"/>
          </a:p>
        </p:txBody>
      </p:sp>
    </p:spTree>
    <p:extLst>
      <p:ext uri="{BB962C8B-B14F-4D97-AF65-F5344CB8AC3E}">
        <p14:creationId xmlns:p14="http://schemas.microsoft.com/office/powerpoint/2010/main" val="538115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393950"/>
            <a:ext cx="27603450" cy="8689975"/>
          </a:xfrm>
        </p:spPr>
        <p:txBody>
          <a:bodyPr/>
          <a:lstStyle/>
          <a:p>
            <a:r>
              <a:rPr lang="en-US"/>
              <a:t>Click to edit Master title style</a:t>
            </a:r>
            <a:endParaRPr lang="de-DE"/>
          </a:p>
        </p:txBody>
      </p:sp>
      <p:sp>
        <p:nvSpPr>
          <p:cNvPr id="3" name="Text Placeholder 2"/>
          <p:cNvSpPr>
            <a:spLocks noGrp="1"/>
          </p:cNvSpPr>
          <p:nvPr>
            <p:ph type="body" idx="1"/>
          </p:nvPr>
        </p:nvSpPr>
        <p:spPr>
          <a:xfrm>
            <a:off x="2205038" y="11020425"/>
            <a:ext cx="13538200"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5038" y="16422688"/>
            <a:ext cx="13538200"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16202025" y="11020425"/>
            <a:ext cx="13606463"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202025" y="16422688"/>
            <a:ext cx="13606463"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9" name="Rectangle 6"/>
          <p:cNvSpPr>
            <a:spLocks noGrp="1" noChangeArrowheads="1"/>
          </p:cNvSpPr>
          <p:nvPr>
            <p:ph type="sldNum" sz="quarter" idx="12"/>
          </p:nvPr>
        </p:nvSpPr>
        <p:spPr>
          <a:ln/>
        </p:spPr>
        <p:txBody>
          <a:bodyPr/>
          <a:lstStyle>
            <a:lvl1pPr>
              <a:defRPr/>
            </a:lvl1pPr>
          </a:lstStyle>
          <a:p>
            <a:pPr>
              <a:defRPr/>
            </a:pPr>
            <a:fld id="{8DB9A64E-5F89-4785-979F-0F646A38D208}" type="slidenum">
              <a:rPr lang="en-AU" altLang="de-DE"/>
              <a:pPr>
                <a:defRPr/>
              </a:pPr>
              <a:t>‹#›</a:t>
            </a:fld>
            <a:endParaRPr lang="en-AU" altLang="de-DE"/>
          </a:p>
        </p:txBody>
      </p:sp>
    </p:spTree>
    <p:extLst>
      <p:ext uri="{BB962C8B-B14F-4D97-AF65-F5344CB8AC3E}">
        <p14:creationId xmlns:p14="http://schemas.microsoft.com/office/powerpoint/2010/main" val="3156008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5" name="Rectangle 6"/>
          <p:cNvSpPr>
            <a:spLocks noGrp="1" noChangeArrowheads="1"/>
          </p:cNvSpPr>
          <p:nvPr>
            <p:ph type="sldNum" sz="quarter" idx="12"/>
          </p:nvPr>
        </p:nvSpPr>
        <p:spPr>
          <a:ln/>
        </p:spPr>
        <p:txBody>
          <a:bodyPr/>
          <a:lstStyle>
            <a:lvl1pPr>
              <a:defRPr/>
            </a:lvl1pPr>
          </a:lstStyle>
          <a:p>
            <a:pPr>
              <a:defRPr/>
            </a:pPr>
            <a:fld id="{F08ADD76-07C4-4AED-9CFC-1DA793C20853}" type="slidenum">
              <a:rPr lang="en-AU" altLang="de-DE"/>
              <a:pPr>
                <a:defRPr/>
              </a:pPr>
              <a:t>‹#›</a:t>
            </a:fld>
            <a:endParaRPr lang="en-AU" altLang="de-DE"/>
          </a:p>
        </p:txBody>
      </p:sp>
    </p:spTree>
    <p:extLst>
      <p:ext uri="{BB962C8B-B14F-4D97-AF65-F5344CB8AC3E}">
        <p14:creationId xmlns:p14="http://schemas.microsoft.com/office/powerpoint/2010/main" val="1297378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4" name="Rectangle 6"/>
          <p:cNvSpPr>
            <a:spLocks noGrp="1" noChangeArrowheads="1"/>
          </p:cNvSpPr>
          <p:nvPr>
            <p:ph type="sldNum" sz="quarter" idx="12"/>
          </p:nvPr>
        </p:nvSpPr>
        <p:spPr>
          <a:ln/>
        </p:spPr>
        <p:txBody>
          <a:bodyPr/>
          <a:lstStyle>
            <a:lvl1pPr>
              <a:defRPr/>
            </a:lvl1pPr>
          </a:lstStyle>
          <a:p>
            <a:pPr>
              <a:defRPr/>
            </a:pPr>
            <a:fld id="{D687D7E8-AD10-4720-9ABA-7FA76E9E0CB3}" type="slidenum">
              <a:rPr lang="en-AU" altLang="de-DE"/>
              <a:pPr>
                <a:defRPr/>
              </a:pPr>
              <a:t>‹#›</a:t>
            </a:fld>
            <a:endParaRPr lang="en-AU" altLang="de-DE"/>
          </a:p>
        </p:txBody>
      </p:sp>
    </p:spTree>
    <p:extLst>
      <p:ext uri="{BB962C8B-B14F-4D97-AF65-F5344CB8AC3E}">
        <p14:creationId xmlns:p14="http://schemas.microsoft.com/office/powerpoint/2010/main" val="2333294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Content Placeholder 2"/>
          <p:cNvSpPr>
            <a:spLocks noGrp="1"/>
          </p:cNvSpPr>
          <p:nvPr>
            <p:ph idx="1"/>
          </p:nvPr>
        </p:nvSpPr>
        <p:spPr>
          <a:xfrm>
            <a:off x="13606463" y="6473825"/>
            <a:ext cx="16202025" cy="319484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p:cNvSpPr>
            <a:spLocks noGrp="1" noChangeArrowheads="1"/>
          </p:cNvSpPr>
          <p:nvPr>
            <p:ph type="sldNum" sz="quarter" idx="12"/>
          </p:nvPr>
        </p:nvSpPr>
        <p:spPr>
          <a:ln/>
        </p:spPr>
        <p:txBody>
          <a:bodyPr/>
          <a:lstStyle>
            <a:lvl1pPr>
              <a:defRPr/>
            </a:lvl1pPr>
          </a:lstStyle>
          <a:p>
            <a:pPr>
              <a:defRPr/>
            </a:pPr>
            <a:fld id="{44EBAC3C-D39A-4867-8F61-32C8ED78DA50}" type="slidenum">
              <a:rPr lang="en-AU" altLang="de-DE"/>
              <a:pPr>
                <a:defRPr/>
              </a:pPr>
              <a:t>‹#›</a:t>
            </a:fld>
            <a:endParaRPr lang="en-AU" altLang="de-DE"/>
          </a:p>
        </p:txBody>
      </p:sp>
    </p:spTree>
    <p:extLst>
      <p:ext uri="{BB962C8B-B14F-4D97-AF65-F5344CB8AC3E}">
        <p14:creationId xmlns:p14="http://schemas.microsoft.com/office/powerpoint/2010/main" val="3790377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Picture Placeholder 2"/>
          <p:cNvSpPr>
            <a:spLocks noGrp="1"/>
          </p:cNvSpPr>
          <p:nvPr>
            <p:ph type="pic" idx="1"/>
          </p:nvPr>
        </p:nvSpPr>
        <p:spPr>
          <a:xfrm>
            <a:off x="13606463" y="6473825"/>
            <a:ext cx="16202025" cy="31948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p:cNvSpPr>
            <a:spLocks noGrp="1" noChangeArrowheads="1"/>
          </p:cNvSpPr>
          <p:nvPr>
            <p:ph type="sldNum" sz="quarter" idx="12"/>
          </p:nvPr>
        </p:nvSpPr>
        <p:spPr>
          <a:ln/>
        </p:spPr>
        <p:txBody>
          <a:bodyPr/>
          <a:lstStyle>
            <a:lvl1pPr>
              <a:defRPr/>
            </a:lvl1pPr>
          </a:lstStyle>
          <a:p>
            <a:pPr>
              <a:defRPr/>
            </a:pPr>
            <a:fld id="{6B9C59AE-8ECA-4850-AAFF-84E0BD9DABEB}" type="slidenum">
              <a:rPr lang="en-AU" altLang="de-DE"/>
              <a:pPr>
                <a:defRPr/>
              </a:pPr>
              <a:t>‹#›</a:t>
            </a:fld>
            <a:endParaRPr lang="en-AU" altLang="de-DE"/>
          </a:p>
        </p:txBody>
      </p:sp>
    </p:spTree>
    <p:extLst>
      <p:ext uri="{BB962C8B-B14F-4D97-AF65-F5344CB8AC3E}">
        <p14:creationId xmlns:p14="http://schemas.microsoft.com/office/powerpoint/2010/main" val="370679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98713" y="3994150"/>
            <a:ext cx="27206575" cy="749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ctr" anchorCtr="0" compatLnSpc="1">
            <a:prstTxWarp prst="textNoShape">
              <a:avLst/>
            </a:prstTxWarp>
          </a:bodyPr>
          <a:lstStyle/>
          <a:p>
            <a:pPr lvl="0"/>
            <a:r>
              <a:rPr lang="en-AU" altLang="de-DE"/>
              <a:t>Click to edit Master title style</a:t>
            </a:r>
          </a:p>
        </p:txBody>
      </p:sp>
      <p:sp>
        <p:nvSpPr>
          <p:cNvPr id="1027" name="Rectangle 3"/>
          <p:cNvSpPr>
            <a:spLocks noGrp="1" noChangeArrowheads="1"/>
          </p:cNvSpPr>
          <p:nvPr>
            <p:ph type="body" idx="1"/>
          </p:nvPr>
        </p:nvSpPr>
        <p:spPr bwMode="auto">
          <a:xfrm>
            <a:off x="2398713" y="12987338"/>
            <a:ext cx="27206575" cy="269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t" anchorCtr="0" compatLnSpc="1">
            <a:prstTxWarp prst="textNoShape">
              <a:avLst/>
            </a:prstTxWarp>
          </a:bodyPr>
          <a:lstStyle/>
          <a:p>
            <a:pPr lvl="0"/>
            <a:r>
              <a:rPr lang="en-AU" altLang="de-DE"/>
              <a:t>Click to edit Master text styles</a:t>
            </a:r>
          </a:p>
          <a:p>
            <a:pPr lvl="1"/>
            <a:r>
              <a:rPr lang="en-AU" altLang="de-DE"/>
              <a:t>Second level</a:t>
            </a:r>
          </a:p>
          <a:p>
            <a:pPr lvl="2"/>
            <a:r>
              <a:rPr lang="en-AU" altLang="de-DE"/>
              <a:t>Third level</a:t>
            </a:r>
          </a:p>
          <a:p>
            <a:pPr lvl="3"/>
            <a:r>
              <a:rPr lang="en-AU" altLang="de-DE"/>
              <a:t>Fourth level</a:t>
            </a:r>
          </a:p>
          <a:p>
            <a:pPr lvl="4"/>
            <a:r>
              <a:rPr lang="en-AU" altLang="de-DE"/>
              <a:t>Fifth level</a:t>
            </a:r>
          </a:p>
        </p:txBody>
      </p:sp>
      <p:sp>
        <p:nvSpPr>
          <p:cNvPr id="1028" name="Rectangle 4"/>
          <p:cNvSpPr>
            <a:spLocks noGrp="1" noChangeArrowheads="1"/>
          </p:cNvSpPr>
          <p:nvPr>
            <p:ph type="dt" sz="half" idx="2"/>
          </p:nvPr>
        </p:nvSpPr>
        <p:spPr bwMode="auto">
          <a:xfrm>
            <a:off x="23987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l" defTabSz="4352925">
              <a:defRPr sz="6600"/>
            </a:lvl1pPr>
          </a:lstStyle>
          <a:p>
            <a:pPr>
              <a:defRPr/>
            </a:pPr>
            <a:endParaRPr lang="en-AU" altLang="de-DE"/>
          </a:p>
        </p:txBody>
      </p:sp>
      <p:sp>
        <p:nvSpPr>
          <p:cNvPr id="1029" name="Rectangle 5"/>
          <p:cNvSpPr>
            <a:spLocks noGrp="1" noChangeArrowheads="1"/>
          </p:cNvSpPr>
          <p:nvPr>
            <p:ph type="ftr" sz="quarter" idx="3"/>
          </p:nvPr>
        </p:nvSpPr>
        <p:spPr bwMode="auto">
          <a:xfrm>
            <a:off x="10934700" y="40963850"/>
            <a:ext cx="10134600"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ctr" defTabSz="4352925">
              <a:defRPr sz="6600"/>
            </a:lvl1pPr>
          </a:lstStyle>
          <a:p>
            <a:pPr>
              <a:defRPr/>
            </a:pPr>
            <a:endParaRPr lang="en-AU" altLang="de-DE"/>
          </a:p>
        </p:txBody>
      </p:sp>
      <p:sp>
        <p:nvSpPr>
          <p:cNvPr id="1030" name="Rectangle 6"/>
          <p:cNvSpPr>
            <a:spLocks noGrp="1" noChangeArrowheads="1"/>
          </p:cNvSpPr>
          <p:nvPr>
            <p:ph type="sldNum" sz="quarter" idx="4"/>
          </p:nvPr>
        </p:nvSpPr>
        <p:spPr bwMode="auto">
          <a:xfrm>
            <a:off x="229346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r" defTabSz="4352925">
              <a:defRPr sz="6600" smtClean="0"/>
            </a:lvl1pPr>
          </a:lstStyle>
          <a:p>
            <a:pPr>
              <a:defRPr/>
            </a:pPr>
            <a:fld id="{3CC8A5E7-4AA9-4709-BD25-68B7C665895D}" type="slidenum">
              <a:rPr lang="en-AU" altLang="de-DE"/>
              <a:pPr>
                <a:defRPr/>
              </a:pPr>
              <a:t>‹#›</a:t>
            </a:fld>
            <a:endParaRPr lang="en-AU"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52925" rtl="0" eaLnBrk="0" fontAlgn="base" hangingPunct="0">
        <a:spcBef>
          <a:spcPct val="0"/>
        </a:spcBef>
        <a:spcAft>
          <a:spcPct val="0"/>
        </a:spcAft>
        <a:defRPr sz="21000" kern="1200">
          <a:solidFill>
            <a:schemeClr val="tx2"/>
          </a:solidFill>
          <a:latin typeface="+mj-lt"/>
          <a:ea typeface="+mj-ea"/>
          <a:cs typeface="+mj-cs"/>
        </a:defRPr>
      </a:lvl1pPr>
      <a:lvl2pPr algn="ctr" defTabSz="4352925" rtl="0" eaLnBrk="0" fontAlgn="base" hangingPunct="0">
        <a:spcBef>
          <a:spcPct val="0"/>
        </a:spcBef>
        <a:spcAft>
          <a:spcPct val="0"/>
        </a:spcAft>
        <a:defRPr sz="21000">
          <a:solidFill>
            <a:schemeClr val="tx2"/>
          </a:solidFill>
          <a:latin typeface="Times New Roman" panose="02020603050405020304" pitchFamily="18" charset="0"/>
        </a:defRPr>
      </a:lvl2pPr>
      <a:lvl3pPr algn="ctr" defTabSz="4352925" rtl="0" eaLnBrk="0" fontAlgn="base" hangingPunct="0">
        <a:spcBef>
          <a:spcPct val="0"/>
        </a:spcBef>
        <a:spcAft>
          <a:spcPct val="0"/>
        </a:spcAft>
        <a:defRPr sz="21000">
          <a:solidFill>
            <a:schemeClr val="tx2"/>
          </a:solidFill>
          <a:latin typeface="Times New Roman" panose="02020603050405020304" pitchFamily="18" charset="0"/>
        </a:defRPr>
      </a:lvl3pPr>
      <a:lvl4pPr algn="ctr" defTabSz="4352925" rtl="0" eaLnBrk="0" fontAlgn="base" hangingPunct="0">
        <a:spcBef>
          <a:spcPct val="0"/>
        </a:spcBef>
        <a:spcAft>
          <a:spcPct val="0"/>
        </a:spcAft>
        <a:defRPr sz="21000">
          <a:solidFill>
            <a:schemeClr val="tx2"/>
          </a:solidFill>
          <a:latin typeface="Times New Roman" panose="02020603050405020304" pitchFamily="18" charset="0"/>
        </a:defRPr>
      </a:lvl4pPr>
      <a:lvl5pPr algn="ctr" defTabSz="4352925" rtl="0" eaLnBrk="0" fontAlgn="base" hangingPunct="0">
        <a:spcBef>
          <a:spcPct val="0"/>
        </a:spcBef>
        <a:spcAft>
          <a:spcPct val="0"/>
        </a:spcAft>
        <a:defRPr sz="21000">
          <a:solidFill>
            <a:schemeClr val="tx2"/>
          </a:solidFill>
          <a:latin typeface="Times New Roman" panose="02020603050405020304" pitchFamily="18" charset="0"/>
        </a:defRPr>
      </a:lvl5pPr>
      <a:lvl6pPr marL="457200" algn="ctr" defTabSz="4352925" rtl="0" eaLnBrk="0" fontAlgn="base" hangingPunct="0">
        <a:spcBef>
          <a:spcPct val="0"/>
        </a:spcBef>
        <a:spcAft>
          <a:spcPct val="0"/>
        </a:spcAft>
        <a:defRPr sz="21000">
          <a:solidFill>
            <a:schemeClr val="tx2"/>
          </a:solidFill>
          <a:latin typeface="Times New Roman" panose="02020603050405020304" pitchFamily="18" charset="0"/>
        </a:defRPr>
      </a:lvl6pPr>
      <a:lvl7pPr marL="914400" algn="ctr" defTabSz="4352925" rtl="0" eaLnBrk="0" fontAlgn="base" hangingPunct="0">
        <a:spcBef>
          <a:spcPct val="0"/>
        </a:spcBef>
        <a:spcAft>
          <a:spcPct val="0"/>
        </a:spcAft>
        <a:defRPr sz="21000">
          <a:solidFill>
            <a:schemeClr val="tx2"/>
          </a:solidFill>
          <a:latin typeface="Times New Roman" panose="02020603050405020304" pitchFamily="18" charset="0"/>
        </a:defRPr>
      </a:lvl7pPr>
      <a:lvl8pPr marL="1371600" algn="ctr" defTabSz="4352925" rtl="0" eaLnBrk="0" fontAlgn="base" hangingPunct="0">
        <a:spcBef>
          <a:spcPct val="0"/>
        </a:spcBef>
        <a:spcAft>
          <a:spcPct val="0"/>
        </a:spcAft>
        <a:defRPr sz="21000">
          <a:solidFill>
            <a:schemeClr val="tx2"/>
          </a:solidFill>
          <a:latin typeface="Times New Roman" panose="02020603050405020304" pitchFamily="18" charset="0"/>
        </a:defRPr>
      </a:lvl8pPr>
      <a:lvl9pPr marL="1828800" algn="ctr" defTabSz="4352925" rtl="0" eaLnBrk="0" fontAlgn="base" hangingPunct="0">
        <a:spcBef>
          <a:spcPct val="0"/>
        </a:spcBef>
        <a:spcAft>
          <a:spcPct val="0"/>
        </a:spcAft>
        <a:defRPr sz="21000">
          <a:solidFill>
            <a:schemeClr val="tx2"/>
          </a:solidFill>
          <a:latin typeface="Times New Roman" panose="02020603050405020304" pitchFamily="18" charset="0"/>
        </a:defRPr>
      </a:lvl9pPr>
    </p:titleStyle>
    <p:bodyStyle>
      <a:lvl1pPr marL="1630363" indent="-1630363"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488"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413" indent="-1087438"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ChangeArrowheads="1"/>
          </p:cNvSpPr>
          <p:nvPr/>
        </p:nvSpPr>
        <p:spPr bwMode="auto">
          <a:xfrm>
            <a:off x="457200" y="5791200"/>
            <a:ext cx="9872663" cy="38404800"/>
          </a:xfrm>
          <a:prstGeom prst="rect">
            <a:avLst/>
          </a:prstGeom>
          <a:solidFill>
            <a:srgbClr val="FFFF00">
              <a:alpha val="50195"/>
            </a:srgbClr>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dirty="0"/>
          </a:p>
        </p:txBody>
      </p:sp>
      <p:sp>
        <p:nvSpPr>
          <p:cNvPr id="2051" name="Rectangle 6"/>
          <p:cNvSpPr>
            <a:spLocks noChangeArrowheads="1"/>
          </p:cNvSpPr>
          <p:nvPr/>
        </p:nvSpPr>
        <p:spPr bwMode="auto">
          <a:xfrm>
            <a:off x="10896600" y="5791200"/>
            <a:ext cx="9871075" cy="38404800"/>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2052" name="Rectangle 7"/>
          <p:cNvSpPr>
            <a:spLocks noChangeArrowheads="1"/>
          </p:cNvSpPr>
          <p:nvPr/>
        </p:nvSpPr>
        <p:spPr bwMode="auto">
          <a:xfrm>
            <a:off x="21259800" y="5791200"/>
            <a:ext cx="9874250" cy="38404800"/>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2053" name="Rectangle 10"/>
          <p:cNvSpPr>
            <a:spLocks noChangeArrowheads="1"/>
          </p:cNvSpPr>
          <p:nvPr/>
        </p:nvSpPr>
        <p:spPr bwMode="auto">
          <a:xfrm>
            <a:off x="0" y="152400"/>
            <a:ext cx="32004000" cy="5570538"/>
          </a:xfrm>
          <a:prstGeom prst="rect">
            <a:avLst/>
          </a:prstGeom>
          <a:noFill/>
          <a:ln>
            <a:noFill/>
          </a:ln>
          <a:effectLst/>
          <a:extLst>
            <a:ext uri="{909E8E84-426E-40DD-AFC4-6F175D3DCCD1}">
              <a14:hiddenFill xmlns:a14="http://schemas.microsoft.com/office/drawing/2010/main">
                <a:solidFill>
                  <a:srgbClr val="00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marL="457200" indent="-457200" defTabSz="952500">
              <a:spcBef>
                <a:spcPct val="20000"/>
              </a:spcBef>
              <a:buChar char="•"/>
              <a:defRPr sz="15300">
                <a:solidFill>
                  <a:schemeClr val="tx1"/>
                </a:solidFill>
                <a:latin typeface="Times New Roman" panose="02020603050405020304" pitchFamily="18" charset="0"/>
              </a:defRPr>
            </a:lvl1pPr>
            <a:lvl2pPr marL="933450" indent="-457200" defTabSz="952500">
              <a:spcBef>
                <a:spcPct val="20000"/>
              </a:spcBef>
              <a:buChar char="–"/>
              <a:defRPr sz="13400">
                <a:solidFill>
                  <a:schemeClr val="tx1"/>
                </a:solidFill>
                <a:latin typeface="Times New Roman" panose="02020603050405020304" pitchFamily="18" charset="0"/>
              </a:defRPr>
            </a:lvl2pPr>
            <a:lvl3pPr marL="1409700" indent="-457200" defTabSz="952500">
              <a:spcBef>
                <a:spcPct val="20000"/>
              </a:spcBef>
              <a:buChar char="•"/>
              <a:defRPr sz="11500">
                <a:solidFill>
                  <a:schemeClr val="tx1"/>
                </a:solidFill>
                <a:latin typeface="Times New Roman" panose="02020603050405020304" pitchFamily="18" charset="0"/>
              </a:defRPr>
            </a:lvl3pPr>
            <a:lvl4pPr marL="1885950" indent="-457200" defTabSz="952500">
              <a:spcBef>
                <a:spcPct val="20000"/>
              </a:spcBef>
              <a:buChar char="–"/>
              <a:defRPr sz="9500">
                <a:solidFill>
                  <a:schemeClr val="tx1"/>
                </a:solidFill>
                <a:latin typeface="Times New Roman" panose="02020603050405020304" pitchFamily="18" charset="0"/>
              </a:defRPr>
            </a:lvl4pPr>
            <a:lvl5pPr marL="2362200" indent="-457200" defTabSz="952500">
              <a:spcBef>
                <a:spcPct val="20000"/>
              </a:spcBef>
              <a:buChar char="»"/>
              <a:defRPr sz="9500">
                <a:solidFill>
                  <a:schemeClr val="tx1"/>
                </a:solidFill>
                <a:latin typeface="Times New Roman" panose="02020603050405020304" pitchFamily="18" charset="0"/>
              </a:defRPr>
            </a:lvl5pPr>
            <a:lvl6pPr marL="28194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32766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7338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41910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None/>
              <a:defRPr/>
            </a:pPr>
            <a:r>
              <a:rPr lang="en-GB" altLang="zh-CN" sz="4800" b="1" dirty="0"/>
              <a:t>Effect of vertical buoyant jet in a thermally stratified solar water tank</a:t>
            </a:r>
            <a:endParaRPr lang="zh-CN" altLang="zh-CN" sz="4800" b="1" dirty="0"/>
          </a:p>
          <a:p>
            <a:pPr algn="ctr">
              <a:spcBef>
                <a:spcPct val="0"/>
              </a:spcBef>
              <a:buFontTx/>
              <a:buNone/>
              <a:defRPr/>
            </a:pPr>
            <a:r>
              <a:rPr lang="en-GB" altLang="de-DE" sz="4800" b="1" dirty="0"/>
              <a:t> </a:t>
            </a:r>
            <a:r>
              <a:rPr lang="es-CL" altLang="de-DE" sz="3000" b="1" dirty="0"/>
              <a:t>  </a:t>
            </a:r>
          </a:p>
          <a:p>
            <a:pPr algn="ctr">
              <a:spcBef>
                <a:spcPct val="0"/>
              </a:spcBef>
              <a:buNone/>
              <a:defRPr/>
            </a:pPr>
            <a:r>
              <a:rPr lang="en-GB" altLang="zh-CN" sz="3300" b="1" dirty="0">
                <a:effectLst/>
                <a:latin typeface="Times New Roman" panose="02020603050405020304" pitchFamily="18" charset="0"/>
                <a:ea typeface="等线" panose="02010600030101010101" pitchFamily="2" charset="-122"/>
              </a:rPr>
              <a:t>Q. </a:t>
            </a:r>
            <a:r>
              <a:rPr lang="zh-CN" altLang="zh-CN" sz="3300" b="1" dirty="0">
                <a:effectLst/>
                <a:latin typeface="Times New Roman" panose="02020603050405020304" pitchFamily="18" charset="0"/>
                <a:ea typeface="等线" panose="02010600030101010101" pitchFamily="2" charset="-122"/>
              </a:rPr>
              <a:t>Li, X. Ding, Y. G. Zhang, </a:t>
            </a:r>
            <a:r>
              <a:rPr lang="en-GB" altLang="zh-CN" sz="3300" b="1" dirty="0">
                <a:effectLst/>
                <a:latin typeface="Times New Roman" panose="02020603050405020304" pitchFamily="18" charset="0"/>
                <a:ea typeface="等线" panose="02010600030101010101" pitchFamily="2" charset="-122"/>
              </a:rPr>
              <a:t>T. Liu, W. F. Gao, </a:t>
            </a:r>
            <a:r>
              <a:rPr lang="zh-CN" altLang="zh-CN" sz="3300" b="1" dirty="0">
                <a:effectLst/>
                <a:latin typeface="Times New Roman" panose="02020603050405020304" pitchFamily="18" charset="0"/>
                <a:ea typeface="等线" panose="02010600030101010101" pitchFamily="2" charset="-122"/>
              </a:rPr>
              <a:t>W. X. Lin</a:t>
            </a:r>
            <a:r>
              <a:rPr lang="zh-CN" altLang="zh-CN" sz="3300" b="1" baseline="30000" dirty="0">
                <a:effectLst/>
                <a:latin typeface="Times New Roman" panose="02020603050405020304" pitchFamily="18" charset="0"/>
                <a:ea typeface="等线" panose="02010600030101010101" pitchFamily="2" charset="-122"/>
              </a:rPr>
              <a:t>*</a:t>
            </a:r>
            <a:endParaRPr lang="zh-CN" altLang="zh-CN" sz="3300" b="1" dirty="0">
              <a:effectLst/>
              <a:latin typeface="Times New Roman" panose="02020603050405020304" pitchFamily="18" charset="0"/>
              <a:ea typeface="等线" panose="02010600030101010101" pitchFamily="2" charset="-122"/>
            </a:endParaRPr>
          </a:p>
          <a:p>
            <a:pPr algn="ctr">
              <a:spcBef>
                <a:spcPct val="0"/>
              </a:spcBef>
              <a:buFontTx/>
              <a:buNone/>
              <a:defRPr/>
            </a:pPr>
            <a:endParaRPr lang="es-ES" altLang="de-DE" sz="2900" i="1" dirty="0"/>
          </a:p>
          <a:p>
            <a:pPr algn="ctr">
              <a:spcBef>
                <a:spcPct val="0"/>
              </a:spcBef>
              <a:buFontTx/>
              <a:buNone/>
              <a:defRPr/>
            </a:pPr>
            <a:r>
              <a:rPr lang="en-GB" altLang="zh-CN" sz="2900" i="1" dirty="0">
                <a:effectLst/>
                <a:latin typeface="Times New Roman" panose="02020603050405020304" pitchFamily="18" charset="0"/>
                <a:ea typeface="等线" panose="02010600030101010101" pitchFamily="2" charset="-122"/>
              </a:rPr>
              <a:t>Solar Energy Research Institute</a:t>
            </a:r>
            <a:r>
              <a:rPr lang="es-ES" altLang="de-DE" sz="2900" i="1" dirty="0"/>
              <a:t>, Yunnan Normal University, Kunming, Yunnan, China</a:t>
            </a:r>
          </a:p>
          <a:p>
            <a:pPr lvl="2" algn="ctr">
              <a:spcBef>
                <a:spcPct val="0"/>
              </a:spcBef>
              <a:buFontTx/>
              <a:buNone/>
              <a:defRPr/>
            </a:pPr>
            <a:endParaRPr lang="es-ES" altLang="de-DE" sz="2900" i="1" dirty="0"/>
          </a:p>
          <a:p>
            <a:pPr lvl="2" algn="ctr">
              <a:spcBef>
                <a:spcPct val="0"/>
              </a:spcBef>
              <a:buFontTx/>
              <a:buNone/>
              <a:defRPr/>
            </a:pPr>
            <a:endParaRPr lang="en-US" altLang="de-DE" sz="900" i="1" dirty="0"/>
          </a:p>
        </p:txBody>
      </p:sp>
      <p:sp>
        <p:nvSpPr>
          <p:cNvPr id="2054" name="Rectangle 14"/>
          <p:cNvSpPr>
            <a:spLocks noChangeArrowheads="1"/>
          </p:cNvSpPr>
          <p:nvPr/>
        </p:nvSpPr>
        <p:spPr bwMode="auto">
          <a:xfrm>
            <a:off x="457200" y="5791200"/>
            <a:ext cx="9872663" cy="1581150"/>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a:t>Introduction</a:t>
            </a:r>
            <a:endParaRPr lang="en-AU" altLang="de-DE" sz="5900"/>
          </a:p>
        </p:txBody>
      </p:sp>
      <p:sp>
        <p:nvSpPr>
          <p:cNvPr id="2055" name="Rectangle 16"/>
          <p:cNvSpPr>
            <a:spLocks noChangeArrowheads="1"/>
          </p:cNvSpPr>
          <p:nvPr/>
        </p:nvSpPr>
        <p:spPr bwMode="auto">
          <a:xfrm>
            <a:off x="21145500" y="26289000"/>
            <a:ext cx="9871075" cy="1581150"/>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dirty="0"/>
              <a:t>Conclusions</a:t>
            </a:r>
          </a:p>
        </p:txBody>
      </p:sp>
      <p:sp>
        <p:nvSpPr>
          <p:cNvPr id="2057" name="Text Box 69"/>
          <p:cNvSpPr txBox="1">
            <a:spLocks noChangeArrowheads="1"/>
          </p:cNvSpPr>
          <p:nvPr/>
        </p:nvSpPr>
        <p:spPr bwMode="auto">
          <a:xfrm>
            <a:off x="495300" y="31872237"/>
            <a:ext cx="9872663" cy="1579563"/>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900" b="1">
                <a:cs typeface="Times New Roman" panose="02020603050405020304" pitchFamily="18" charset="0"/>
              </a:rPr>
              <a:t>Methodology</a:t>
            </a:r>
            <a:endParaRPr lang="en-AU" altLang="de-DE" sz="5900" b="1"/>
          </a:p>
        </p:txBody>
      </p:sp>
      <p:sp>
        <p:nvSpPr>
          <p:cNvPr id="2058" name="Text Box 70"/>
          <p:cNvSpPr txBox="1">
            <a:spLocks noChangeArrowheads="1"/>
          </p:cNvSpPr>
          <p:nvPr/>
        </p:nvSpPr>
        <p:spPr bwMode="auto">
          <a:xfrm>
            <a:off x="360363" y="29838650"/>
            <a:ext cx="9871075" cy="534988"/>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50000"/>
              </a:spcBef>
            </a:pPr>
            <a:endParaRPr lang="en-US" altLang="de-DE" sz="3300"/>
          </a:p>
        </p:txBody>
      </p:sp>
      <p:sp>
        <p:nvSpPr>
          <p:cNvPr id="2059" name="Text Box 77"/>
          <p:cNvSpPr txBox="1">
            <a:spLocks noChangeArrowheads="1"/>
          </p:cNvSpPr>
          <p:nvPr/>
        </p:nvSpPr>
        <p:spPr bwMode="auto">
          <a:xfrm>
            <a:off x="21367750" y="31081663"/>
            <a:ext cx="9869488" cy="47498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50000"/>
              </a:spcBef>
            </a:pPr>
            <a:endParaRPr lang="en-US" altLang="de-DE" sz="3300"/>
          </a:p>
        </p:txBody>
      </p:sp>
      <p:sp>
        <p:nvSpPr>
          <p:cNvPr id="2063" name="Rectangle 141"/>
          <p:cNvSpPr>
            <a:spLocks noChangeArrowheads="1"/>
          </p:cNvSpPr>
          <p:nvPr/>
        </p:nvSpPr>
        <p:spPr bwMode="auto">
          <a:xfrm>
            <a:off x="16002000" y="21944013"/>
            <a:ext cx="32004000" cy="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de-DE" altLang="de-DE"/>
          </a:p>
        </p:txBody>
      </p:sp>
      <p:sp>
        <p:nvSpPr>
          <p:cNvPr id="2064" name="Rectangle 154"/>
          <p:cNvSpPr>
            <a:spLocks noChangeArrowheads="1"/>
          </p:cNvSpPr>
          <p:nvPr/>
        </p:nvSpPr>
        <p:spPr bwMode="auto">
          <a:xfrm>
            <a:off x="21259800" y="35280600"/>
            <a:ext cx="9871075" cy="1579563"/>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900" b="1" dirty="0">
                <a:cs typeface="Times New Roman" panose="02020603050405020304" pitchFamily="18" charset="0"/>
              </a:rPr>
              <a:t>References</a:t>
            </a:r>
            <a:r>
              <a:rPr lang="es-ES" altLang="de-DE" sz="5900" b="1" dirty="0"/>
              <a:t> </a:t>
            </a:r>
            <a:endParaRPr lang="en-AU" altLang="de-DE" sz="5900" b="1" dirty="0"/>
          </a:p>
        </p:txBody>
      </p:sp>
      <p:sp>
        <p:nvSpPr>
          <p:cNvPr id="2067" name="Text Box 159"/>
          <p:cNvSpPr txBox="1">
            <a:spLocks noChangeArrowheads="1"/>
          </p:cNvSpPr>
          <p:nvPr/>
        </p:nvSpPr>
        <p:spPr bwMode="auto">
          <a:xfrm>
            <a:off x="457200" y="7924800"/>
            <a:ext cx="9647238" cy="224488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buNone/>
              <a:tabLst>
                <a:tab pos="288290" algn="l"/>
                <a:tab pos="540385" algn="l"/>
                <a:tab pos="828040" algn="l"/>
                <a:tab pos="1151890" algn="l"/>
              </a:tabLst>
            </a:pPr>
            <a:r>
              <a:rPr lang="en-GB" altLang="zh-CN" sz="3600" dirty="0">
                <a:effectLst/>
                <a:latin typeface="Times New Roman" panose="02020603050405020304" pitchFamily="18" charset="0"/>
                <a:ea typeface="等线" panose="02010600030101010101" pitchFamily="2" charset="-122"/>
              </a:rPr>
              <a:t>   The thermal stratification of the solar hot water storage tank plays an important role in improving the thermal performance of the solar water heating device and increasing the solar thermal conversion efficiency. Energy-efficient storage can not only ensure a high actual heat output, but also maintain a usable temperature level to meet the needs of all operating cycles. Due to gravity and buoyancy, high-density fluid or cold water will be deposited in the lower part of the water tank, while low-density fluid or hot water will be deposited in the upper part of the water tank. A thermocline can be formed gradually between the hot zone and the cold zone inside the water storage tank, and a stable vertical temperature or density gradient can be maintained. Good sharp stratification can not only suppress the mixing and entropy generation in various operating cycles, but also reduce the ineffective volume or dead water area of the water storage tank that may account for 25% of the total volume [1].</a:t>
            </a:r>
            <a:endParaRPr lang="zh-CN" altLang="zh-CN" sz="3600" dirty="0">
              <a:effectLst/>
              <a:latin typeface="Times New Roman" panose="02020603050405020304" pitchFamily="18" charset="0"/>
              <a:ea typeface="等线" panose="02010600030101010101" pitchFamily="2" charset="-122"/>
            </a:endParaRPr>
          </a:p>
          <a:p>
            <a:pPr algn="just">
              <a:spcBef>
                <a:spcPts val="1800"/>
              </a:spcBef>
              <a:buNone/>
              <a:tabLst>
                <a:tab pos="288290" algn="l"/>
                <a:tab pos="540385" algn="l"/>
                <a:tab pos="828040" algn="l"/>
                <a:tab pos="1151890" algn="l"/>
              </a:tabLst>
            </a:pPr>
            <a:r>
              <a:rPr lang="en-GB" altLang="zh-CN" sz="3600" dirty="0">
                <a:effectLst/>
                <a:latin typeface="Times New Roman" panose="02020603050405020304" pitchFamily="18" charset="0"/>
                <a:ea typeface="等线" panose="02010600030101010101" pitchFamily="2" charset="-122"/>
              </a:rPr>
              <a:t>   During the water release stage of the solar water tank, when the incident cold water enters the bottom of the water tank, it starts to be entrained along the surrounding hot water layer. This entire process is called plume entrainment. In other words, plume entrainment is a process of heating the incident water. In the incident water, it rearranges its position in the water tank according to the matching available density of the surrounding fluid. This entrainment process increases the thickness of the thermocline through various mechanisms such as Kelvin–Helmholtz instability and Engulfment mechanism. Hess and Miller [2] used laser Doppler velocimeter (LDV) experiments to study the influence of the tank wall on the dynamics of the thermocline, and found that the formation of eddy currents was observed near the top of the tank wall. This is due to the buoyancy and pressure gradient caused by counter-acting convection.</a:t>
            </a:r>
            <a:endParaRPr lang="zh-CN" altLang="zh-CN" sz="3600" dirty="0">
              <a:effectLst/>
              <a:latin typeface="Times New Roman" panose="02020603050405020304" pitchFamily="18" charset="0"/>
              <a:ea typeface="等线" panose="02010600030101010101" pitchFamily="2" charset="-122"/>
            </a:endParaRPr>
          </a:p>
        </p:txBody>
      </p:sp>
      <p:sp>
        <p:nvSpPr>
          <p:cNvPr id="2070" name="Text Box 173"/>
          <p:cNvSpPr txBox="1">
            <a:spLocks noChangeArrowheads="1"/>
          </p:cNvSpPr>
          <p:nvPr/>
        </p:nvSpPr>
        <p:spPr bwMode="auto">
          <a:xfrm>
            <a:off x="325438" y="34607280"/>
            <a:ext cx="9723438" cy="8758164"/>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marL="342900" indent="0" algn="just">
              <a:buNone/>
              <a:tabLst>
                <a:tab pos="287338" algn="l"/>
                <a:tab pos="342900" algn="l"/>
                <a:tab pos="539750" algn="l"/>
                <a:tab pos="827088" algn="l"/>
              </a:tabLst>
            </a:pPr>
            <a:r>
              <a:rPr lang="en-GB" altLang="zh-CN" sz="3600" dirty="0"/>
              <a:t>   For a natural circulation indirect solar water heating system with a jacketed hot water exchange tank, the water tank structure is shown in Fig.1. The inner tank of the water tank is made of steel plate enamel. There is a mantle heat exchange device outside the inner water tank, and the interlayer is filled with circulating working fluid. The inlet and outlet of the used domestic water are located at the bottom of the water tank, and the hot water pipe goes deep into the top of the inner water tank through the draft tube. The inlet of the heat exchange working fluid is located at the upper part of the jacketed heat exchanger, and the outlet is located at the lower part.</a:t>
            </a:r>
            <a:endParaRPr lang="zh-CN" altLang="zh-CN" sz="3600" dirty="0"/>
          </a:p>
          <a:p>
            <a:pPr lvl="2" algn="just">
              <a:spcBef>
                <a:spcPct val="0"/>
              </a:spcBef>
              <a:buFontTx/>
              <a:buNone/>
            </a:pPr>
            <a:r>
              <a:rPr lang="en-GB" altLang="zh-CN" sz="3600" dirty="0">
                <a:ea typeface="等线" panose="02010600030101010101" pitchFamily="2" charset="-122"/>
              </a:rPr>
              <a:t> </a:t>
            </a:r>
            <a:endParaRPr lang="en-US" altLang="de-DE" sz="3600" dirty="0">
              <a:cs typeface="Times New Roman" panose="02020603050405020304" pitchFamily="18" charset="0"/>
            </a:endParaRPr>
          </a:p>
          <a:p>
            <a:pPr lvl="2" algn="just">
              <a:spcBef>
                <a:spcPct val="0"/>
              </a:spcBef>
              <a:buFontTx/>
              <a:buNone/>
            </a:pPr>
            <a:endParaRPr lang="en-US" altLang="de-DE" sz="3300" dirty="0">
              <a:cs typeface="Times New Roman" panose="02020603050405020304" pitchFamily="18" charset="0"/>
            </a:endParaRPr>
          </a:p>
          <a:p>
            <a:pPr lvl="2" algn="just">
              <a:spcBef>
                <a:spcPct val="0"/>
              </a:spcBef>
              <a:buFontTx/>
              <a:buNone/>
            </a:pPr>
            <a:endParaRPr lang="en-AU" altLang="de-DE" sz="3300" dirty="0"/>
          </a:p>
        </p:txBody>
      </p:sp>
      <p:sp>
        <p:nvSpPr>
          <p:cNvPr id="2071" name="Rectangle 176"/>
          <p:cNvSpPr>
            <a:spLocks noChangeArrowheads="1"/>
          </p:cNvSpPr>
          <p:nvPr/>
        </p:nvSpPr>
        <p:spPr bwMode="auto">
          <a:xfrm>
            <a:off x="11122714" y="15087141"/>
            <a:ext cx="9871075" cy="1579563"/>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dirty="0"/>
              <a:t>Results</a:t>
            </a:r>
          </a:p>
        </p:txBody>
      </p:sp>
      <p:pic>
        <p:nvPicPr>
          <p:cNvPr id="2076" name="图片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346400" y="2743200"/>
            <a:ext cx="1989138"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7" name="图片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2971800"/>
            <a:ext cx="580866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8" name="图片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30288" y="3124200"/>
            <a:ext cx="11588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文本框 42">
            <a:extLst>
              <a:ext uri="{FF2B5EF4-FFF2-40B4-BE49-F238E27FC236}">
                <a16:creationId xmlns:a16="http://schemas.microsoft.com/office/drawing/2014/main" id="{EE571271-2BD3-4827-A759-30937236C8A2}"/>
              </a:ext>
            </a:extLst>
          </p:cNvPr>
          <p:cNvSpPr txBox="1"/>
          <p:nvPr/>
        </p:nvSpPr>
        <p:spPr>
          <a:xfrm>
            <a:off x="11217670" y="6553833"/>
            <a:ext cx="9371807" cy="2862322"/>
          </a:xfrm>
          <a:prstGeom prst="rect">
            <a:avLst/>
          </a:prstGeom>
          <a:noFill/>
        </p:spPr>
        <p:txBody>
          <a:bodyPr wrap="square">
            <a:spAutoFit/>
          </a:bodyPr>
          <a:lstStyle/>
          <a:p>
            <a:pPr indent="180340" algn="just">
              <a:tabLst>
                <a:tab pos="288290" algn="l"/>
                <a:tab pos="540385" algn="l"/>
                <a:tab pos="828040" algn="l"/>
                <a:tab pos="1151890" algn="l"/>
              </a:tabLst>
            </a:pPr>
            <a:r>
              <a:rPr lang="en-GB" altLang="zh-CN" sz="3600" dirty="0">
                <a:effectLst/>
                <a:latin typeface="Times New Roman" panose="02020603050405020304" pitchFamily="18" charset="0"/>
                <a:ea typeface="等线" panose="02010600030101010101" pitchFamily="2" charset="-122"/>
              </a:rPr>
              <a:t>For energy considerations, the </a:t>
            </a:r>
            <a:r>
              <a:rPr lang="en-GB" altLang="zh-CN" sz="3600" i="1" dirty="0">
                <a:effectLst/>
                <a:latin typeface="Times New Roman" panose="02020603050405020304" pitchFamily="18" charset="0"/>
                <a:ea typeface="等线" panose="02010600030101010101" pitchFamily="2" charset="-122"/>
              </a:rPr>
              <a:t>R</a:t>
            </a:r>
            <a:r>
              <a:rPr lang="en-GB" altLang="zh-CN" sz="3600" i="1" baseline="-25000" dirty="0">
                <a:effectLst/>
                <a:latin typeface="Times New Roman" panose="02020603050405020304" pitchFamily="18" charset="0"/>
                <a:ea typeface="等线" panose="02010600030101010101" pitchFamily="2" charset="-122"/>
              </a:rPr>
              <a:t>i</a:t>
            </a:r>
            <a:r>
              <a:rPr lang="en-GB" altLang="zh-CN" sz="3600" i="1" dirty="0">
                <a:effectLst/>
                <a:latin typeface="Times New Roman" panose="02020603050405020304" pitchFamily="18" charset="0"/>
                <a:ea typeface="等线" panose="02010600030101010101" pitchFamily="2" charset="-122"/>
              </a:rPr>
              <a:t> </a:t>
            </a:r>
            <a:r>
              <a:rPr lang="en-GB" altLang="zh-CN" sz="3600" dirty="0">
                <a:effectLst/>
                <a:latin typeface="Times New Roman" panose="02020603050405020304" pitchFamily="18" charset="0"/>
                <a:ea typeface="等线" panose="02010600030101010101" pitchFamily="2" charset="-122"/>
              </a:rPr>
              <a:t>number can be used to characterize the ratio between the potential energy required for vertical mixing and the turbulent kinetic energy available for the process. The definition of </a:t>
            </a:r>
            <a:r>
              <a:rPr lang="en-GB" altLang="zh-CN" sz="3600" i="1" dirty="0">
                <a:effectLst/>
                <a:latin typeface="Times New Roman" panose="02020603050405020304" pitchFamily="18" charset="0"/>
                <a:ea typeface="等线" panose="02010600030101010101" pitchFamily="2" charset="-122"/>
              </a:rPr>
              <a:t>R</a:t>
            </a:r>
            <a:r>
              <a:rPr lang="en-GB" altLang="zh-CN" sz="3600" i="1" baseline="-25000" dirty="0">
                <a:effectLst/>
                <a:latin typeface="Times New Roman" panose="02020603050405020304" pitchFamily="18" charset="0"/>
                <a:ea typeface="等线" panose="02010600030101010101" pitchFamily="2" charset="-122"/>
              </a:rPr>
              <a:t>i</a:t>
            </a:r>
            <a:r>
              <a:rPr lang="en-GB" altLang="zh-CN" sz="3600" baseline="-25000" dirty="0">
                <a:effectLst/>
                <a:latin typeface="Times New Roman" panose="02020603050405020304" pitchFamily="18" charset="0"/>
                <a:ea typeface="等线" panose="02010600030101010101" pitchFamily="2" charset="-122"/>
              </a:rPr>
              <a:t> </a:t>
            </a:r>
            <a:r>
              <a:rPr lang="en-GB" altLang="zh-CN" sz="3600" dirty="0">
                <a:effectLst/>
                <a:latin typeface="Times New Roman" panose="02020603050405020304" pitchFamily="18" charset="0"/>
                <a:ea typeface="等线" panose="02010600030101010101" pitchFamily="2" charset="-122"/>
              </a:rPr>
              <a:t>number is:</a:t>
            </a:r>
            <a:endParaRPr lang="zh-CN" altLang="zh-CN" sz="3600" dirty="0">
              <a:effectLst/>
              <a:latin typeface="Times New Roman" panose="02020603050405020304" pitchFamily="18" charset="0"/>
              <a:ea typeface="等线" panose="02010600030101010101" pitchFamily="2" charset="-122"/>
            </a:endParaRPr>
          </a:p>
        </p:txBody>
      </p:sp>
      <p:pic>
        <p:nvPicPr>
          <p:cNvPr id="11" name="图片 10">
            <a:extLst>
              <a:ext uri="{FF2B5EF4-FFF2-40B4-BE49-F238E27FC236}">
                <a16:creationId xmlns:a16="http://schemas.microsoft.com/office/drawing/2014/main" id="{330A26B7-4824-4B5D-978F-9C28AE6554E6}"/>
              </a:ext>
            </a:extLst>
          </p:cNvPr>
          <p:cNvPicPr>
            <a:picLocks noChangeAspect="1"/>
          </p:cNvPicPr>
          <p:nvPr/>
        </p:nvPicPr>
        <p:blipFill>
          <a:blip r:embed="rId5"/>
          <a:stretch>
            <a:fillRect/>
          </a:stretch>
        </p:blipFill>
        <p:spPr>
          <a:xfrm>
            <a:off x="13324784" y="9776899"/>
            <a:ext cx="6824455" cy="755649"/>
          </a:xfrm>
          <a:prstGeom prst="rect">
            <a:avLst/>
          </a:prstGeom>
        </p:spPr>
      </p:pic>
      <p:sp>
        <p:nvSpPr>
          <p:cNvPr id="47" name="文本框 46">
            <a:extLst>
              <a:ext uri="{FF2B5EF4-FFF2-40B4-BE49-F238E27FC236}">
                <a16:creationId xmlns:a16="http://schemas.microsoft.com/office/drawing/2014/main" id="{4A28D68F-08E4-4B54-B6F1-2330F7DA393D}"/>
              </a:ext>
            </a:extLst>
          </p:cNvPr>
          <p:cNvSpPr txBox="1"/>
          <p:nvPr/>
        </p:nvSpPr>
        <p:spPr>
          <a:xfrm>
            <a:off x="11472964" y="10707022"/>
            <a:ext cx="9207293" cy="3970318"/>
          </a:xfrm>
          <a:prstGeom prst="rect">
            <a:avLst/>
          </a:prstGeom>
          <a:noFill/>
        </p:spPr>
        <p:txBody>
          <a:bodyPr wrap="square">
            <a:spAutoFit/>
          </a:bodyPr>
          <a:lstStyle/>
          <a:p>
            <a:pPr indent="180340" algn="just">
              <a:tabLst>
                <a:tab pos="288290" algn="l"/>
                <a:tab pos="540385" algn="l"/>
                <a:tab pos="828040" algn="l"/>
                <a:tab pos="1151890" algn="l"/>
              </a:tabLst>
            </a:pPr>
            <a:r>
              <a:rPr lang="en-GB" altLang="zh-CN" sz="3600" dirty="0">
                <a:effectLst/>
                <a:latin typeface="Times New Roman" panose="02020603050405020304" pitchFamily="18" charset="0"/>
                <a:ea typeface="等线" panose="02010600030101010101" pitchFamily="2" charset="-122"/>
              </a:rPr>
              <a:t>Here </a:t>
            </a:r>
            <a:r>
              <a:rPr lang="en-GB" altLang="zh-CN" sz="3600" i="1" dirty="0">
                <a:effectLst/>
                <a:latin typeface="Times New Roman" panose="02020603050405020304" pitchFamily="18" charset="0"/>
                <a:ea typeface="等线" panose="02010600030101010101" pitchFamily="2" charset="-122"/>
              </a:rPr>
              <a:t>g</a:t>
            </a:r>
            <a:r>
              <a:rPr lang="en-GB" altLang="zh-CN" sz="3600" dirty="0">
                <a:effectLst/>
                <a:latin typeface="Times New Roman" panose="02020603050405020304" pitchFamily="18" charset="0"/>
                <a:ea typeface="等线" panose="02010600030101010101" pitchFamily="2" charset="-122"/>
              </a:rPr>
              <a:t> is the acceleration caused by gravity, </a:t>
            </a:r>
            <a:r>
              <a:rPr lang="en-GB" altLang="zh-CN" sz="3600" i="1" dirty="0">
                <a:effectLst/>
                <a:latin typeface="Times New Roman" panose="02020603050405020304" pitchFamily="18" charset="0"/>
                <a:ea typeface="等线" panose="02010600030101010101" pitchFamily="2" charset="-122"/>
              </a:rPr>
              <a:t>β </a:t>
            </a:r>
            <a:r>
              <a:rPr lang="en-GB" altLang="zh-CN" sz="3600" dirty="0">
                <a:effectLst/>
                <a:latin typeface="Times New Roman" panose="02020603050405020304" pitchFamily="18" charset="0"/>
                <a:ea typeface="等线" panose="02010600030101010101" pitchFamily="2" charset="-122"/>
              </a:rPr>
              <a:t>is the coefficient of thermal expansion, </a:t>
            </a:r>
            <a:r>
              <a:rPr lang="en-GB" altLang="zh-CN" sz="3600" i="1" dirty="0">
                <a:effectLst/>
                <a:latin typeface="Times New Roman" panose="02020603050405020304" pitchFamily="18" charset="0"/>
                <a:ea typeface="等线" panose="02010600030101010101" pitchFamily="2" charset="-122"/>
                <a:sym typeface="Symbol" panose="05050102010706020507" pitchFamily="18" charset="2"/>
              </a:rPr>
              <a:t></a:t>
            </a:r>
            <a:r>
              <a:rPr lang="en-GB" altLang="zh-CN" sz="3600" i="1" dirty="0">
                <a:effectLst/>
                <a:latin typeface="Times New Roman" panose="02020603050405020304" pitchFamily="18" charset="0"/>
                <a:ea typeface="等线" panose="02010600030101010101" pitchFamily="2" charset="-122"/>
              </a:rPr>
              <a:t>T </a:t>
            </a:r>
            <a:r>
              <a:rPr lang="en-GB" altLang="zh-CN" sz="3600" dirty="0">
                <a:effectLst/>
                <a:latin typeface="Times New Roman" panose="02020603050405020304" pitchFamily="18" charset="0"/>
                <a:ea typeface="等线" panose="02010600030101010101" pitchFamily="2" charset="-122"/>
              </a:rPr>
              <a:t>is the temperature difference between the water inlet and the temperature of the water tank and </a:t>
            </a:r>
            <a:r>
              <a:rPr lang="en-GB" altLang="zh-CN" sz="3600" i="1" dirty="0">
                <a:effectLst/>
                <a:latin typeface="Times New Roman" panose="02020603050405020304" pitchFamily="18" charset="0"/>
                <a:ea typeface="等线" panose="02010600030101010101" pitchFamily="2" charset="-122"/>
              </a:rPr>
              <a:t>V</a:t>
            </a:r>
            <a:r>
              <a:rPr lang="en-GB" altLang="zh-CN" sz="3600" dirty="0">
                <a:effectLst/>
                <a:latin typeface="Times New Roman" panose="02020603050405020304" pitchFamily="18" charset="0"/>
                <a:ea typeface="等线" panose="02010600030101010101" pitchFamily="2" charset="-122"/>
              </a:rPr>
              <a:t> is the characteristic inlet velocity. When the characteristic length </a:t>
            </a:r>
            <a:r>
              <a:rPr lang="en-GB" altLang="zh-CN" sz="3600" i="1" dirty="0">
                <a:effectLst/>
                <a:latin typeface="Times New Roman" panose="02020603050405020304" pitchFamily="18" charset="0"/>
                <a:ea typeface="等线" panose="02010600030101010101" pitchFamily="2" charset="-122"/>
              </a:rPr>
              <a:t>L</a:t>
            </a:r>
            <a:r>
              <a:rPr lang="en-GB" altLang="zh-CN" sz="3600" dirty="0">
                <a:effectLst/>
                <a:latin typeface="Times New Roman" panose="02020603050405020304" pitchFamily="18" charset="0"/>
                <a:ea typeface="等线" panose="02010600030101010101" pitchFamily="2" charset="-122"/>
              </a:rPr>
              <a:t> is the vertical height of the water tank, the global</a:t>
            </a:r>
            <a:r>
              <a:rPr lang="en-GB" altLang="zh-CN" sz="3600" i="1" dirty="0">
                <a:effectLst/>
                <a:latin typeface="Times New Roman" panose="02020603050405020304" pitchFamily="18" charset="0"/>
                <a:ea typeface="等线" panose="02010600030101010101" pitchFamily="2" charset="-122"/>
              </a:rPr>
              <a:t> </a:t>
            </a:r>
            <a:r>
              <a:rPr lang="en-GB" altLang="zh-CN" sz="3600" i="1" dirty="0" err="1">
                <a:effectLst/>
                <a:latin typeface="Times New Roman" panose="02020603050405020304" pitchFamily="18" charset="0"/>
                <a:ea typeface="等线" panose="02010600030101010101" pitchFamily="2" charset="-122"/>
              </a:rPr>
              <a:t>R</a:t>
            </a:r>
            <a:r>
              <a:rPr lang="en-GB" altLang="zh-CN" sz="3600" i="1" baseline="-25000" dirty="0" err="1">
                <a:effectLst/>
                <a:latin typeface="Times New Roman" panose="02020603050405020304" pitchFamily="18" charset="0"/>
                <a:ea typeface="等线" panose="02010600030101010101" pitchFamily="2" charset="-122"/>
              </a:rPr>
              <a:t>ih</a:t>
            </a:r>
            <a:r>
              <a:rPr lang="en-GB" altLang="zh-CN" sz="3600" dirty="0">
                <a:effectLst/>
                <a:latin typeface="Times New Roman" panose="02020603050405020304" pitchFamily="18" charset="0"/>
                <a:ea typeface="等线" panose="02010600030101010101" pitchFamily="2" charset="-122"/>
              </a:rPr>
              <a:t> is obtained.</a:t>
            </a:r>
            <a:endParaRPr lang="zh-CN" altLang="zh-CN" sz="3600" dirty="0">
              <a:effectLst/>
              <a:latin typeface="Times New Roman" panose="02020603050405020304" pitchFamily="18" charset="0"/>
              <a:ea typeface="等线" panose="02010600030101010101" pitchFamily="2" charset="-122"/>
            </a:endParaRPr>
          </a:p>
        </p:txBody>
      </p:sp>
      <p:sp>
        <p:nvSpPr>
          <p:cNvPr id="49" name="文本框 48">
            <a:extLst>
              <a:ext uri="{FF2B5EF4-FFF2-40B4-BE49-F238E27FC236}">
                <a16:creationId xmlns:a16="http://schemas.microsoft.com/office/drawing/2014/main" id="{7200BFD1-9238-44E0-9457-7A31B8599680}"/>
              </a:ext>
            </a:extLst>
          </p:cNvPr>
          <p:cNvSpPr txBox="1"/>
          <p:nvPr/>
        </p:nvSpPr>
        <p:spPr>
          <a:xfrm>
            <a:off x="11287917" y="16896100"/>
            <a:ext cx="9207293" cy="7848302"/>
          </a:xfrm>
          <a:prstGeom prst="rect">
            <a:avLst/>
          </a:prstGeom>
          <a:noFill/>
        </p:spPr>
        <p:txBody>
          <a:bodyPr wrap="square">
            <a:spAutoFit/>
          </a:bodyPr>
          <a:lstStyle/>
          <a:p>
            <a:pPr indent="180340" algn="just">
              <a:spcBef>
                <a:spcPts val="600"/>
              </a:spcBef>
              <a:tabLst>
                <a:tab pos="288290" algn="l"/>
                <a:tab pos="540385" algn="l"/>
                <a:tab pos="828040" algn="l"/>
                <a:tab pos="1151890" algn="l"/>
              </a:tabLst>
            </a:pPr>
            <a:r>
              <a:rPr lang="en-GB" altLang="zh-CN" sz="3600" dirty="0">
                <a:effectLst/>
                <a:latin typeface="Times New Roman" panose="02020603050405020304" pitchFamily="18" charset="0"/>
                <a:ea typeface="等线" panose="02010600030101010101" pitchFamily="2" charset="-122"/>
              </a:rPr>
              <a:t>The overall structure of the water tank is cylindrical, and the heat exchange surface between the inner tank and the mantle is cylindrical wall. When modelling the heat transfer of the mantle solar water tank, the heat transfer process is considered, including: convection heat transfer between the fluid and the inner surface of the heat exchanger, the convection heat transfer between the working fluid in the mantle and the outer wall of the mantle heat exchanger wall, and the heat transfer process in the inner and outer wall of the heat exchanger surface, etc. The heat transfer process is shown in </a:t>
            </a:r>
            <a:r>
              <a:rPr lang="en-GB" altLang="zh-CN" sz="3600" b="1" dirty="0">
                <a:effectLst/>
                <a:latin typeface="Times New Roman" panose="02020603050405020304" pitchFamily="18" charset="0"/>
                <a:ea typeface="等线" panose="02010600030101010101" pitchFamily="2" charset="-122"/>
              </a:rPr>
              <a:t>Fig.1.</a:t>
            </a:r>
            <a:endParaRPr lang="zh-CN" altLang="zh-CN" sz="3600" dirty="0">
              <a:effectLst/>
              <a:latin typeface="Times New Roman" panose="02020603050405020304" pitchFamily="18" charset="0"/>
              <a:ea typeface="等线" panose="02010600030101010101" pitchFamily="2" charset="-122"/>
            </a:endParaRPr>
          </a:p>
        </p:txBody>
      </p:sp>
      <p:pic>
        <p:nvPicPr>
          <p:cNvPr id="1026" name="图片 965">
            <a:extLst>
              <a:ext uri="{FF2B5EF4-FFF2-40B4-BE49-F238E27FC236}">
                <a16:creationId xmlns:a16="http://schemas.microsoft.com/office/drawing/2014/main" id="{5FAF840F-F9E2-4087-8F09-80E4D5CE3C0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01772" y="25206849"/>
            <a:ext cx="7350984" cy="7848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文本框 51">
            <a:extLst>
              <a:ext uri="{FF2B5EF4-FFF2-40B4-BE49-F238E27FC236}">
                <a16:creationId xmlns:a16="http://schemas.microsoft.com/office/drawing/2014/main" id="{19AFE42A-880F-4D58-A0CB-DFD446D7AE16}"/>
              </a:ext>
            </a:extLst>
          </p:cNvPr>
          <p:cNvSpPr txBox="1"/>
          <p:nvPr/>
        </p:nvSpPr>
        <p:spPr>
          <a:xfrm>
            <a:off x="11215686" y="33607449"/>
            <a:ext cx="9721851" cy="1200329"/>
          </a:xfrm>
          <a:prstGeom prst="rect">
            <a:avLst/>
          </a:prstGeom>
          <a:noFill/>
        </p:spPr>
        <p:txBody>
          <a:bodyPr wrap="square">
            <a:spAutoFit/>
          </a:bodyPr>
          <a:lstStyle/>
          <a:p>
            <a:pPr indent="90170" algn="l">
              <a:spcBef>
                <a:spcPts val="600"/>
              </a:spcBef>
              <a:spcAft>
                <a:spcPts val="600"/>
              </a:spcAft>
            </a:pPr>
            <a:r>
              <a:rPr lang="en-GB" altLang="zh-CN" sz="3600" b="1" dirty="0">
                <a:effectLst/>
                <a:latin typeface="Times New Roman" panose="02020603050405020304" pitchFamily="18" charset="0"/>
                <a:ea typeface="等线" panose="02010600030101010101" pitchFamily="2" charset="-122"/>
              </a:rPr>
              <a:t>Fig.1.</a:t>
            </a:r>
            <a:r>
              <a:rPr lang="en-GB" altLang="zh-CN" sz="3600" dirty="0">
                <a:effectLst/>
                <a:latin typeface="Times New Roman" panose="02020603050405020304" pitchFamily="18" charset="0"/>
                <a:ea typeface="等线" panose="02010600030101010101" pitchFamily="2" charset="-122"/>
              </a:rPr>
              <a:t> Phenomenology of a stratified mantle solar water tank in discharging mode</a:t>
            </a:r>
            <a:r>
              <a:rPr lang="en-US" altLang="zh-CN" sz="3600" dirty="0">
                <a:effectLst/>
                <a:latin typeface="Times New Roman" panose="02020603050405020304" pitchFamily="18" charset="0"/>
                <a:ea typeface="等线" panose="02010600030101010101" pitchFamily="2" charset="-122"/>
              </a:rPr>
              <a:t>.</a:t>
            </a:r>
            <a:endParaRPr lang="zh-CN" altLang="zh-CN" sz="3600" dirty="0">
              <a:effectLst/>
              <a:latin typeface="Times New Roman" panose="02020603050405020304" pitchFamily="18" charset="0"/>
              <a:ea typeface="等线" panose="02010600030101010101" pitchFamily="2" charset="-122"/>
            </a:endParaRPr>
          </a:p>
        </p:txBody>
      </p:sp>
      <p:sp>
        <p:nvSpPr>
          <p:cNvPr id="54" name="文本框 53">
            <a:extLst>
              <a:ext uri="{FF2B5EF4-FFF2-40B4-BE49-F238E27FC236}">
                <a16:creationId xmlns:a16="http://schemas.microsoft.com/office/drawing/2014/main" id="{58D4415B-5694-41AB-9CC5-228C080DCB2C}"/>
              </a:ext>
            </a:extLst>
          </p:cNvPr>
          <p:cNvSpPr txBox="1"/>
          <p:nvPr/>
        </p:nvSpPr>
        <p:spPr>
          <a:xfrm>
            <a:off x="11166474" y="35204400"/>
            <a:ext cx="9221581" cy="8402300"/>
          </a:xfrm>
          <a:prstGeom prst="rect">
            <a:avLst/>
          </a:prstGeom>
          <a:noFill/>
        </p:spPr>
        <p:txBody>
          <a:bodyPr wrap="square">
            <a:spAutoFit/>
          </a:bodyPr>
          <a:lstStyle/>
          <a:p>
            <a:pPr indent="180340" algn="just">
              <a:spcBef>
                <a:spcPts val="600"/>
              </a:spcBef>
              <a:tabLst>
                <a:tab pos="288290" algn="l"/>
                <a:tab pos="540385" algn="l"/>
                <a:tab pos="828040" algn="l"/>
                <a:tab pos="1151890" algn="l"/>
              </a:tabLst>
            </a:pPr>
            <a:r>
              <a:rPr lang="en-GB" altLang="zh-CN" sz="3600" dirty="0">
                <a:effectLst/>
                <a:latin typeface="Times New Roman" panose="02020603050405020304" pitchFamily="18" charset="0"/>
                <a:ea typeface="等线" panose="02010600030101010101" pitchFamily="2" charset="-122"/>
              </a:rPr>
              <a:t> An important mixing effect is produced when the cold fluid fed into the tank and mixing with the stored hot water in the form of buoyant jet. When passing through the storage hot water, the jet will entrain the surrounding fluid, so the volume flow will increase along the jet trajectory. This entrainment affects the transient temperature distribution in the water storage tank, because when the hot fluid is taken out of the water storage tank and supplemented with new cold fluid, convection occurs in the vertical direction. In addition, severe mixing will cause the change of average jet temperature. In turn, this will affect the size of buoyancy, trajectory and stratification height.</a:t>
            </a:r>
            <a:endParaRPr lang="zh-CN" altLang="zh-CN" sz="3600" dirty="0">
              <a:effectLst/>
              <a:latin typeface="Times New Roman" panose="02020603050405020304" pitchFamily="18" charset="0"/>
              <a:ea typeface="等线" panose="02010600030101010101" pitchFamily="2" charset="-122"/>
            </a:endParaRPr>
          </a:p>
        </p:txBody>
      </p:sp>
      <p:sp>
        <p:nvSpPr>
          <p:cNvPr id="56" name="文本框 55">
            <a:extLst>
              <a:ext uri="{FF2B5EF4-FFF2-40B4-BE49-F238E27FC236}">
                <a16:creationId xmlns:a16="http://schemas.microsoft.com/office/drawing/2014/main" id="{F8C673A6-A2FC-4603-80DA-EE273921FB0B}"/>
              </a:ext>
            </a:extLst>
          </p:cNvPr>
          <p:cNvSpPr txBox="1"/>
          <p:nvPr/>
        </p:nvSpPr>
        <p:spPr>
          <a:xfrm>
            <a:off x="21334412" y="6658950"/>
            <a:ext cx="9682163" cy="5078313"/>
          </a:xfrm>
          <a:prstGeom prst="rect">
            <a:avLst/>
          </a:prstGeom>
          <a:noFill/>
        </p:spPr>
        <p:txBody>
          <a:bodyPr wrap="square">
            <a:spAutoFit/>
          </a:bodyPr>
          <a:lstStyle/>
          <a:p>
            <a:pPr indent="180340" algn="just">
              <a:spcBef>
                <a:spcPts val="600"/>
              </a:spcBef>
              <a:tabLst>
                <a:tab pos="288290" algn="l"/>
                <a:tab pos="540385" algn="l"/>
                <a:tab pos="828040" algn="l"/>
                <a:tab pos="1151890" algn="l"/>
              </a:tabLst>
            </a:pPr>
            <a:r>
              <a:rPr lang="en-GB" altLang="zh-CN" sz="3600" dirty="0">
                <a:effectLst/>
                <a:latin typeface="Times New Roman" panose="02020603050405020304" pitchFamily="18" charset="0"/>
                <a:ea typeface="等线" panose="02010600030101010101" pitchFamily="2" charset="-122"/>
              </a:rPr>
              <a:t>The study of the flow parameters in the water tank shows that the mixing is mainly determined by the penetration depth of the jet, and the mixing occurs in the crown region of the negative buoyancy jet. The </a:t>
            </a:r>
            <a:r>
              <a:rPr lang="en-GB" altLang="zh-CN" sz="3600" i="1" dirty="0">
                <a:effectLst/>
                <a:latin typeface="Times New Roman" panose="02020603050405020304" pitchFamily="18" charset="0"/>
                <a:ea typeface="等线" panose="02010600030101010101" pitchFamily="2" charset="-122"/>
              </a:rPr>
              <a:t>Ri</a:t>
            </a:r>
            <a:r>
              <a:rPr lang="en-GB" altLang="zh-CN" sz="3600" dirty="0">
                <a:effectLst/>
                <a:latin typeface="Times New Roman" panose="02020603050405020304" pitchFamily="18" charset="0"/>
                <a:ea typeface="等线" panose="02010600030101010101" pitchFamily="2" charset="-122"/>
              </a:rPr>
              <a:t> number can be used to characterize the ratio between the potential energy required for vertical mixing and the turbulent kinetic energy that can be used for the process, so as to evaluate the stratification performance.</a:t>
            </a:r>
            <a:endParaRPr lang="zh-CN" altLang="zh-CN" sz="3600" dirty="0">
              <a:effectLst/>
              <a:latin typeface="Times New Roman" panose="02020603050405020304" pitchFamily="18" charset="0"/>
              <a:ea typeface="等线" panose="02010600030101010101" pitchFamily="2" charset="-122"/>
            </a:endParaRPr>
          </a:p>
        </p:txBody>
      </p:sp>
      <p:pic>
        <p:nvPicPr>
          <p:cNvPr id="1027" name="图片 980">
            <a:extLst>
              <a:ext uri="{FF2B5EF4-FFF2-40B4-BE49-F238E27FC236}">
                <a16:creationId xmlns:a16="http://schemas.microsoft.com/office/drawing/2014/main" id="{745F635F-67E5-4FE0-BDEB-27B4520A13C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640800" y="17571492"/>
            <a:ext cx="9224862" cy="6279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 name="文本框 58">
            <a:extLst>
              <a:ext uri="{FF2B5EF4-FFF2-40B4-BE49-F238E27FC236}">
                <a16:creationId xmlns:a16="http://schemas.microsoft.com/office/drawing/2014/main" id="{967C0E7C-8F8C-43AF-BA93-E1F1AD4566EE}"/>
              </a:ext>
            </a:extLst>
          </p:cNvPr>
          <p:cNvSpPr txBox="1"/>
          <p:nvPr/>
        </p:nvSpPr>
        <p:spPr>
          <a:xfrm>
            <a:off x="21643975" y="24384000"/>
            <a:ext cx="9372600" cy="1200329"/>
          </a:xfrm>
          <a:prstGeom prst="rect">
            <a:avLst/>
          </a:prstGeom>
          <a:noFill/>
        </p:spPr>
        <p:txBody>
          <a:bodyPr wrap="square">
            <a:spAutoFit/>
          </a:bodyPr>
          <a:lstStyle/>
          <a:p>
            <a:pPr indent="180340" algn="just">
              <a:spcBef>
                <a:spcPts val="600"/>
              </a:spcBef>
              <a:tabLst>
                <a:tab pos="288290" algn="l"/>
                <a:tab pos="540385" algn="l"/>
                <a:tab pos="828040" algn="l"/>
                <a:tab pos="1151890" algn="l"/>
              </a:tabLst>
            </a:pPr>
            <a:r>
              <a:rPr lang="en-GB" altLang="zh-CN" sz="3600" b="1" dirty="0">
                <a:effectLst/>
                <a:latin typeface="Times New Roman" panose="02020603050405020304" pitchFamily="18" charset="0"/>
                <a:ea typeface="等线" panose="02010600030101010101" pitchFamily="2" charset="-122"/>
              </a:rPr>
              <a:t>Fig.2.</a:t>
            </a:r>
            <a:r>
              <a:rPr lang="en-GB" altLang="zh-CN" sz="3600" dirty="0">
                <a:effectLst/>
                <a:latin typeface="Times New Roman" panose="02020603050405020304" pitchFamily="18" charset="0"/>
                <a:ea typeface="等线" panose="02010600030101010101" pitchFamily="2" charset="-122"/>
              </a:rPr>
              <a:t> Time series of </a:t>
            </a:r>
            <a:r>
              <a:rPr lang="en-GB" altLang="zh-CN" sz="3600" i="1" dirty="0">
                <a:effectLst/>
                <a:latin typeface="Times New Roman" panose="02020603050405020304" pitchFamily="18" charset="0"/>
                <a:ea typeface="等线" panose="02010600030101010101" pitchFamily="2" charset="-122"/>
              </a:rPr>
              <a:t>R</a:t>
            </a:r>
            <a:r>
              <a:rPr lang="en-GB" altLang="zh-CN" sz="3600" i="1" baseline="-25000" dirty="0">
                <a:effectLst/>
                <a:latin typeface="Times New Roman" panose="02020603050405020304" pitchFamily="18" charset="0"/>
                <a:ea typeface="等线" panose="02010600030101010101" pitchFamily="2" charset="-122"/>
              </a:rPr>
              <a:t>i</a:t>
            </a:r>
            <a:r>
              <a:rPr lang="en-US" altLang="zh-CN" sz="3600" i="1" baseline="-25000" dirty="0">
                <a:effectLst/>
                <a:latin typeface="Times New Roman" panose="02020603050405020304" pitchFamily="18" charset="0"/>
                <a:ea typeface="等线" panose="02010600030101010101" pitchFamily="2" charset="-122"/>
              </a:rPr>
              <a:t>h</a:t>
            </a:r>
            <a:r>
              <a:rPr lang="en-GB" altLang="zh-CN" sz="3600" baseline="-25000" dirty="0">
                <a:effectLst/>
                <a:latin typeface="Times New Roman" panose="02020603050405020304" pitchFamily="18" charset="0"/>
                <a:ea typeface="等线" panose="02010600030101010101" pitchFamily="2" charset="-122"/>
              </a:rPr>
              <a:t> </a:t>
            </a:r>
            <a:r>
              <a:rPr lang="en-GB" altLang="zh-CN" sz="3600" dirty="0">
                <a:effectLst/>
                <a:latin typeface="Times New Roman" panose="02020603050405020304" pitchFamily="18" charset="0"/>
                <a:ea typeface="等线" panose="02010600030101010101" pitchFamily="2" charset="-122"/>
              </a:rPr>
              <a:t>values in the discharging mode at different </a:t>
            </a:r>
            <a:r>
              <a:rPr lang="en-GB" altLang="zh-CN" sz="3600" i="1" dirty="0">
                <a:effectLst/>
                <a:latin typeface="Times New Roman" panose="02020603050405020304" pitchFamily="18" charset="0"/>
                <a:ea typeface="等线" panose="02010600030101010101" pitchFamily="2" charset="-122"/>
              </a:rPr>
              <a:t>Re</a:t>
            </a:r>
            <a:r>
              <a:rPr lang="en-GB" altLang="zh-CN" sz="3600" i="1" baseline="-25000" dirty="0">
                <a:effectLst/>
                <a:latin typeface="Times New Roman" panose="02020603050405020304" pitchFamily="18" charset="0"/>
                <a:ea typeface="等线" panose="02010600030101010101" pitchFamily="2" charset="-122"/>
              </a:rPr>
              <a:t>i</a:t>
            </a:r>
            <a:r>
              <a:rPr lang="en-GB" altLang="zh-CN" sz="3600" i="1" dirty="0">
                <a:effectLst/>
                <a:latin typeface="Times New Roman" panose="02020603050405020304" pitchFamily="18" charset="0"/>
                <a:ea typeface="等线" panose="02010600030101010101" pitchFamily="2" charset="-122"/>
              </a:rPr>
              <a:t> </a:t>
            </a:r>
            <a:r>
              <a:rPr lang="en-GB" altLang="zh-CN" sz="3600" dirty="0">
                <a:effectLst/>
                <a:latin typeface="Times New Roman" panose="02020603050405020304" pitchFamily="18" charset="0"/>
                <a:ea typeface="等线" panose="02010600030101010101" pitchFamily="2" charset="-122"/>
              </a:rPr>
              <a:t>values</a:t>
            </a:r>
            <a:r>
              <a:rPr lang="en-US" altLang="zh-CN" sz="3600" dirty="0">
                <a:effectLst/>
                <a:latin typeface="Times New Roman" panose="02020603050405020304" pitchFamily="18" charset="0"/>
                <a:ea typeface="等线" panose="02010600030101010101" pitchFamily="2" charset="-122"/>
              </a:rPr>
              <a:t>.</a:t>
            </a:r>
            <a:endParaRPr lang="zh-CN" altLang="zh-CN" sz="3600" dirty="0">
              <a:effectLst/>
              <a:latin typeface="Times New Roman" panose="02020603050405020304" pitchFamily="18" charset="0"/>
              <a:ea typeface="等线" panose="02010600030101010101" pitchFamily="2" charset="-122"/>
            </a:endParaRPr>
          </a:p>
        </p:txBody>
      </p:sp>
      <p:sp>
        <p:nvSpPr>
          <p:cNvPr id="61" name="文本框 60">
            <a:extLst>
              <a:ext uri="{FF2B5EF4-FFF2-40B4-BE49-F238E27FC236}">
                <a16:creationId xmlns:a16="http://schemas.microsoft.com/office/drawing/2014/main" id="{6F8297DE-6E34-4BA7-BB2B-F77560C05A6A}"/>
              </a:ext>
            </a:extLst>
          </p:cNvPr>
          <p:cNvSpPr txBox="1"/>
          <p:nvPr/>
        </p:nvSpPr>
        <p:spPr>
          <a:xfrm>
            <a:off x="21461809" y="12101212"/>
            <a:ext cx="9467055" cy="5078313"/>
          </a:xfrm>
          <a:prstGeom prst="rect">
            <a:avLst/>
          </a:prstGeom>
          <a:noFill/>
        </p:spPr>
        <p:txBody>
          <a:bodyPr wrap="square">
            <a:spAutoFit/>
          </a:bodyPr>
          <a:lstStyle/>
          <a:p>
            <a:pPr indent="180340" algn="just">
              <a:spcBef>
                <a:spcPts val="600"/>
              </a:spcBef>
              <a:tabLst>
                <a:tab pos="288290" algn="l"/>
                <a:tab pos="540385" algn="l"/>
                <a:tab pos="828040" algn="l"/>
                <a:tab pos="1151890" algn="l"/>
              </a:tabLst>
            </a:pPr>
            <a:r>
              <a:rPr lang="en-GB" altLang="zh-CN" sz="3600" dirty="0">
                <a:effectLst/>
                <a:latin typeface="Times New Roman" panose="02020603050405020304" pitchFamily="18" charset="0"/>
                <a:ea typeface="等线" panose="02010600030101010101" pitchFamily="2" charset="-122"/>
              </a:rPr>
              <a:t>The variation of </a:t>
            </a:r>
            <a:r>
              <a:rPr lang="en-GB" altLang="zh-CN" sz="3600" i="1" dirty="0" err="1">
                <a:effectLst/>
                <a:latin typeface="Times New Roman" panose="02020603050405020304" pitchFamily="18" charset="0"/>
                <a:ea typeface="等线" panose="02010600030101010101" pitchFamily="2" charset="-122"/>
              </a:rPr>
              <a:t>R</a:t>
            </a:r>
            <a:r>
              <a:rPr lang="en-GB" altLang="zh-CN" sz="3600" i="1" baseline="-25000" dirty="0" err="1">
                <a:effectLst/>
                <a:latin typeface="Times New Roman" panose="02020603050405020304" pitchFamily="18" charset="0"/>
                <a:ea typeface="等线" panose="02010600030101010101" pitchFamily="2" charset="-122"/>
              </a:rPr>
              <a:t>ih</a:t>
            </a:r>
            <a:r>
              <a:rPr lang="en-GB" altLang="zh-CN" sz="3600" dirty="0">
                <a:effectLst/>
                <a:latin typeface="Times New Roman" panose="02020603050405020304" pitchFamily="18" charset="0"/>
                <a:ea typeface="等线" panose="02010600030101010101" pitchFamily="2" charset="-122"/>
              </a:rPr>
              <a:t> with dimensionless time under each working condition is shown in </a:t>
            </a:r>
            <a:r>
              <a:rPr lang="en-GB" altLang="zh-CN" sz="3600" b="1" dirty="0">
                <a:effectLst/>
                <a:latin typeface="Times New Roman" panose="02020603050405020304" pitchFamily="18" charset="0"/>
                <a:ea typeface="等线" panose="02010600030101010101" pitchFamily="2" charset="-122"/>
              </a:rPr>
              <a:t>Fig.2.</a:t>
            </a:r>
            <a:r>
              <a:rPr lang="en-GB" altLang="zh-CN" sz="3600" dirty="0">
                <a:effectLst/>
                <a:latin typeface="Times New Roman" panose="02020603050405020304" pitchFamily="18" charset="0"/>
                <a:ea typeface="等线" panose="02010600030101010101" pitchFamily="2" charset="-122"/>
              </a:rPr>
              <a:t> The results showed that the </a:t>
            </a:r>
            <a:r>
              <a:rPr lang="en-GB" altLang="zh-CN" sz="3600" i="1" dirty="0" err="1">
                <a:effectLst/>
                <a:latin typeface="Times New Roman" panose="02020603050405020304" pitchFamily="18" charset="0"/>
                <a:ea typeface="等线" panose="02010600030101010101" pitchFamily="2" charset="-122"/>
              </a:rPr>
              <a:t>R</a:t>
            </a:r>
            <a:r>
              <a:rPr lang="en-GB" altLang="zh-CN" sz="3600" i="1" baseline="-25000" dirty="0" err="1">
                <a:effectLst/>
                <a:latin typeface="Times New Roman" panose="02020603050405020304" pitchFamily="18" charset="0"/>
                <a:ea typeface="等线" panose="02010600030101010101" pitchFamily="2" charset="-122"/>
              </a:rPr>
              <a:t>ih</a:t>
            </a:r>
            <a:r>
              <a:rPr lang="en-GB" altLang="zh-CN" sz="3600" dirty="0">
                <a:effectLst/>
                <a:latin typeface="Times New Roman" panose="02020603050405020304" pitchFamily="18" charset="0"/>
                <a:ea typeface="等线" panose="02010600030101010101" pitchFamily="2" charset="-122"/>
              </a:rPr>
              <a:t> value decreases continuously with time, and the decreasing rate decreases with the increase of </a:t>
            </a:r>
            <a:r>
              <a:rPr lang="en-GB" altLang="zh-CN" sz="3600" i="1" dirty="0">
                <a:effectLst/>
                <a:latin typeface="Times New Roman" panose="02020603050405020304" pitchFamily="18" charset="0"/>
                <a:ea typeface="等线" panose="02010600030101010101" pitchFamily="2" charset="-122"/>
              </a:rPr>
              <a:t>R</a:t>
            </a:r>
            <a:r>
              <a:rPr lang="en-GB" altLang="zh-CN" sz="3600" i="1" baseline="-25000" dirty="0">
                <a:effectLst/>
                <a:latin typeface="Times New Roman" panose="02020603050405020304" pitchFamily="18" charset="0"/>
                <a:ea typeface="等线" panose="02010600030101010101" pitchFamily="2" charset="-122"/>
              </a:rPr>
              <a:t>ei</a:t>
            </a:r>
            <a:r>
              <a:rPr lang="en-GB" altLang="zh-CN" sz="3600" dirty="0">
                <a:effectLst/>
                <a:latin typeface="Times New Roman" panose="02020603050405020304" pitchFamily="18" charset="0"/>
                <a:ea typeface="等线" panose="02010600030101010101" pitchFamily="2" charset="-122"/>
              </a:rPr>
              <a:t> number. These results verified that the entrainment and mixing of negative buoyant jet in stratified water layer caused by cold water injection increase with the increase of </a:t>
            </a:r>
            <a:r>
              <a:rPr lang="en-GB" altLang="zh-CN" sz="3600" i="1" dirty="0">
                <a:effectLst/>
                <a:latin typeface="Times New Roman" panose="02020603050405020304" pitchFamily="18" charset="0"/>
                <a:ea typeface="等线" panose="02010600030101010101" pitchFamily="2" charset="-122"/>
              </a:rPr>
              <a:t>R</a:t>
            </a:r>
            <a:r>
              <a:rPr lang="en-GB" altLang="zh-CN" sz="3600" i="1" baseline="-25000" dirty="0">
                <a:effectLst/>
                <a:latin typeface="Times New Roman" panose="02020603050405020304" pitchFamily="18" charset="0"/>
                <a:ea typeface="等线" panose="02010600030101010101" pitchFamily="2" charset="-122"/>
              </a:rPr>
              <a:t>ei</a:t>
            </a:r>
            <a:r>
              <a:rPr lang="en-GB" altLang="zh-CN" sz="3600" dirty="0">
                <a:effectLst/>
                <a:latin typeface="Times New Roman" panose="02020603050405020304" pitchFamily="18" charset="0"/>
                <a:ea typeface="等线" panose="02010600030101010101" pitchFamily="2" charset="-122"/>
              </a:rPr>
              <a:t> number. </a:t>
            </a:r>
            <a:endParaRPr lang="zh-CN" altLang="zh-CN" sz="3600" dirty="0">
              <a:effectLst/>
              <a:latin typeface="Times New Roman" panose="02020603050405020304" pitchFamily="18" charset="0"/>
              <a:ea typeface="等线" panose="02010600030101010101" pitchFamily="2" charset="-122"/>
            </a:endParaRPr>
          </a:p>
        </p:txBody>
      </p:sp>
      <p:sp>
        <p:nvSpPr>
          <p:cNvPr id="63" name="文本框 62">
            <a:extLst>
              <a:ext uri="{FF2B5EF4-FFF2-40B4-BE49-F238E27FC236}">
                <a16:creationId xmlns:a16="http://schemas.microsoft.com/office/drawing/2014/main" id="{2E603A8A-E995-470D-AC8E-92970AC4DB59}"/>
              </a:ext>
            </a:extLst>
          </p:cNvPr>
          <p:cNvSpPr txBox="1"/>
          <p:nvPr/>
        </p:nvSpPr>
        <p:spPr>
          <a:xfrm>
            <a:off x="21448712" y="28208582"/>
            <a:ext cx="9374188" cy="6186309"/>
          </a:xfrm>
          <a:prstGeom prst="rect">
            <a:avLst/>
          </a:prstGeom>
          <a:noFill/>
        </p:spPr>
        <p:txBody>
          <a:bodyPr wrap="square">
            <a:spAutoFit/>
          </a:bodyPr>
          <a:lstStyle/>
          <a:p>
            <a:pPr indent="180340" algn="just">
              <a:spcBef>
                <a:spcPts val="600"/>
              </a:spcBef>
              <a:tabLst>
                <a:tab pos="288290" algn="l"/>
                <a:tab pos="540385" algn="l"/>
                <a:tab pos="828040" algn="l"/>
                <a:tab pos="1151890" algn="l"/>
              </a:tabLst>
            </a:pPr>
            <a:r>
              <a:rPr lang="en-GB" altLang="zh-CN" sz="3600" dirty="0">
                <a:effectLst/>
                <a:latin typeface="Times New Roman" panose="02020603050405020304" pitchFamily="18" charset="0"/>
                <a:ea typeface="等线" panose="02010600030101010101" pitchFamily="2" charset="-122"/>
              </a:rPr>
              <a:t>The direct numerical simulation method is used to simulate the instantaneous flow characteristics in the solar hot water storage tank in the discharging mode. The results show that when the flow rate is low, the incident negatively buoyant jet is weaker, and the entrainment and mixing caused by it is not obvious; but with the increase of the initial Rei number, the negatively buoyant jet will increase, and the entrainment and blending will be more intense, and the mixed area also increase.</a:t>
            </a:r>
            <a:endParaRPr lang="zh-CN" altLang="zh-CN" sz="3600" dirty="0">
              <a:effectLst/>
              <a:latin typeface="Times New Roman" panose="02020603050405020304" pitchFamily="18" charset="0"/>
              <a:ea typeface="等线" panose="02010600030101010101" pitchFamily="2" charset="-122"/>
            </a:endParaRPr>
          </a:p>
        </p:txBody>
      </p:sp>
      <p:sp>
        <p:nvSpPr>
          <p:cNvPr id="65" name="文本框 64">
            <a:extLst>
              <a:ext uri="{FF2B5EF4-FFF2-40B4-BE49-F238E27FC236}">
                <a16:creationId xmlns:a16="http://schemas.microsoft.com/office/drawing/2014/main" id="{BBA76DA1-A5D9-48FC-82CA-5B665B91E9D6}"/>
              </a:ext>
            </a:extLst>
          </p:cNvPr>
          <p:cNvSpPr txBox="1"/>
          <p:nvPr/>
        </p:nvSpPr>
        <p:spPr>
          <a:xfrm>
            <a:off x="21526500" y="37795200"/>
            <a:ext cx="9296400" cy="5232202"/>
          </a:xfrm>
          <a:prstGeom prst="rect">
            <a:avLst/>
          </a:prstGeom>
          <a:noFill/>
        </p:spPr>
        <p:txBody>
          <a:bodyPr wrap="square">
            <a:spAutoFit/>
          </a:bodyPr>
          <a:lstStyle/>
          <a:p>
            <a:pPr indent="-215900" algn="just">
              <a:spcBef>
                <a:spcPts val="1200"/>
              </a:spcBef>
            </a:pPr>
            <a:r>
              <a:rPr lang="en-US" altLang="zh-CN" sz="3600" dirty="0">
                <a:effectLst/>
                <a:latin typeface="Times New Roman" panose="02020603050405020304" pitchFamily="18" charset="0"/>
                <a:ea typeface="等线" panose="02010600030101010101" pitchFamily="2" charset="-122"/>
              </a:rPr>
              <a:t>[</a:t>
            </a:r>
            <a:r>
              <a:rPr lang="en-GB" altLang="zh-CN" sz="3600" dirty="0">
                <a:effectLst/>
                <a:latin typeface="Times New Roman" panose="02020603050405020304" pitchFamily="18" charset="0"/>
                <a:ea typeface="等线" panose="02010600030101010101" pitchFamily="2" charset="-122"/>
              </a:rPr>
              <a:t>1] </a:t>
            </a:r>
            <a:r>
              <a:rPr lang="de-DE" altLang="zh-CN" sz="3600" b="1" dirty="0">
                <a:effectLst/>
                <a:latin typeface="Times New Roman" panose="02020603050405020304" pitchFamily="18" charset="0"/>
                <a:ea typeface="等线" panose="02010600030101010101" pitchFamily="2" charset="-122"/>
              </a:rPr>
              <a:t>Journals</a:t>
            </a:r>
            <a:r>
              <a:rPr lang="de-DE" altLang="zh-CN" sz="3600" dirty="0">
                <a:effectLst/>
                <a:latin typeface="Times New Roman" panose="02020603050405020304" pitchFamily="18" charset="0"/>
                <a:ea typeface="等线" panose="02010600030101010101" pitchFamily="2" charset="-122"/>
              </a:rPr>
              <a:t> </a:t>
            </a:r>
            <a:r>
              <a:rPr lang="en-GB" altLang="zh-CN" sz="3600" dirty="0" err="1">
                <a:effectLst/>
                <a:latin typeface="Times New Roman" panose="02020603050405020304" pitchFamily="18" charset="0"/>
                <a:ea typeface="等线" panose="02010600030101010101" pitchFamily="2" charset="-122"/>
              </a:rPr>
              <a:t>Bouhal</a:t>
            </a:r>
            <a:r>
              <a:rPr lang="en-GB" altLang="zh-CN" sz="3600" dirty="0">
                <a:effectLst/>
                <a:latin typeface="Times New Roman" panose="02020603050405020304" pitchFamily="18" charset="0"/>
                <a:ea typeface="等线" panose="02010600030101010101" pitchFamily="2" charset="-122"/>
              </a:rPr>
              <a:t> T., </a:t>
            </a:r>
            <a:r>
              <a:rPr lang="en-GB" altLang="zh-CN" sz="3600" dirty="0" err="1">
                <a:effectLst/>
                <a:latin typeface="Times New Roman" panose="02020603050405020304" pitchFamily="18" charset="0"/>
                <a:ea typeface="等线" panose="02010600030101010101" pitchFamily="2" charset="-122"/>
              </a:rPr>
              <a:t>Fertahi</a:t>
            </a:r>
            <a:r>
              <a:rPr lang="en-GB" altLang="zh-CN" sz="3600" dirty="0">
                <a:effectLst/>
                <a:latin typeface="Times New Roman" panose="02020603050405020304" pitchFamily="18" charset="0"/>
                <a:ea typeface="等线" panose="02010600030101010101" pitchFamily="2" charset="-122"/>
              </a:rPr>
              <a:t> S., </a:t>
            </a:r>
            <a:r>
              <a:rPr lang="en-GB" altLang="zh-CN" sz="3600" dirty="0" err="1">
                <a:effectLst/>
                <a:latin typeface="Times New Roman" panose="02020603050405020304" pitchFamily="18" charset="0"/>
                <a:ea typeface="等线" panose="02010600030101010101" pitchFamily="2" charset="-122"/>
              </a:rPr>
              <a:t>Agrouaz</a:t>
            </a:r>
            <a:r>
              <a:rPr lang="en-GB" altLang="zh-CN" sz="3600" dirty="0">
                <a:effectLst/>
                <a:latin typeface="Times New Roman" panose="02020603050405020304" pitchFamily="18" charset="0"/>
                <a:ea typeface="等线" panose="02010600030101010101" pitchFamily="2" charset="-122"/>
              </a:rPr>
              <a:t> Y., et al. Numerical </a:t>
            </a:r>
            <a:r>
              <a:rPr lang="en-GB" altLang="zh-CN" sz="3600" dirty="0" err="1">
                <a:effectLst/>
                <a:latin typeface="Times New Roman" panose="02020603050405020304" pitchFamily="18" charset="0"/>
                <a:ea typeface="等线" panose="02010600030101010101" pitchFamily="2" charset="-122"/>
              </a:rPr>
              <a:t>modeling</a:t>
            </a:r>
            <a:r>
              <a:rPr lang="en-GB" altLang="zh-CN" sz="3600" dirty="0">
                <a:effectLst/>
                <a:latin typeface="Times New Roman" panose="02020603050405020304" pitchFamily="18" charset="0"/>
                <a:ea typeface="等线" panose="02010600030101010101" pitchFamily="2" charset="-122"/>
              </a:rPr>
              <a:t> and optimization of thermal stratification in solar hot water storage tanks for domestic applications: CFD study. </a:t>
            </a:r>
            <a:r>
              <a:rPr lang="en-GB" altLang="zh-CN" sz="3600" i="1" dirty="0">
                <a:effectLst/>
                <a:latin typeface="Times New Roman" panose="02020603050405020304" pitchFamily="18" charset="0"/>
                <a:ea typeface="等线" panose="02010600030101010101" pitchFamily="2" charset="-122"/>
              </a:rPr>
              <a:t>Solar Energy</a:t>
            </a:r>
            <a:r>
              <a:rPr lang="en-GB" altLang="zh-CN" sz="3600" dirty="0">
                <a:effectLst/>
                <a:latin typeface="Times New Roman" panose="02020603050405020304" pitchFamily="18" charset="0"/>
                <a:ea typeface="等线" panose="02010600030101010101" pitchFamily="2" charset="-122"/>
              </a:rPr>
              <a:t>, </a:t>
            </a:r>
            <a:r>
              <a:rPr lang="en-GB" altLang="zh-CN" sz="3600" b="1" dirty="0">
                <a:effectLst/>
                <a:latin typeface="Times New Roman" panose="02020603050405020304" pitchFamily="18" charset="0"/>
                <a:ea typeface="等线" panose="02010600030101010101" pitchFamily="2" charset="-122"/>
              </a:rPr>
              <a:t>157</a:t>
            </a:r>
            <a:r>
              <a:rPr lang="en-GB" altLang="zh-CN" sz="3600" dirty="0">
                <a:effectLst/>
                <a:latin typeface="Times New Roman" panose="02020603050405020304" pitchFamily="18" charset="0"/>
                <a:ea typeface="等线" panose="02010600030101010101" pitchFamily="2" charset="-122"/>
              </a:rPr>
              <a:t>: 441-455 (2017).</a:t>
            </a:r>
            <a:endParaRPr lang="zh-CN" altLang="zh-CN" sz="3600" dirty="0">
              <a:effectLst/>
              <a:latin typeface="Times New Roman" panose="02020603050405020304" pitchFamily="18" charset="0"/>
              <a:ea typeface="等线" panose="02010600030101010101" pitchFamily="2" charset="-122"/>
            </a:endParaRPr>
          </a:p>
          <a:p>
            <a:pPr indent="-215900" algn="just">
              <a:spcBef>
                <a:spcPts val="1200"/>
              </a:spcBef>
            </a:pPr>
            <a:r>
              <a:rPr lang="en-US" altLang="zh-CN" sz="3600" dirty="0">
                <a:effectLst/>
                <a:latin typeface="Times New Roman" panose="02020603050405020304" pitchFamily="18" charset="0"/>
                <a:ea typeface="等线" panose="02010600030101010101" pitchFamily="2" charset="-122"/>
              </a:rPr>
              <a:t>[</a:t>
            </a:r>
            <a:r>
              <a:rPr lang="en-GB" altLang="zh-CN" sz="3600" dirty="0">
                <a:effectLst/>
                <a:latin typeface="Times New Roman" panose="02020603050405020304" pitchFamily="18" charset="0"/>
                <a:ea typeface="等线" panose="02010600030101010101" pitchFamily="2" charset="-122"/>
              </a:rPr>
              <a:t>2] </a:t>
            </a:r>
            <a:r>
              <a:rPr lang="de-DE" altLang="zh-CN" sz="3600" b="1" dirty="0">
                <a:effectLst/>
                <a:latin typeface="Times New Roman" panose="02020603050405020304" pitchFamily="18" charset="0"/>
                <a:ea typeface="等线" panose="02010600030101010101" pitchFamily="2" charset="-122"/>
              </a:rPr>
              <a:t>Journals</a:t>
            </a:r>
            <a:r>
              <a:rPr lang="de-DE" altLang="zh-CN" sz="3600" dirty="0">
                <a:effectLst/>
                <a:latin typeface="Times New Roman" panose="02020603050405020304" pitchFamily="18" charset="0"/>
                <a:ea typeface="等线" panose="02010600030101010101" pitchFamily="2" charset="-122"/>
              </a:rPr>
              <a:t> </a:t>
            </a:r>
            <a:r>
              <a:rPr lang="en-GB" altLang="zh-CN" sz="3600" dirty="0">
                <a:effectLst/>
                <a:latin typeface="Times New Roman" panose="02020603050405020304" pitchFamily="18" charset="0"/>
                <a:ea typeface="等线" panose="02010600030101010101" pitchFamily="2" charset="-122"/>
              </a:rPr>
              <a:t>C.F. Hess C. W. M. An experimental and numerical study on the effect of wall in a thermocline type cylinder enclosure – I Experiments. </a:t>
            </a:r>
            <a:r>
              <a:rPr lang="en-GB" altLang="zh-CN" sz="3600" i="1" dirty="0">
                <a:effectLst/>
                <a:latin typeface="Times New Roman" panose="02020603050405020304" pitchFamily="18" charset="0"/>
                <a:ea typeface="等线" panose="02010600030101010101" pitchFamily="2" charset="-122"/>
              </a:rPr>
              <a:t>Solar Energy</a:t>
            </a:r>
            <a:r>
              <a:rPr lang="en-GB" altLang="zh-CN" sz="3600" dirty="0">
                <a:effectLst/>
                <a:latin typeface="Times New Roman" panose="02020603050405020304" pitchFamily="18" charset="0"/>
                <a:ea typeface="等线" panose="02010600030101010101" pitchFamily="2" charset="-122"/>
              </a:rPr>
              <a:t>, 28: 145-152 (1982).</a:t>
            </a:r>
            <a:endParaRPr lang="zh-CN" altLang="zh-CN" sz="3600" dirty="0">
              <a:effectLst/>
              <a:latin typeface="Times New Roman" panose="02020603050405020304" pitchFamily="18" charset="0"/>
              <a:ea typeface="等线" panose="02010600030101010101" pitchFamily="2" charset="-122"/>
            </a:endParaRP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TotalTime>
  <Words>1249</Words>
  <Application>Microsoft Office PowerPoint</Application>
  <PresentationFormat>自定义</PresentationFormat>
  <Paragraphs>25</Paragraphs>
  <Slides>1</Slides>
  <Notes>0</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1</vt:i4>
      </vt:variant>
    </vt:vector>
  </HeadingPairs>
  <TitlesOfParts>
    <vt:vector size="4" baseType="lpstr">
      <vt:lpstr>Arial</vt:lpstr>
      <vt:lpstr>Times New Roman</vt:lpstr>
      <vt:lpstr>Diseño predeterminado</vt:lpstr>
      <vt:lpstr>PowerPoint 演示文稿</vt:lpstr>
    </vt:vector>
  </TitlesOfParts>
  <Company>Nun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Chris</dc:creator>
  <cp:lastModifiedBy>liq</cp:lastModifiedBy>
  <cp:revision>227</cp:revision>
  <cp:lastPrinted>2000-11-30T06:22:24Z</cp:lastPrinted>
  <dcterms:created xsi:type="dcterms:W3CDTF">1999-11-19T11:42:42Z</dcterms:created>
  <dcterms:modified xsi:type="dcterms:W3CDTF">2021-06-08T09:51:37Z</dcterms:modified>
</cp:coreProperties>
</file>