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2004000" cy="44958000"/>
  <p:notesSz cx="6732588" cy="9855200"/>
  <p:defaultTextStyle>
    <a:defPPr>
      <a:defRPr lang="en-AU"/>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1">
          <p15:clr>
            <a:srgbClr val="A4A3A4"/>
          </p15:clr>
        </p15:guide>
        <p15:guide id="2" pos="10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p:normalViewPr>
  <p:slideViewPr>
    <p:cSldViewPr showGuides="1">
      <p:cViewPr>
        <p:scale>
          <a:sx n="20" d="100"/>
          <a:sy n="20" d="100"/>
        </p:scale>
        <p:origin x="1493" y="18"/>
      </p:cViewPr>
      <p:guideLst>
        <p:guide orient="horz" pos="19361"/>
        <p:guide pos="1014"/>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7592" cy="49447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13755" y="0"/>
            <a:ext cx="2917592" cy="49447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2021/6/13</a:t>
            </a:fld>
            <a:endParaRPr lang="zh-CN" altLang="en-US"/>
          </a:p>
        </p:txBody>
      </p:sp>
      <p:sp>
        <p:nvSpPr>
          <p:cNvPr id="4" name="幻灯片图像占位符 3"/>
          <p:cNvSpPr>
            <a:spLocks noGrp="1" noRot="1" noChangeAspect="1"/>
          </p:cNvSpPr>
          <p:nvPr>
            <p:ph type="sldImg" idx="2"/>
          </p:nvPr>
        </p:nvSpPr>
        <p:spPr>
          <a:xfrm>
            <a:off x="409893" y="1231900"/>
            <a:ext cx="5913120" cy="332613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3291" y="4742815"/>
            <a:ext cx="5386324" cy="3880485"/>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360730"/>
            <a:ext cx="2917592" cy="49447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13755" y="9360730"/>
            <a:ext cx="2917592" cy="49447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182813" y="1231900"/>
            <a:ext cx="2366962" cy="3325813"/>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页脚占位符 4"/>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灯片编号占位符 5"/>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日期占位符 6"/>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8" name="页脚占位符 7"/>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9" name="灯片编号占位符 8"/>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日期占位符 2"/>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页脚占位符 3"/>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5" name="灯片编号占位符 4"/>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 name="页脚占位符 2"/>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4" name="灯片编号占位符 3"/>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vert="horz" wrap="square" lIns="435326" tIns="217663" rIns="435326" bIns="217663"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4352925" rtl="0" eaLnBrk="0" fontAlgn="base" latinLnBrk="0" hangingPunct="0">
              <a:lnSpc>
                <a:spcPct val="100000"/>
              </a:lnSpc>
              <a:spcBef>
                <a:spcPct val="20000"/>
              </a:spcBef>
              <a:spcAft>
                <a:spcPct val="0"/>
              </a:spcAft>
              <a:buClrTx/>
              <a:buSzTx/>
              <a:buFontTx/>
              <a:buNone/>
              <a:defRPr/>
            </a:pPr>
            <a:endParaRPr kumimoji="0" lang="de-DE"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4"/>
          <p:cNvSpPr>
            <a:spLocks noGrp="1"/>
          </p:cNvSpPr>
          <p:nvPr>
            <p:ph type="dt" sz="half" idx="10"/>
          </p:nvPr>
        </p:nvSpPr>
        <p:spPr/>
        <p:txBody>
          <a:body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 name="页脚占位符 5"/>
          <p:cNvSpPr>
            <a:spLocks noGrp="1"/>
          </p:cNvSpPr>
          <p:nvPr>
            <p:ph type="ftr" sz="quarter" idx="11"/>
          </p:nvPr>
        </p:nvSpPr>
        <p:spPr/>
        <p:txBody>
          <a:body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7" name="灯片编号占位符 6"/>
          <p:cNvSpPr>
            <a:spLocks noGrp="1"/>
          </p:cNvSpPr>
          <p:nvPr>
            <p:ph type="sldNum" sz="quarter" idx="12"/>
          </p:nvPr>
        </p:nvSpPr>
        <p:spPr/>
        <p:txBody>
          <a:body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2398713" y="3994150"/>
            <a:ext cx="27206575" cy="7496175"/>
          </a:xfrm>
          <a:prstGeom prst="rect">
            <a:avLst/>
          </a:prstGeom>
          <a:noFill/>
          <a:ln w="9525">
            <a:noFill/>
          </a:ln>
        </p:spPr>
        <p:txBody>
          <a:bodyPr lIns="435326" tIns="217663" rIns="435326" bIns="217663" anchor="ctr" anchorCtr="0"/>
          <a:lstStyle/>
          <a:p>
            <a:pPr lvl="0"/>
            <a:r>
              <a:rPr lang="en-AU" altLang="de-DE" dirty="0"/>
              <a:t>Click to edit Master title style</a:t>
            </a:r>
          </a:p>
        </p:txBody>
      </p:sp>
      <p:sp>
        <p:nvSpPr>
          <p:cNvPr id="1027" name="Rectangle 3"/>
          <p:cNvSpPr>
            <a:spLocks noGrp="1"/>
          </p:cNvSpPr>
          <p:nvPr>
            <p:ph type="body" idx="1"/>
          </p:nvPr>
        </p:nvSpPr>
        <p:spPr>
          <a:xfrm>
            <a:off x="2398713" y="12987338"/>
            <a:ext cx="27206575" cy="26974800"/>
          </a:xfrm>
          <a:prstGeom prst="rect">
            <a:avLst/>
          </a:prstGeom>
          <a:noFill/>
          <a:ln w="9525">
            <a:noFill/>
          </a:ln>
        </p:spPr>
        <p:txBody>
          <a:bodyPr lIns="435326" tIns="217663" rIns="435326" bIns="217663"/>
          <a:lstStyle/>
          <a:p>
            <a:pPr lvl="0"/>
            <a:r>
              <a:rPr lang="en-AU" altLang="de-DE" dirty="0"/>
              <a:t>Click to edit Master text styles</a:t>
            </a:r>
          </a:p>
          <a:p>
            <a:pPr lvl="1"/>
            <a:r>
              <a:rPr lang="en-AU" altLang="de-DE" dirty="0"/>
              <a:t>Second level</a:t>
            </a:r>
          </a:p>
          <a:p>
            <a:pPr lvl="2"/>
            <a:r>
              <a:rPr lang="en-AU" altLang="de-DE" dirty="0"/>
              <a:t>Third level</a:t>
            </a:r>
          </a:p>
          <a:p>
            <a:pPr lvl="3"/>
            <a:r>
              <a:rPr lang="en-AU" altLang="de-DE" dirty="0"/>
              <a:t>Fourth level</a:t>
            </a:r>
          </a:p>
          <a:p>
            <a:pPr lvl="4"/>
            <a:r>
              <a:rPr lang="en-AU" altLang="de-DE" dirty="0"/>
              <a:t>Fifth level</a:t>
            </a:r>
          </a:p>
        </p:txBody>
      </p:sp>
      <p:sp>
        <p:nvSpPr>
          <p:cNvPr id="1028" name="Rectangle 4"/>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lstStyle>
            <a:lvl1pPr algn="l" defTabSz="4352925">
              <a:defRPr sz="6600"/>
            </a:lvl1pPr>
          </a:lstStyle>
          <a:p>
            <a:pPr marL="0" marR="0" lvl="0" indent="0" algn="l"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29" name="Rectangle 5"/>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lstStyle>
            <a:lvl1pPr algn="ctr" defTabSz="4352925">
              <a:defRPr sz="6600"/>
            </a:lvl1pPr>
          </a:lstStyle>
          <a:p>
            <a:pPr marL="0" marR="0" lvl="0" indent="0" algn="ctr" defTabSz="4352925" rtl="0" eaLnBrk="0" fontAlgn="base" latinLnBrk="0" hangingPunct="0">
              <a:lnSpc>
                <a:spcPct val="100000"/>
              </a:lnSpc>
              <a:spcBef>
                <a:spcPct val="0"/>
              </a:spcBef>
              <a:spcAft>
                <a:spcPct val="0"/>
              </a:spcAft>
              <a:buClrTx/>
              <a:buSzTx/>
              <a:buFontTx/>
              <a:buNone/>
              <a:defRPr/>
            </a:pPr>
            <a:endParaRPr kumimoji="0" lang="en-AU" altLang="de-DE" sz="66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030" name="Rectangle 6"/>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lstStyle>
            <a:lvl1pPr algn="r">
              <a:defRPr sz="6600"/>
            </a:lvl1pPr>
          </a:lstStyle>
          <a:p>
            <a:pPr lvl="0" defTabSz="4352925">
              <a:buNone/>
            </a:pPr>
            <a:fld id="{9A0DB2DC-4C9A-4742-B13C-FB6460FD3503}" type="slidenum">
              <a:rPr lang="en-AU" altLang="de-DE" dirty="0">
                <a:latin typeface="Times New Roman" panose="02020603050405020304" pitchFamily="18" charset="0"/>
              </a:rPr>
              <a:t>‹#›</a:t>
            </a:fld>
            <a:endParaRPr lang="en-AU" altLang="de-DE"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7"/>
          <p:cNvSpPr/>
          <p:nvPr/>
        </p:nvSpPr>
        <p:spPr>
          <a:xfrm>
            <a:off x="21259800" y="5791200"/>
            <a:ext cx="9874250" cy="38404800"/>
          </a:xfrm>
          <a:prstGeom prst="rect">
            <a:avLst/>
          </a:prstGeom>
          <a:solidFill>
            <a:srgbClr val="FFFF00">
              <a:alpha val="50195"/>
            </a:srgbClr>
          </a:solid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0" name="Rectangle 5"/>
          <p:cNvSpPr/>
          <p:nvPr/>
        </p:nvSpPr>
        <p:spPr>
          <a:xfrm>
            <a:off x="457200" y="5791200"/>
            <a:ext cx="9872663" cy="38404800"/>
          </a:xfrm>
          <a:prstGeom prst="rect">
            <a:avLst/>
          </a:prstGeom>
          <a:solidFill>
            <a:srgbClr val="FFFF00">
              <a:alpha val="50195"/>
            </a:srgbClr>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1" name="Rectangle 6"/>
          <p:cNvSpPr/>
          <p:nvPr/>
        </p:nvSpPr>
        <p:spPr>
          <a:xfrm>
            <a:off x="10896600" y="5791200"/>
            <a:ext cx="9871075" cy="38414325"/>
          </a:xfrm>
          <a:prstGeom prst="rect">
            <a:avLst/>
          </a:prstGeom>
          <a:solidFill>
            <a:srgbClr val="FFFF00">
              <a:alpha val="50195"/>
            </a:srgbClr>
          </a:solidFill>
          <a:ln w="9525">
            <a:noFill/>
          </a:ln>
        </p:spPr>
        <p:txBody>
          <a:bodyPr wrap="none"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endParaRPr lang="en-US" altLang="de-DE" sz="2500" dirty="0"/>
          </a:p>
        </p:txBody>
      </p:sp>
      <p:sp>
        <p:nvSpPr>
          <p:cNvPr id="2053" name="Rectangle 10"/>
          <p:cNvSpPr/>
          <p:nvPr/>
        </p:nvSpPr>
        <p:spPr>
          <a:xfrm>
            <a:off x="-76200" y="-73025"/>
            <a:ext cx="32004000" cy="5835650"/>
          </a:xfrm>
          <a:prstGeom prst="rect">
            <a:avLst/>
          </a:prstGeom>
          <a:noFill/>
          <a:ln w="9525">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457200" lvl="0" indent="-457200" algn="ctr" defTabSz="952500">
              <a:spcBef>
                <a:spcPct val="0"/>
              </a:spcBef>
              <a:buNone/>
            </a:pPr>
            <a:r>
              <a:rPr lang="en-GB" altLang="de-DE" sz="4800" b="1" dirty="0"/>
              <a:t>Comparative study of the extracting polysaccharides from Traditional Chinese Medicine Astragali Radix </a:t>
            </a:r>
          </a:p>
          <a:p>
            <a:pPr marL="457200" lvl="0" indent="-457200" algn="ctr" defTabSz="952500">
              <a:spcBef>
                <a:spcPct val="0"/>
              </a:spcBef>
              <a:buNone/>
            </a:pPr>
            <a:r>
              <a:rPr lang="en-GB" altLang="de-DE" sz="4800" b="1" dirty="0"/>
              <a:t>in the field of new biological cellulase-assisted enzymes technology</a:t>
            </a:r>
            <a:r>
              <a:rPr lang="es-CL" altLang="de-DE" sz="3000" b="1" dirty="0"/>
              <a:t>   </a:t>
            </a:r>
          </a:p>
          <a:p>
            <a:pPr marL="0" lvl="0" indent="0" algn="ctr" defTabSz="952500">
              <a:spcBef>
                <a:spcPct val="0"/>
              </a:spcBef>
              <a:buNone/>
            </a:pPr>
            <a:endParaRPr lang="en-US" altLang="de-DE" sz="3300" b="1" dirty="0"/>
          </a:p>
          <a:p>
            <a:pPr marL="0" lvl="0" indent="0" algn="ctr" defTabSz="952500">
              <a:spcBef>
                <a:spcPct val="0"/>
              </a:spcBef>
              <a:buNone/>
            </a:pPr>
            <a:r>
              <a:rPr lang="en-US" altLang="de-DE" sz="3300" b="1" dirty="0"/>
              <a:t>Y. Sun, </a:t>
            </a:r>
            <a:r>
              <a:rPr lang="en-US" altLang="de-DE" sz="3300" b="1" dirty="0">
                <a:sym typeface="+mn-ea"/>
              </a:rPr>
              <a:t>L.L Miao, </a:t>
            </a:r>
            <a:r>
              <a:rPr lang="en-US" altLang="de-DE" sz="3300" b="1" dirty="0">
                <a:cs typeface="Times New Roman" panose="02020603050405020304" pitchFamily="18" charset="0"/>
                <a:sym typeface="+mn-ea"/>
              </a:rPr>
              <a:t>Y.L Li*</a:t>
            </a:r>
            <a:endParaRPr lang="es-CL" altLang="de-DE" sz="3300" b="1" dirty="0"/>
          </a:p>
          <a:p>
            <a:pPr marL="457200" lvl="0" indent="-457200" algn="ctr" defTabSz="952500">
              <a:spcBef>
                <a:spcPct val="0"/>
              </a:spcBef>
              <a:buNone/>
            </a:pPr>
            <a:r>
              <a:rPr lang="en-US" altLang="de-DE" sz="2900" i="1" dirty="0"/>
              <a:t>Shanxi Medical University, School </a:t>
            </a:r>
            <a:r>
              <a:rPr lang="en-US" altLang="de-DE" sz="2900" i="1"/>
              <a:t>of Pharmacy, </a:t>
            </a:r>
            <a:r>
              <a:rPr lang="en-US" altLang="de-DE" sz="2900" i="1" dirty="0"/>
              <a:t>China</a:t>
            </a:r>
            <a:endParaRPr lang="es-ES" altLang="de-DE" sz="2900" i="1" dirty="0"/>
          </a:p>
          <a:p>
            <a:pPr marL="1409700" lvl="2" indent="-457200" algn="ctr" defTabSz="952500">
              <a:spcBef>
                <a:spcPct val="0"/>
              </a:spcBef>
              <a:buNone/>
            </a:pPr>
            <a:endParaRPr lang="en-US" altLang="de-DE" sz="900" i="1" dirty="0"/>
          </a:p>
        </p:txBody>
      </p:sp>
      <p:sp>
        <p:nvSpPr>
          <p:cNvPr id="2054" name="Rectangle 14"/>
          <p:cNvSpPr/>
          <p:nvPr/>
        </p:nvSpPr>
        <p:spPr>
          <a:xfrm>
            <a:off x="457200" y="5791200"/>
            <a:ext cx="9872663"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Introduction</a:t>
            </a:r>
            <a:endParaRPr lang="en-AU" altLang="de-DE" sz="5900" dirty="0"/>
          </a:p>
        </p:txBody>
      </p:sp>
      <p:sp>
        <p:nvSpPr>
          <p:cNvPr id="2055" name="Rectangle 16"/>
          <p:cNvSpPr/>
          <p:nvPr/>
        </p:nvSpPr>
        <p:spPr>
          <a:xfrm>
            <a:off x="21278215" y="28651200"/>
            <a:ext cx="9871075" cy="1581150"/>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Conclusions</a:t>
            </a:r>
          </a:p>
        </p:txBody>
      </p:sp>
      <p:sp>
        <p:nvSpPr>
          <p:cNvPr id="2057" name="Text Box 69"/>
          <p:cNvSpPr txBox="1"/>
          <p:nvPr/>
        </p:nvSpPr>
        <p:spPr>
          <a:xfrm>
            <a:off x="542925" y="21031200"/>
            <a:ext cx="9872663" cy="1579563"/>
          </a:xfrm>
          <a:prstGeom prst="rect">
            <a:avLst/>
          </a:prstGeom>
          <a:solidFill>
            <a:srgbClr val="FF0000"/>
          </a:solidFill>
          <a:ln w="9525">
            <a:noFill/>
          </a:ln>
        </p:spPr>
        <p:txBody>
          <a:bodyPr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Experimental</a:t>
            </a:r>
            <a:endParaRPr lang="en-AU" altLang="de-DE" sz="5900" b="1" dirty="0"/>
          </a:p>
        </p:txBody>
      </p:sp>
      <p:sp>
        <p:nvSpPr>
          <p:cNvPr id="2061" name="Text Box 115"/>
          <p:cNvSpPr txBox="1"/>
          <p:nvPr/>
        </p:nvSpPr>
        <p:spPr>
          <a:xfrm>
            <a:off x="11054715" y="39090600"/>
            <a:ext cx="9601200" cy="1039495"/>
          </a:xfrm>
          <a:prstGeom prst="rect">
            <a:avLst/>
          </a:prstGeom>
          <a:noFill/>
          <a:ln w="9525">
            <a:noFill/>
          </a:ln>
        </p:spPr>
        <p:txBody>
          <a:bodyPr lIns="95325" tIns="47662" rIns="95325" bIns="47662" anchor="ctr" anchorCtr="0">
            <a:noAutofit/>
          </a:bodyPr>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341630" lvl="2" indent="0" algn="ctr" defTabSz="952500">
              <a:spcBef>
                <a:spcPct val="0"/>
              </a:spcBef>
              <a:buNone/>
            </a:pPr>
            <a:r>
              <a:rPr lang="en-US" altLang="de-DE" sz="3300" b="1" dirty="0"/>
              <a:t>Fig. 1.</a:t>
            </a:r>
            <a:r>
              <a:rPr lang="en-US" altLang="de-DE" sz="3300" dirty="0"/>
              <a:t> Results of wavelength scanning for glucose </a:t>
            </a:r>
          </a:p>
          <a:p>
            <a:pPr marL="341630" lvl="2" indent="0" algn="ctr" defTabSz="952500">
              <a:spcBef>
                <a:spcPct val="0"/>
              </a:spcBef>
              <a:buNone/>
            </a:pPr>
            <a:r>
              <a:rPr lang="pt-BR" altLang="de-DE" sz="3300" dirty="0"/>
              <a:t>standard solution and test solution</a:t>
            </a:r>
          </a:p>
        </p:txBody>
      </p:sp>
      <p:sp>
        <p:nvSpPr>
          <p:cNvPr id="2066" name="Rectangle 154"/>
          <p:cNvSpPr/>
          <p:nvPr/>
        </p:nvSpPr>
        <p:spPr>
          <a:xfrm>
            <a:off x="21283295" y="3685413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8" name="Text Box 156"/>
          <p:cNvSpPr txBox="1"/>
          <p:nvPr/>
        </p:nvSpPr>
        <p:spPr>
          <a:xfrm>
            <a:off x="21336000" y="30433010"/>
            <a:ext cx="9731375" cy="667639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171450" lvl="1" indent="511175" algn="just" defTabSz="952500">
              <a:spcBef>
                <a:spcPct val="0"/>
              </a:spcBef>
              <a:buNone/>
            </a:pPr>
            <a:r>
              <a:rPr lang="en-GB" altLang="de-DE" sz="3300" dirty="0"/>
              <a:t>The main conclusions drawn from all work are:</a:t>
            </a:r>
          </a:p>
          <a:p>
            <a:pPr marL="171450" lvl="1" indent="511175" algn="just" defTabSz="952500">
              <a:spcBef>
                <a:spcPct val="0"/>
              </a:spcBef>
              <a:buNone/>
            </a:pPr>
            <a:r>
              <a:rPr lang="en-GB" altLang="de-DE" sz="3300" dirty="0"/>
              <a:t>- the extraction conditions were optimized as follows:  dosage of cellulase, 1.5%; temperature, 55°C and pH value, 5.0. </a:t>
            </a:r>
          </a:p>
          <a:p>
            <a:pPr marL="171450" lvl="1" indent="511175" algn="just" defTabSz="952500">
              <a:spcBef>
                <a:spcPct val="0"/>
              </a:spcBef>
              <a:buNone/>
            </a:pPr>
            <a:r>
              <a:rPr lang="en-GB" altLang="de-DE" sz="3300" dirty="0"/>
              <a:t>- </a:t>
            </a:r>
            <a:r>
              <a:rPr lang="en-US" altLang="de-DE" sz="3300" dirty="0">
                <a:ea typeface="Times New Roman" panose="02020603050405020304" pitchFamily="18" charset="0"/>
                <a:sym typeface="+mn-ea"/>
              </a:rPr>
              <a:t>The content of AR samples obtained with cellulase-assisted treatment under the optimized extraction conditions and in control group were 4.82% and 1.56% </a:t>
            </a:r>
            <a:r>
              <a:rPr lang="en-GB" altLang="de-DE" sz="3300" dirty="0"/>
              <a:t>;</a:t>
            </a:r>
          </a:p>
          <a:p>
            <a:pPr marL="171450" lvl="1" indent="511175" algn="just" defTabSz="952500">
              <a:spcBef>
                <a:spcPct val="0"/>
              </a:spcBef>
              <a:buNone/>
            </a:pPr>
            <a:r>
              <a:rPr lang="en-GB" altLang="de-DE" sz="3300" dirty="0"/>
              <a:t>-  The macromolecules in AR were extracted quickly and transformed into small molecules with molecular weight less than 10 kDa, which could be absorbed effectively by the digestive tract in the human body</a:t>
            </a:r>
            <a:r>
              <a:rPr lang="en-US" altLang="en-GB" sz="3300" dirty="0"/>
              <a:t>.</a:t>
            </a:r>
          </a:p>
        </p:txBody>
      </p:sp>
      <p:sp>
        <p:nvSpPr>
          <p:cNvPr id="2071" name="Text Box 170"/>
          <p:cNvSpPr txBox="1"/>
          <p:nvPr/>
        </p:nvSpPr>
        <p:spPr>
          <a:xfrm>
            <a:off x="21183600" y="38383210"/>
            <a:ext cx="9906000" cy="5814695"/>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273050" lvl="0" indent="0" algn="just" defTabSz="952500">
              <a:spcBef>
                <a:spcPct val="0"/>
              </a:spcBef>
              <a:buNone/>
            </a:pPr>
            <a:r>
              <a:rPr lang="en-US" altLang="de-DE" sz="2200" dirty="0">
                <a:ea typeface="Times New Roman" panose="02020603050405020304" pitchFamily="18" charset="0"/>
              </a:rPr>
              <a:t>[1] Books China Pharmacopoeia Committee. Pharmacopoeia of the People’s Republic of China. China Chemical Industry Press, Beijing, 2020.</a:t>
            </a:r>
          </a:p>
          <a:p>
            <a:pPr marL="273050" lvl="0" indent="0" algn="just" defTabSz="952500">
              <a:spcBef>
                <a:spcPct val="0"/>
              </a:spcBef>
              <a:buNone/>
            </a:pPr>
            <a:r>
              <a:rPr lang="en-US" altLang="de-DE" sz="2200" dirty="0">
                <a:ea typeface="Times New Roman" panose="02020603050405020304" pitchFamily="18" charset="0"/>
              </a:rPr>
              <a:t>[2] Journals Z. Chen, L.  Liu, C. Gao, W. Chen, C. Wong, P. Yao, Y. Yang, X. Li, X. Tang, S. Wang, Y. Wang. Astragali Radix (Huangqi): A promising edible immunomodulatory herbal medicine. Journal of Ethnopharmacology 258, 112895-112912 (2020).</a:t>
            </a:r>
          </a:p>
          <a:p>
            <a:pPr marL="273050" lvl="0" indent="0" algn="just" defTabSz="952500">
              <a:spcBef>
                <a:spcPct val="0"/>
              </a:spcBef>
              <a:buNone/>
            </a:pPr>
            <a:r>
              <a:rPr lang="en-US" altLang="de-DE" sz="2200" dirty="0">
                <a:ea typeface="Times New Roman" panose="02020603050405020304" pitchFamily="18" charset="0"/>
              </a:rPr>
              <a:t>[3] Journals Z. Guo, Y. Lou, M. Kong, Q. Luo, Z. Liu, J. Wu. A Systematic Review of phytochemistry, pharmacology and pharmacokinetics on Astragali Radix: implications for Astragali Radix as a personalized medicine. International Journal of Molecular Sciences 20, 1463-1506 (2019).</a:t>
            </a:r>
          </a:p>
          <a:p>
            <a:pPr marL="273050" lvl="0" indent="0" algn="just" defTabSz="952500">
              <a:spcBef>
                <a:spcPct val="0"/>
              </a:spcBef>
              <a:buNone/>
            </a:pPr>
            <a:r>
              <a:rPr lang="en-US" altLang="de-DE" sz="2200" dirty="0">
                <a:ea typeface="Times New Roman" panose="02020603050405020304" pitchFamily="18" charset="0"/>
              </a:rPr>
              <a:t>[4] Journals K.  Li, Y. Cao, S. Jiao , G. Du, Y. Du, X. Qin. Structural characterization and immune activity screening of polysaccharides with different molecular weights from Astragali Radix. Frontiers in Pharmacology 11, 582091-582108 (2020).</a:t>
            </a:r>
          </a:p>
          <a:p>
            <a:pPr marL="273050" lvl="0" indent="0" algn="just" defTabSz="952500">
              <a:spcBef>
                <a:spcPct val="0"/>
              </a:spcBef>
              <a:buNone/>
            </a:pPr>
            <a:r>
              <a:rPr lang="en-US" altLang="de-DE" sz="2200" dirty="0">
                <a:ea typeface="Times New Roman" panose="02020603050405020304" pitchFamily="18" charset="0"/>
              </a:rPr>
              <a:t>[5] Journals Y. Cao, K. Li, X. Qin, S. Jiao, Y. Du, S. Li, X. Li. Quality evaluation of different areas of Astragali Radix based on carbohydrate specificchromatograms and immune cell activities. Acta Pharmaceutic Sinica 54, 1277-1287 (2019).</a:t>
            </a:r>
          </a:p>
        </p:txBody>
      </p:sp>
      <p:sp>
        <p:nvSpPr>
          <p:cNvPr id="2072" name="Text Box 173"/>
          <p:cNvSpPr txBox="1"/>
          <p:nvPr/>
        </p:nvSpPr>
        <p:spPr>
          <a:xfrm>
            <a:off x="478790" y="22555200"/>
            <a:ext cx="9819005" cy="21669375"/>
          </a:xfrm>
          <a:prstGeom prst="rect">
            <a:avLst/>
          </a:prstGeom>
          <a:noFill/>
          <a:ln w="9525">
            <a:noFill/>
          </a:ln>
        </p:spPr>
        <p:txBody>
          <a:bodyPr lIns="95325" tIns="47662" rIns="95325" bIns="47662" anchor="t" anchorCtr="0">
            <a:noAutofit/>
          </a:bodyPr>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2" indent="457200" algn="just" defTabSz="952500">
              <a:spcBef>
                <a:spcPct val="0"/>
              </a:spcBef>
              <a:buNone/>
            </a:pPr>
            <a:r>
              <a:rPr lang="en-US" altLang="en-AU" sz="3300" dirty="0"/>
              <a:t>1.</a:t>
            </a:r>
            <a:r>
              <a:rPr lang="en-AU" altLang="de-DE" sz="3300" dirty="0"/>
              <a:t>Plant materials</a:t>
            </a:r>
          </a:p>
          <a:p>
            <a:pPr marL="0" lvl="2" indent="457200" algn="just" defTabSz="952500">
              <a:spcBef>
                <a:spcPct val="0"/>
              </a:spcBef>
              <a:buNone/>
            </a:pPr>
            <a:r>
              <a:rPr lang="en-AU" altLang="de-DE" sz="3300" dirty="0"/>
              <a:t>AR slices were purchased from Datong of Shanxi. Cellulase was acquired from Zhejiang Yinuo Biotechnology Co., Ltd . D (+)-glucose</a:t>
            </a:r>
            <a:r>
              <a:rPr lang="en-US" altLang="en-AU" sz="3300" dirty="0"/>
              <a:t> </a:t>
            </a:r>
            <a:r>
              <a:rPr lang="en-AU" altLang="de-DE" sz="3300" dirty="0"/>
              <a:t>was obtained from Shanghai Yuanye Biotechnology Co., Ltd .</a:t>
            </a:r>
          </a:p>
          <a:p>
            <a:pPr marL="0" lvl="2" indent="457200" algn="just" defTabSz="952500">
              <a:spcBef>
                <a:spcPct val="0"/>
              </a:spcBef>
              <a:buNone/>
            </a:pPr>
            <a:r>
              <a:rPr lang="en-US" altLang="en-AU" sz="3300" dirty="0">
                <a:sym typeface="+mn-ea"/>
              </a:rPr>
              <a:t>2.</a:t>
            </a:r>
            <a:r>
              <a:rPr lang="en-AU" altLang="de-DE" sz="3300" dirty="0">
                <a:sym typeface="+mn-ea"/>
              </a:rPr>
              <a:t>Pre-treatment of AR slices</a:t>
            </a:r>
            <a:endParaRPr lang="en-AU" altLang="de-DE" sz="3300" dirty="0"/>
          </a:p>
          <a:p>
            <a:pPr marL="0" lvl="2" indent="457200" algn="just" defTabSz="952500">
              <a:spcBef>
                <a:spcPct val="0"/>
              </a:spcBef>
              <a:buNone/>
            </a:pPr>
            <a:r>
              <a:rPr lang="en-AU" altLang="de-DE" sz="3300" dirty="0">
                <a:sym typeface="+mn-ea"/>
              </a:rPr>
              <a:t>The slices were pulverized and passed through a 50-mesh sieve</a:t>
            </a:r>
            <a:r>
              <a:rPr lang="en-US" altLang="en-AU" sz="3300" dirty="0">
                <a:sym typeface="+mn-ea"/>
              </a:rPr>
              <a:t>.P</a:t>
            </a:r>
            <a:r>
              <a:rPr lang="en-AU" altLang="de-DE" sz="3300" dirty="0">
                <a:sym typeface="+mn-ea"/>
              </a:rPr>
              <a:t>owder was ultrasoniced by 60~90% petroleum ether at normal temperature for 40 min and filtration. </a:t>
            </a:r>
            <a:r>
              <a:rPr lang="en-US" altLang="en-AU" sz="3300" dirty="0">
                <a:sym typeface="+mn-ea"/>
              </a:rPr>
              <a:t>T</a:t>
            </a:r>
            <a:r>
              <a:rPr lang="en-AU" altLang="de-DE" sz="3300" dirty="0">
                <a:sym typeface="+mn-ea"/>
              </a:rPr>
              <a:t>he solvent in the filter residue evaporates to obtain AR degreased powder.</a:t>
            </a:r>
            <a:endParaRPr lang="en-AU" altLang="de-DE" sz="3300" dirty="0"/>
          </a:p>
          <a:p>
            <a:pPr marL="0" lvl="2" indent="457200" algn="just" defTabSz="952500">
              <a:spcBef>
                <a:spcPct val="0"/>
              </a:spcBef>
              <a:buNone/>
            </a:pPr>
            <a:r>
              <a:rPr lang="en-US" altLang="en-AU" sz="3300" dirty="0">
                <a:sym typeface="+mn-ea"/>
              </a:rPr>
              <a:t>3.</a:t>
            </a:r>
            <a:r>
              <a:rPr lang="en-AU" altLang="de-DE" sz="3300" dirty="0">
                <a:sym typeface="+mn-ea"/>
              </a:rPr>
              <a:t>Extraction of APS with cellulase </a:t>
            </a:r>
            <a:endParaRPr lang="en-AU" altLang="de-DE" sz="3300" dirty="0"/>
          </a:p>
          <a:p>
            <a:pPr marL="0" lvl="2" indent="457200" algn="just" defTabSz="952500">
              <a:spcBef>
                <a:spcPct val="0"/>
              </a:spcBef>
              <a:buNone/>
            </a:pPr>
            <a:r>
              <a:rPr lang="en-AU" altLang="de-DE" sz="3300" dirty="0">
                <a:sym typeface="+mn-ea"/>
              </a:rPr>
              <a:t>AR degreased powder was placed into a flask and added with distilled water. </a:t>
            </a:r>
            <a:r>
              <a:rPr lang="en-US" altLang="en-AU" sz="3300" dirty="0">
                <a:sym typeface="+mn-ea"/>
              </a:rPr>
              <a:t>And </a:t>
            </a:r>
            <a:r>
              <a:rPr lang="en-AU" altLang="de-DE" sz="3300" dirty="0">
                <a:sym typeface="+mn-ea"/>
              </a:rPr>
              <a:t>heated in a water bath at designated dosage of enzyme, pH and temperature. After enzymolysis process, the extract was rapidly heated for 10 min in boiling water bath, cooled, filtered. The filtrate was concentrated and precipitated in the volumes of 95% ethanol, then</a:t>
            </a:r>
            <a:r>
              <a:rPr lang="en-US" altLang="en-AU" sz="3300" dirty="0">
                <a:sym typeface="+mn-ea"/>
              </a:rPr>
              <a:t> </a:t>
            </a:r>
            <a:r>
              <a:rPr lang="en-AU" altLang="de-DE" sz="3300" dirty="0">
                <a:sym typeface="+mn-ea"/>
              </a:rPr>
              <a:t>stand for about 15 h. The polysaccharide precipitate was collected by centrifugation at 3000 r/min for 25 min, washed with anhydrous ethanol.  The precipitate was dried in an oven at 60°C to get the crude enzymatic extraction polysaccharide (APS-E).</a:t>
            </a:r>
          </a:p>
          <a:p>
            <a:pPr marL="0" lvl="2" indent="457200" algn="just" defTabSz="952500">
              <a:spcBef>
                <a:spcPct val="0"/>
              </a:spcBef>
              <a:buNone/>
            </a:pPr>
            <a:r>
              <a:rPr lang="en-US" altLang="en-AU" sz="3300" dirty="0">
                <a:sym typeface="+mn-ea"/>
              </a:rPr>
              <a:t>4.</a:t>
            </a:r>
            <a:r>
              <a:rPr lang="en-AU" altLang="de-DE" sz="3300" dirty="0">
                <a:sym typeface="+mn-ea"/>
              </a:rPr>
              <a:t>Optimization of cellulase-assisted enzymatic extraction conditions</a:t>
            </a:r>
            <a:endParaRPr lang="en-AU" altLang="de-DE" sz="3300" dirty="0"/>
          </a:p>
          <a:p>
            <a:pPr marL="0" lvl="2" indent="457200" algn="just" defTabSz="952500">
              <a:spcBef>
                <a:spcPct val="0"/>
              </a:spcBef>
              <a:buNone/>
            </a:pPr>
            <a:r>
              <a:rPr lang="en-AU" altLang="de-DE" sz="3300" dirty="0">
                <a:sym typeface="+mn-ea"/>
              </a:rPr>
              <a:t>A single factor experimental design was used</a:t>
            </a:r>
            <a:r>
              <a:rPr lang="en-US" altLang="en-AU" sz="3300" dirty="0">
                <a:sym typeface="+mn-ea"/>
              </a:rPr>
              <a:t>,</a:t>
            </a:r>
            <a:r>
              <a:rPr lang="en-AU" altLang="de-DE" sz="3300" dirty="0">
                <a:sym typeface="+mn-ea"/>
              </a:rPr>
              <a:t>including dosage of cellulase (ranging from 0.5 to 2.0%), pH value (ranging from 4.0 to 7.0, pH was adjusted to the desired value with 1 mol/L HCl and 1 mol/L NaOH), and temperature (ranging from 35 to 65°C) [12-14].</a:t>
            </a:r>
          </a:p>
          <a:p>
            <a:pPr marL="0" lvl="2" indent="457200" algn="just" defTabSz="952500">
              <a:spcBef>
                <a:spcPct val="0"/>
              </a:spcBef>
              <a:buNone/>
            </a:pPr>
            <a:r>
              <a:rPr lang="en-US" altLang="en-AU" sz="3300" dirty="0">
                <a:sym typeface="+mn-ea"/>
              </a:rPr>
              <a:t>5.</a:t>
            </a:r>
            <a:r>
              <a:rPr lang="en-AU" altLang="de-DE" sz="3300" dirty="0">
                <a:sym typeface="+mn-ea"/>
              </a:rPr>
              <a:t>Extraction of APS with water reflux as the control group</a:t>
            </a:r>
            <a:endParaRPr lang="en-AU" altLang="de-DE" sz="3300" dirty="0"/>
          </a:p>
          <a:p>
            <a:pPr marL="0" lvl="2" indent="457200" algn="just" defTabSz="952500">
              <a:spcBef>
                <a:spcPct val="0"/>
              </a:spcBef>
              <a:buNone/>
            </a:pPr>
            <a:r>
              <a:rPr lang="en-AU" altLang="de-DE" sz="3300" dirty="0">
                <a:sym typeface="+mn-ea"/>
              </a:rPr>
              <a:t>The water reflux extraction was carried out using the same material-to-water ratio 1:30 (g/mL) and the same time of extraction (120 min). The filtrate was concentrated and then submitted to the same steps that were taken in the cellulase extraction to get the crude water extraction polysaccharide (APS-W) </a:t>
            </a:r>
            <a:r>
              <a:rPr lang="en-US" altLang="en-AU" sz="3300" dirty="0">
                <a:sym typeface="+mn-ea"/>
              </a:rPr>
              <a:t>.</a:t>
            </a:r>
          </a:p>
          <a:p>
            <a:pPr marL="0" lvl="2" indent="457200" algn="just" defTabSz="952500">
              <a:spcBef>
                <a:spcPct val="0"/>
              </a:spcBef>
              <a:buNone/>
            </a:pPr>
            <a:r>
              <a:rPr lang="en-AU" altLang="de-DE" sz="3300" dirty="0">
                <a:sym typeface="+mn-ea"/>
              </a:rPr>
              <a:t>.</a:t>
            </a:r>
            <a:r>
              <a:rPr lang="en-US" altLang="en-AU" sz="3300" dirty="0">
                <a:sym typeface="+mn-ea"/>
              </a:rPr>
              <a:t>6.</a:t>
            </a:r>
            <a:r>
              <a:rPr lang="en-AU" altLang="de-DE" sz="3300" dirty="0">
                <a:sym typeface="+mn-ea"/>
              </a:rPr>
              <a:t>Content determination for total polysaccharides with UV-vis spectrophotometry</a:t>
            </a:r>
            <a:endParaRPr lang="en-AU" altLang="de-DE" sz="3300" dirty="0"/>
          </a:p>
          <a:p>
            <a:pPr marL="0" lvl="2" indent="457200" algn="just" defTabSz="952500">
              <a:spcBef>
                <a:spcPct val="0"/>
              </a:spcBef>
              <a:buNone/>
            </a:pPr>
            <a:r>
              <a:rPr lang="en-AU" altLang="de-DE" sz="3300" dirty="0">
                <a:sym typeface="+mn-ea"/>
              </a:rPr>
              <a:t>Total polysaccharides were quantitatively analyzed by anthrone-sulfuric acid method using glucose as the </a:t>
            </a:r>
            <a:endParaRPr lang="en-US" altLang="en-AU" sz="3300" dirty="0">
              <a:ea typeface="宋体" panose="02010600030101010101" pitchFamily="2" charset="-122"/>
              <a:sym typeface="+mn-ea"/>
            </a:endParaRPr>
          </a:p>
        </p:txBody>
      </p:sp>
      <p:sp>
        <p:nvSpPr>
          <p:cNvPr id="2074" name="Rectangle 176"/>
          <p:cNvSpPr/>
          <p:nvPr/>
        </p:nvSpPr>
        <p:spPr>
          <a:xfrm>
            <a:off x="10919460" y="28651200"/>
            <a:ext cx="9871075" cy="1579563"/>
          </a:xfrm>
          <a:prstGeom prst="rect">
            <a:avLst/>
          </a:prstGeom>
          <a:solidFill>
            <a:srgbClr val="FF0000"/>
          </a:solidFill>
          <a:ln w="127000">
            <a:noFill/>
          </a:ln>
        </p:spPr>
        <p:txBody>
          <a:bodyPr wrap="none" lIns="95325" tIns="47662" rIns="95325" bIns="47662" anchor="ctr"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0" algn="ctr" defTabSz="952500">
              <a:spcBef>
                <a:spcPct val="0"/>
              </a:spcBef>
              <a:buNone/>
            </a:pPr>
            <a:r>
              <a:rPr lang="en-AU" altLang="de-DE" sz="5900" b="1" dirty="0"/>
              <a:t>Results</a:t>
            </a:r>
          </a:p>
        </p:txBody>
      </p:sp>
      <p:sp>
        <p:nvSpPr>
          <p:cNvPr id="2069" name="Text Box 159"/>
          <p:cNvSpPr txBox="1"/>
          <p:nvPr/>
        </p:nvSpPr>
        <p:spPr>
          <a:xfrm>
            <a:off x="551180" y="7372350"/>
            <a:ext cx="9753600" cy="13738860"/>
          </a:xfrm>
          <a:prstGeom prst="rect">
            <a:avLst/>
          </a:prstGeom>
          <a:noFill/>
          <a:ln w="9525">
            <a:noFill/>
          </a:ln>
        </p:spPr>
        <p:txBody>
          <a:bodyPr lIns="95325" tIns="47662" rIns="95325" bIns="47662" anchor="t" anchorCtr="0">
            <a:noAutofit/>
          </a:bodyPr>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457200" algn="just" defTabSz="952500">
              <a:spcBef>
                <a:spcPts val="0"/>
              </a:spcBef>
              <a:buNone/>
            </a:pPr>
            <a:r>
              <a:rPr lang="en-GB" altLang="de-DE" sz="3300" dirty="0"/>
              <a:t>Astragali Radix (AR), also well-known as Huangqi in China, it is derived from the dried root of perennial legume Astragalus membranaceus (</a:t>
            </a:r>
            <a:r>
              <a:rPr lang="en-GB" altLang="de-DE" sz="3300" i="1" dirty="0"/>
              <a:t>Fisch</a:t>
            </a:r>
            <a:r>
              <a:rPr lang="en-GB" altLang="de-DE" sz="3300" dirty="0"/>
              <a:t>.) [1</a:t>
            </a:r>
            <a:r>
              <a:rPr lang="en-US" altLang="en-GB" sz="3300" dirty="0"/>
              <a:t>-</a:t>
            </a:r>
            <a:r>
              <a:rPr lang="en-GB" altLang="de-DE" sz="3300" dirty="0"/>
              <a:t>3]. Studies have shown that APS has significant immunomodulatory effects on antitumor and antiinfection [4]. APS-Ⅱ are the most immune active parts of Astragalus polysaccharides (APSs)[5].</a:t>
            </a:r>
            <a:r>
              <a:rPr lang="en-US" altLang="en-GB" sz="3300" dirty="0"/>
              <a:t> T</a:t>
            </a:r>
            <a:r>
              <a:rPr lang="en-GB" altLang="de-DE" sz="3300" dirty="0"/>
              <a:t>he methods for herbal extraction, would bring different pharmacological effect. Currently, the most common polysaccharide extraction method is hot-water extraction and alcohol sedimentation. Enzyme assisted extraction technology offers many advantages, such as higher extraction yield, lower energy requirements and suitable for the organism to absorb owing to the imitative biological environment, compared to conventional extraction methods. </a:t>
            </a:r>
          </a:p>
          <a:p>
            <a:pPr marL="0" lvl="0" indent="457200" algn="just" defTabSz="952500">
              <a:spcBef>
                <a:spcPct val="0"/>
              </a:spcBef>
              <a:buNone/>
            </a:pPr>
            <a:r>
              <a:rPr lang="en-US" altLang="de-DE" sz="3300" dirty="0">
                <a:ea typeface="Times New Roman" panose="02020603050405020304" pitchFamily="18" charset="0"/>
              </a:rPr>
              <a:t>The conventional water reflux extraction was employed as the control group. Anthrone-sulfuric acid method was applied to determine the content of total polysaccharides (in terms of Glu) [11]. This research aims to describe a comparative study of the extracting polysaccharides from AR between the new biological cellulase-assisted enzymes technology and conventional extraction method. With total polysaccharides content as index, single factor experiments were employed to optimize parameters of the influencing factors such as the enzyme amount, enzyme treated temperature and the range of pH value.</a:t>
            </a:r>
          </a:p>
        </p:txBody>
      </p:sp>
      <p:sp>
        <p:nvSpPr>
          <p:cNvPr id="2075" name="Text Box 178"/>
          <p:cNvSpPr txBox="1"/>
          <p:nvPr/>
        </p:nvSpPr>
        <p:spPr>
          <a:xfrm>
            <a:off x="11001375" y="5867400"/>
            <a:ext cx="9672955" cy="23246715"/>
          </a:xfrm>
          <a:prstGeom prst="rect">
            <a:avLst/>
          </a:prstGeom>
          <a:noFill/>
          <a:ln w="9525">
            <a:noFill/>
          </a:ln>
        </p:spPr>
        <p:txBody>
          <a:bodyPr lIns="93345" tIns="47662" rIns="95325" bIns="47662" anchor="t" anchorCtr="0">
            <a:noAutofit/>
          </a:bodyPr>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2" indent="0" algn="just" defTabSz="952500">
              <a:spcBef>
                <a:spcPct val="0"/>
              </a:spcBef>
              <a:buNone/>
            </a:pPr>
            <a:r>
              <a:rPr lang="en-AU" altLang="de-DE" sz="3300" dirty="0">
                <a:sym typeface="+mn-ea"/>
              </a:rPr>
              <a:t>standard monosaccharide. </a:t>
            </a:r>
            <a:endParaRPr lang="en-US" altLang="en-AU" sz="3300" dirty="0">
              <a:sym typeface="+mn-ea"/>
            </a:endParaRPr>
          </a:p>
          <a:p>
            <a:pPr marL="0" lvl="2" indent="457200" algn="just" defTabSz="952500">
              <a:spcBef>
                <a:spcPct val="0"/>
              </a:spcBef>
              <a:buNone/>
            </a:pPr>
            <a:r>
              <a:rPr lang="en-US" altLang="en-AU" sz="3300" dirty="0">
                <a:sym typeface="+mn-ea"/>
              </a:rPr>
              <a:t>6</a:t>
            </a:r>
            <a:r>
              <a:rPr lang="en-AU" altLang="de-DE" sz="3300" dirty="0">
                <a:sym typeface="+mn-ea"/>
              </a:rPr>
              <a:t>.1 Drawing of glucose standard curves</a:t>
            </a:r>
            <a:endParaRPr lang="en-AU" altLang="de-DE" sz="3300" dirty="0"/>
          </a:p>
          <a:p>
            <a:pPr marL="0" lvl="2" indent="457200" algn="just" defTabSz="952500">
              <a:spcBef>
                <a:spcPct val="0"/>
              </a:spcBef>
              <a:buNone/>
            </a:pPr>
            <a:r>
              <a:rPr lang="en-US" altLang="en-AU" sz="3300" dirty="0">
                <a:sym typeface="+mn-ea"/>
              </a:rPr>
              <a:t>G</a:t>
            </a:r>
            <a:r>
              <a:rPr lang="en-AU" altLang="de-DE" sz="3300" dirty="0">
                <a:sym typeface="+mn-ea"/>
              </a:rPr>
              <a:t>lucose standard was weighed precisely</a:t>
            </a:r>
            <a:r>
              <a:rPr lang="en-US" altLang="en-AU" sz="3300" dirty="0">
                <a:sym typeface="+mn-ea"/>
              </a:rPr>
              <a:t> </a:t>
            </a:r>
            <a:r>
              <a:rPr lang="en-AU" altLang="de-DE" sz="3300" dirty="0">
                <a:sym typeface="+mn-ea"/>
              </a:rPr>
              <a:t>to prepare</a:t>
            </a:r>
            <a:r>
              <a:rPr lang="en-US" altLang="en-AU" sz="3300" dirty="0">
                <a:sym typeface="+mn-ea"/>
              </a:rPr>
              <a:t> </a:t>
            </a:r>
            <a:r>
              <a:rPr lang="en-AU" altLang="de-DE" sz="3300" dirty="0">
                <a:sym typeface="+mn-ea"/>
              </a:rPr>
              <a:t>the solutions with mass concentration of 12.5, 15,17.5, 20, 22.5, and 25 μg/mL glucose standard solution were prepared, and the mixed liquor was shaken well, then 5.0 mL of 0.2% anthrone-sulfuric acid solution was added, respectively. </a:t>
            </a:r>
            <a:r>
              <a:rPr lang="en-US" altLang="en-AU" sz="3300" dirty="0">
                <a:sym typeface="+mn-ea"/>
              </a:rPr>
              <a:t>H</a:t>
            </a:r>
            <a:r>
              <a:rPr lang="en-AU" altLang="de-DE" sz="3300" dirty="0">
                <a:sym typeface="+mn-ea"/>
              </a:rPr>
              <a:t>eated for 5 min in a boiling water bath</a:t>
            </a:r>
            <a:r>
              <a:rPr lang="en-US" altLang="en-AU" sz="3300" dirty="0">
                <a:sym typeface="+mn-ea"/>
              </a:rPr>
              <a:t>.</a:t>
            </a:r>
            <a:r>
              <a:rPr lang="en-AU" altLang="de-DE" sz="3300" dirty="0">
                <a:sym typeface="+mn-ea"/>
              </a:rPr>
              <a:t>The absorbance values (OD) of these solutions were measured for making standard curves. </a:t>
            </a:r>
            <a:endParaRPr lang="en-AU" altLang="de-DE" sz="3300" dirty="0"/>
          </a:p>
          <a:p>
            <a:pPr marL="0" lvl="2" indent="457200" algn="just" defTabSz="952500">
              <a:spcBef>
                <a:spcPct val="0"/>
              </a:spcBef>
              <a:buNone/>
            </a:pPr>
            <a:r>
              <a:rPr lang="en-US" altLang="en-AU" sz="3300" dirty="0">
                <a:sym typeface="+mn-ea"/>
              </a:rPr>
              <a:t>6</a:t>
            </a:r>
            <a:r>
              <a:rPr lang="en-AU" altLang="de-DE" sz="3300" dirty="0">
                <a:sym typeface="+mn-ea"/>
              </a:rPr>
              <a:t>.2 Methodological verification of the precision</a:t>
            </a:r>
            <a:endParaRPr lang="en-AU" altLang="de-DE" sz="3300" dirty="0"/>
          </a:p>
          <a:p>
            <a:pPr marL="0" lvl="2" indent="457200" algn="just" defTabSz="952500">
              <a:spcBef>
                <a:spcPct val="0"/>
              </a:spcBef>
              <a:buNone/>
            </a:pPr>
            <a:r>
              <a:rPr lang="en-US" altLang="en-AU" sz="3300" dirty="0">
                <a:sym typeface="+mn-ea"/>
              </a:rPr>
              <a:t>T</a:t>
            </a:r>
            <a:r>
              <a:rPr lang="en-AU" altLang="de-DE" sz="3300" dirty="0">
                <a:sym typeface="+mn-ea"/>
              </a:rPr>
              <a:t>he OD values of the glucose standard solution (15 μg/mL) were measured six times under the maximum absorption wavelength, and the relative standard deviation (RSD) (%) value were calculated. </a:t>
            </a:r>
            <a:endParaRPr lang="en-AU" altLang="de-DE" sz="3300" dirty="0"/>
          </a:p>
          <a:p>
            <a:pPr marL="0" lvl="2" indent="457200" algn="just" defTabSz="952500">
              <a:spcBef>
                <a:spcPct val="0"/>
              </a:spcBef>
              <a:buNone/>
            </a:pPr>
            <a:r>
              <a:rPr lang="en-US" altLang="en-AU" sz="3300" dirty="0">
                <a:sym typeface="+mn-ea"/>
              </a:rPr>
              <a:t>6</a:t>
            </a:r>
            <a:r>
              <a:rPr lang="en-AU" altLang="de-DE" sz="3300" dirty="0">
                <a:sym typeface="+mn-ea"/>
              </a:rPr>
              <a:t>.3 Methodological verification of the stability and the repeatability</a:t>
            </a:r>
            <a:endParaRPr lang="en-AU" altLang="de-DE" sz="3300" dirty="0"/>
          </a:p>
          <a:p>
            <a:pPr marL="0" lvl="2" indent="457200" algn="just" defTabSz="952500">
              <a:spcBef>
                <a:spcPct val="0"/>
              </a:spcBef>
              <a:buNone/>
            </a:pPr>
            <a:r>
              <a:rPr lang="en-US" altLang="en-AU" sz="3300" dirty="0">
                <a:sym typeface="+mn-ea"/>
              </a:rPr>
              <a:t>T</a:t>
            </a:r>
            <a:r>
              <a:rPr lang="en-AU" altLang="de-DE" sz="3300" dirty="0">
                <a:sym typeface="+mn-ea"/>
              </a:rPr>
              <a:t>he test sample solution (APS-E, 18 μg/mL) was determined every 10 min and lasted for 50 min under the maximum absorption wavelength, and calculate the RSD (%) as the stability. Furthermore, the RSD (%) of the other six portions same concentration solution were also tested for the repeatability of the method.</a:t>
            </a:r>
            <a:endParaRPr lang="en-AU" altLang="de-DE" sz="3300" dirty="0"/>
          </a:p>
          <a:p>
            <a:pPr marL="0" lvl="2" indent="457200" algn="just" defTabSz="952500">
              <a:spcBef>
                <a:spcPct val="0"/>
              </a:spcBef>
              <a:buNone/>
            </a:pPr>
            <a:r>
              <a:rPr lang="en-US" altLang="en-AU" sz="3300" dirty="0">
                <a:sym typeface="+mn-ea"/>
              </a:rPr>
              <a:t>6</a:t>
            </a:r>
            <a:r>
              <a:rPr lang="en-AU" altLang="de-DE" sz="3300" dirty="0">
                <a:sym typeface="+mn-ea"/>
              </a:rPr>
              <a:t>.4 Methodological verification of the accuracy</a:t>
            </a:r>
            <a:endParaRPr lang="en-AU" altLang="de-DE" sz="3300" dirty="0"/>
          </a:p>
          <a:p>
            <a:pPr marL="0" lvl="2" indent="457200" algn="just" defTabSz="952500">
              <a:spcBef>
                <a:spcPct val="0"/>
              </a:spcBef>
              <a:buNone/>
            </a:pPr>
            <a:r>
              <a:rPr lang="en-AU" altLang="de-DE" sz="3300" dirty="0">
                <a:sym typeface="+mn-ea"/>
              </a:rPr>
              <a:t>The nine samples</a:t>
            </a:r>
            <a:r>
              <a:rPr lang="en-US" altLang="en-AU" sz="3300" dirty="0">
                <a:sym typeface="+mn-ea"/>
              </a:rPr>
              <a:t> </a:t>
            </a:r>
            <a:r>
              <a:rPr lang="en-AU" altLang="de-DE" sz="3300" dirty="0">
                <a:sym typeface="+mn-ea"/>
              </a:rPr>
              <a:t>were divided into three groups, and then each group was added with different amounts of glucose standard. </a:t>
            </a:r>
            <a:r>
              <a:rPr lang="en-US" altLang="en-AU" sz="3300" dirty="0">
                <a:sym typeface="+mn-ea"/>
              </a:rPr>
              <a:t>And </a:t>
            </a:r>
            <a:r>
              <a:rPr lang="en-AU" altLang="de-DE" sz="3300" dirty="0">
                <a:sym typeface="+mn-ea"/>
              </a:rPr>
              <a:t>measured the OD values, to calculate the recovery rate according to Eq. (1): </a:t>
            </a:r>
            <a:endParaRPr lang="en-AU" altLang="de-DE" sz="3300" dirty="0"/>
          </a:p>
          <a:p>
            <a:pPr marL="0" lvl="2" indent="457200" algn="just" defTabSz="952500">
              <a:spcBef>
                <a:spcPct val="0"/>
              </a:spcBef>
              <a:buNone/>
            </a:pPr>
            <a:r>
              <a:rPr lang="en-AU" altLang="de-DE" sz="3300" dirty="0">
                <a:sym typeface="+mn-ea"/>
              </a:rPr>
              <a:t>The recovery rate (%) = (the measured quantity after added standard substance – the known quantity of sample) × 100% / the mass of added standard substance                            (1)</a:t>
            </a:r>
            <a:endParaRPr lang="en-AU" altLang="de-DE" sz="3300" dirty="0"/>
          </a:p>
          <a:p>
            <a:pPr marL="0" lvl="2" indent="457200" algn="just" defTabSz="952500">
              <a:spcBef>
                <a:spcPct val="0"/>
              </a:spcBef>
              <a:buNone/>
            </a:pPr>
            <a:r>
              <a:rPr lang="en-US" altLang="en-AU" sz="3300" dirty="0">
                <a:sym typeface="+mn-ea"/>
              </a:rPr>
              <a:t>6</a:t>
            </a:r>
            <a:r>
              <a:rPr lang="en-AU" altLang="de-DE" sz="3300" dirty="0">
                <a:sym typeface="+mn-ea"/>
              </a:rPr>
              <a:t>.5 Content determination for total polysaccharides from AR</a:t>
            </a:r>
            <a:endParaRPr lang="en-AU" altLang="de-DE" sz="3300" dirty="0"/>
          </a:p>
          <a:p>
            <a:pPr marL="0" lvl="2" indent="457200" algn="just" defTabSz="952500">
              <a:spcBef>
                <a:spcPct val="0"/>
              </a:spcBef>
              <a:buNone/>
            </a:pPr>
            <a:r>
              <a:rPr lang="en-AU" altLang="de-DE" sz="3300" dirty="0">
                <a:sym typeface="+mn-ea"/>
              </a:rPr>
              <a:t>Polysaccharides of APS-E and APS-W were formulated into a test solution of 18 μg/mL, respectively. The OD values of samples were determined</a:t>
            </a:r>
            <a:r>
              <a:rPr lang="en-US" altLang="en-AU" sz="3300" dirty="0">
                <a:sym typeface="+mn-ea"/>
              </a:rPr>
              <a:t> </a:t>
            </a:r>
            <a:r>
              <a:rPr lang="en-AU" altLang="de-DE" sz="3300" dirty="0">
                <a:sym typeface="+mn-ea"/>
              </a:rPr>
              <a:t>to calculate total polysaccharides content (%) according to standard curve. The content was calculated as shown in the Eq. (2): </a:t>
            </a:r>
            <a:endParaRPr lang="en-AU" altLang="de-DE" sz="3300" dirty="0"/>
          </a:p>
          <a:p>
            <a:pPr marL="0" lvl="2" indent="457200" algn="just" defTabSz="952500">
              <a:spcBef>
                <a:spcPct val="0"/>
              </a:spcBef>
              <a:buNone/>
            </a:pPr>
            <a:r>
              <a:rPr lang="en-AU" altLang="de-DE" sz="3300" dirty="0">
                <a:sym typeface="+mn-ea"/>
              </a:rPr>
              <a:t>polysaccharide concent (%) = (C × D)/W ×100%  (2)</a:t>
            </a:r>
            <a:endParaRPr lang="en-AU" altLang="de-DE" sz="3300" dirty="0"/>
          </a:p>
          <a:p>
            <a:pPr marL="0" lvl="2" indent="457200" algn="just" defTabSz="952500">
              <a:spcBef>
                <a:spcPct val="0"/>
              </a:spcBef>
              <a:buNone/>
            </a:pPr>
            <a:r>
              <a:rPr lang="en-AU" altLang="de-DE" sz="3300" dirty="0">
                <a:sym typeface="+mn-ea"/>
              </a:rPr>
              <a:t>where:</a:t>
            </a:r>
            <a:endParaRPr lang="en-AU" altLang="de-DE" sz="3300" dirty="0"/>
          </a:p>
          <a:p>
            <a:pPr marL="0" lvl="2" indent="457200" algn="just" defTabSz="952500">
              <a:spcBef>
                <a:spcPct val="0"/>
              </a:spcBef>
              <a:buNone/>
            </a:pPr>
            <a:r>
              <a:rPr lang="en-AU" altLang="de-DE" sz="3300" dirty="0">
                <a:sym typeface="+mn-ea"/>
              </a:rPr>
              <a:t>C - glucose concentration in the sample, μg/mL;</a:t>
            </a:r>
            <a:endParaRPr lang="en-AU" altLang="de-DE" sz="3300" dirty="0"/>
          </a:p>
          <a:p>
            <a:pPr marL="0" lvl="2" indent="457200" algn="just" defTabSz="952500">
              <a:spcBef>
                <a:spcPct val="0"/>
              </a:spcBef>
              <a:buNone/>
            </a:pPr>
            <a:r>
              <a:rPr lang="en-AU" altLang="de-DE" sz="3300" dirty="0">
                <a:sym typeface="+mn-ea"/>
              </a:rPr>
              <a:t>D - the dilution volume, mL;</a:t>
            </a:r>
            <a:endParaRPr lang="en-AU" altLang="de-DE" sz="3300" dirty="0"/>
          </a:p>
          <a:p>
            <a:pPr marL="0" lvl="2" indent="457200" algn="just" defTabSz="952500">
              <a:spcBef>
                <a:spcPct val="0"/>
              </a:spcBef>
              <a:buNone/>
            </a:pPr>
            <a:r>
              <a:rPr lang="en-AU" altLang="de-DE" sz="3300" dirty="0">
                <a:sym typeface="+mn-ea"/>
              </a:rPr>
              <a:t>W - mass of AR, μg.</a:t>
            </a:r>
            <a:endParaRPr lang="en-GB" altLang="de-DE" sz="3300" dirty="0"/>
          </a:p>
        </p:txBody>
      </p:sp>
      <p:pic>
        <p:nvPicPr>
          <p:cNvPr id="2" name="图片 1"/>
          <p:cNvPicPr>
            <a:picLocks noChangeAspect="1"/>
          </p:cNvPicPr>
          <p:nvPr/>
        </p:nvPicPr>
        <p:blipFill>
          <a:blip r:embed="rId3"/>
          <a:stretch>
            <a:fillRect/>
          </a:stretch>
        </p:blipFill>
        <p:spPr>
          <a:xfrm>
            <a:off x="12108255" y="34387223"/>
            <a:ext cx="7787490" cy="4561205"/>
          </a:xfrm>
          <a:prstGeom prst="rect">
            <a:avLst/>
          </a:prstGeom>
        </p:spPr>
      </p:pic>
      <p:sp>
        <p:nvSpPr>
          <p:cNvPr id="3" name="文本框 2"/>
          <p:cNvSpPr txBox="1"/>
          <p:nvPr/>
        </p:nvSpPr>
        <p:spPr>
          <a:xfrm>
            <a:off x="10896600" y="30327600"/>
            <a:ext cx="9884410" cy="4084955"/>
          </a:xfrm>
          <a:prstGeom prst="rect">
            <a:avLst/>
          </a:prstGeom>
          <a:noFill/>
        </p:spPr>
        <p:txBody>
          <a:bodyPr wrap="square" rtlCol="0">
            <a:noAutofit/>
          </a:bodyPr>
          <a:lstStyle/>
          <a:p>
            <a:pPr indent="457200" algn="just" defTabSz="952500">
              <a:buNone/>
            </a:pPr>
            <a:r>
              <a:rPr lang="en-GB" altLang="de-DE" sz="3300" dirty="0">
                <a:sym typeface="+mn-ea"/>
              </a:rPr>
              <a:t>1.1 Drawing of glucose standard curves </a:t>
            </a:r>
            <a:endParaRPr lang="en-GB" altLang="de-DE" sz="3300" dirty="0"/>
          </a:p>
          <a:p>
            <a:pPr indent="457200" algn="just" defTabSz="952500">
              <a:buNone/>
            </a:pPr>
            <a:r>
              <a:rPr lang="en-GB" altLang="de-DE" sz="3300" dirty="0">
                <a:sym typeface="+mn-ea"/>
              </a:rPr>
              <a:t>UV wavelength scanning for standard solution and test solution</a:t>
            </a:r>
            <a:r>
              <a:rPr lang="en-US" altLang="en-GB" sz="3300" dirty="0">
                <a:sym typeface="+mn-ea"/>
              </a:rPr>
              <a:t> </a:t>
            </a:r>
            <a:r>
              <a:rPr lang="en-GB" altLang="de-DE" sz="3300" dirty="0">
                <a:sym typeface="+mn-ea"/>
              </a:rPr>
              <a:t>were showed in Fig.1. </a:t>
            </a:r>
            <a:r>
              <a:rPr lang="en-US" altLang="en-GB" sz="3300" dirty="0">
                <a:sym typeface="+mn-ea"/>
              </a:rPr>
              <a:t>T</a:t>
            </a:r>
            <a:r>
              <a:rPr lang="en-GB" altLang="de-DE" sz="3300" dirty="0">
                <a:sym typeface="+mn-ea"/>
              </a:rPr>
              <a:t>he maximum absorption of</a:t>
            </a:r>
            <a:r>
              <a:rPr lang="en-US" altLang="en-GB" sz="3300" dirty="0">
                <a:sym typeface="+mn-ea"/>
              </a:rPr>
              <a:t> </a:t>
            </a:r>
            <a:r>
              <a:rPr lang="en-GB" altLang="de-DE" sz="3300" dirty="0">
                <a:sym typeface="+mn-ea"/>
              </a:rPr>
              <a:t>standard sample and test sample at 612 nm.</a:t>
            </a:r>
            <a:r>
              <a:rPr lang="en-US" altLang="en-GB" sz="3300" dirty="0">
                <a:sym typeface="+mn-ea"/>
              </a:rPr>
              <a:t> T</a:t>
            </a:r>
            <a:r>
              <a:rPr lang="en-GB" altLang="de-DE" sz="3300" dirty="0">
                <a:sym typeface="+mn-ea"/>
              </a:rPr>
              <a:t>he linear regression equation of glucose was equal to Y = 0.0289 X - 0.0068 (Y was</a:t>
            </a:r>
            <a:r>
              <a:rPr lang="en-US" altLang="en-GB" sz="3300" dirty="0">
                <a:sym typeface="+mn-ea"/>
              </a:rPr>
              <a:t> </a:t>
            </a:r>
            <a:r>
              <a:rPr lang="en-GB" altLang="de-DE" sz="3300" dirty="0">
                <a:sym typeface="+mn-ea"/>
              </a:rPr>
              <a:t>OD value, X was glucose concentration), of which r= 0.9995, range of linearity was 12.5~25 μg/mL.</a:t>
            </a:r>
          </a:p>
        </p:txBody>
      </p:sp>
      <p:sp>
        <p:nvSpPr>
          <p:cNvPr id="2070" name="Text Box 161"/>
          <p:cNvSpPr txBox="1"/>
          <p:nvPr/>
        </p:nvSpPr>
        <p:spPr>
          <a:xfrm>
            <a:off x="21290280" y="5834380"/>
            <a:ext cx="9801225" cy="8049260"/>
          </a:xfrm>
          <a:prstGeom prst="rect">
            <a:avLst/>
          </a:prstGeom>
          <a:noFill/>
          <a:ln w="9525">
            <a:noFill/>
          </a:ln>
        </p:spPr>
        <p:txBody>
          <a:bodyPr lIns="95325" tIns="47662" rIns="95325" bIns="47662" anchor="t" anchorCtr="0"/>
          <a:lstStyle>
            <a:lvl1pPr marL="1630680" indent="-1630680"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805"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730" indent="-1087755"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stStyle>
          <a:p>
            <a:pPr marL="0" lvl="0" indent="457200" algn="just" defTabSz="952500">
              <a:spcBef>
                <a:spcPct val="0"/>
              </a:spcBef>
              <a:buNone/>
            </a:pPr>
            <a:r>
              <a:rPr lang="en-US" altLang="de-DE" sz="3300" dirty="0">
                <a:ea typeface="Times New Roman" panose="02020603050405020304" pitchFamily="18" charset="0"/>
              </a:rPr>
              <a:t>2.1 Effect of dosage of cellulase on content of polysaccharides</a:t>
            </a:r>
          </a:p>
          <a:p>
            <a:pPr marL="0" lvl="0" indent="457200" algn="just" defTabSz="952500">
              <a:spcBef>
                <a:spcPct val="0"/>
              </a:spcBef>
              <a:buNone/>
            </a:pPr>
            <a:r>
              <a:rPr lang="en-US" altLang="de-DE" sz="3300" dirty="0">
                <a:ea typeface="Times New Roman" panose="02020603050405020304" pitchFamily="18" charset="0"/>
              </a:rPr>
              <a:t> As shown in the Fig.2 (a), with the increasing dosage of cellulase, the content of polysaccharides growed to top and decreased afterward. 1.5% was chosen as the optimum dosage of cellulase.</a:t>
            </a:r>
          </a:p>
          <a:p>
            <a:pPr marL="0" lvl="0" indent="457200" algn="just" defTabSz="952500">
              <a:spcBef>
                <a:spcPct val="0"/>
              </a:spcBef>
              <a:buNone/>
            </a:pPr>
            <a:r>
              <a:rPr lang="en-US" altLang="de-DE" sz="3300" dirty="0">
                <a:ea typeface="Times New Roman" panose="02020603050405020304" pitchFamily="18" charset="0"/>
              </a:rPr>
              <a:t>2.2 Effect of pH value on content of polysaccharides</a:t>
            </a:r>
          </a:p>
          <a:p>
            <a:pPr marL="0" lvl="0" indent="457200" algn="just" defTabSz="952500">
              <a:spcBef>
                <a:spcPct val="0"/>
              </a:spcBef>
              <a:buNone/>
            </a:pPr>
            <a:r>
              <a:rPr lang="en-US" altLang="de-DE" sz="3300" dirty="0">
                <a:ea typeface="Times New Roman" panose="02020603050405020304" pitchFamily="18" charset="0"/>
              </a:rPr>
              <a:t>As shown in Fig. 2 (b).  The content increased with pH until it was up to 5.0 and then began to decrease. So, 5.0 was chosen as the optimum pH value.</a:t>
            </a:r>
          </a:p>
          <a:p>
            <a:pPr marL="0" lvl="0" indent="457200" algn="just" defTabSz="952500">
              <a:spcBef>
                <a:spcPct val="0"/>
              </a:spcBef>
              <a:buNone/>
            </a:pPr>
            <a:r>
              <a:rPr lang="en-US" altLang="de-DE" sz="3300" dirty="0">
                <a:ea typeface="Times New Roman" panose="02020603050405020304" pitchFamily="18" charset="0"/>
              </a:rPr>
              <a:t>2.3 Effect of temperature on content of polysaccharides</a:t>
            </a:r>
          </a:p>
          <a:p>
            <a:pPr marL="0" lvl="0" indent="457200" algn="just" defTabSz="952500">
              <a:spcBef>
                <a:spcPct val="0"/>
              </a:spcBef>
              <a:buNone/>
            </a:pPr>
            <a:r>
              <a:rPr lang="en-US" altLang="de-DE" sz="3300" dirty="0">
                <a:ea typeface="Times New Roman" panose="02020603050405020304" pitchFamily="18" charset="0"/>
                <a:sym typeface="+mn-ea"/>
              </a:rPr>
              <a:t>As shown in the Fig. 2 (c), at first the content increased, and when 55°C, it subsequently decreased with increasing temperature. Hence, 55°C was deemed as the optimal temperature. </a:t>
            </a:r>
            <a:endParaRPr lang="en-US" altLang="de-DE" sz="3300" dirty="0">
              <a:ea typeface="Times New Roman" panose="02020603050405020304" pitchFamily="18" charset="0"/>
            </a:endParaRPr>
          </a:p>
          <a:p>
            <a:pPr marL="0" lvl="0" indent="457200" algn="just" defTabSz="952500">
              <a:spcBef>
                <a:spcPct val="0"/>
              </a:spcBef>
              <a:buNone/>
            </a:pPr>
            <a:endParaRPr lang="en-US" altLang="de-DE" sz="3300" dirty="0">
              <a:ea typeface="Times New Roman" panose="02020603050405020304" pitchFamily="18" charset="0"/>
            </a:endParaRPr>
          </a:p>
          <a:p>
            <a:pPr marL="0" lvl="0" indent="457200" algn="just" defTabSz="952500">
              <a:spcBef>
                <a:spcPct val="0"/>
              </a:spcBef>
              <a:buNone/>
            </a:pPr>
            <a:endParaRPr lang="en-US" altLang="de-DE" sz="3300" dirty="0">
              <a:ea typeface="Times New Roman" panose="02020603050405020304" pitchFamily="18" charset="0"/>
            </a:endParaRPr>
          </a:p>
        </p:txBody>
      </p:sp>
      <p:sp>
        <p:nvSpPr>
          <p:cNvPr id="4" name="文本框 3"/>
          <p:cNvSpPr txBox="1"/>
          <p:nvPr/>
        </p:nvSpPr>
        <p:spPr>
          <a:xfrm>
            <a:off x="10986135" y="40081200"/>
            <a:ext cx="9879330" cy="4165600"/>
          </a:xfrm>
          <a:prstGeom prst="rect">
            <a:avLst/>
          </a:prstGeom>
          <a:noFill/>
        </p:spPr>
        <p:txBody>
          <a:bodyPr wrap="square" rtlCol="0">
            <a:noAutofit/>
          </a:bodyPr>
          <a:lstStyle/>
          <a:p>
            <a:pPr indent="457200" algn="just" defTabSz="952500">
              <a:buNone/>
            </a:pPr>
            <a:r>
              <a:rPr lang="en-US" altLang="de-DE" sz="3300" dirty="0">
                <a:ea typeface="Times New Roman" panose="02020603050405020304" pitchFamily="18" charset="0"/>
                <a:sym typeface="+mn-ea"/>
              </a:rPr>
              <a:t>1.2 Results of methodological verification</a:t>
            </a:r>
            <a:endParaRPr lang="en-US" altLang="de-DE" sz="3300" dirty="0">
              <a:ea typeface="Times New Roman" panose="02020603050405020304" pitchFamily="18" charset="0"/>
            </a:endParaRPr>
          </a:p>
          <a:p>
            <a:pPr indent="457200" algn="just" defTabSz="952500">
              <a:buNone/>
            </a:pPr>
            <a:r>
              <a:rPr lang="en-US" altLang="de-DE" sz="3300" dirty="0">
                <a:ea typeface="Times New Roman" panose="02020603050405020304" pitchFamily="18" charset="0"/>
                <a:sym typeface="+mn-ea"/>
              </a:rPr>
              <a:t>The RSD (%) of the precision, stability and repeatability of the experiments is 0.2%, 1.9% and 1.0%, respectively. They were all with in 2%.</a:t>
            </a:r>
          </a:p>
          <a:p>
            <a:pPr indent="457200" algn="just" defTabSz="952500">
              <a:buNone/>
            </a:pPr>
            <a:r>
              <a:rPr lang="en-US" altLang="de-DE" sz="3300" dirty="0">
                <a:ea typeface="Times New Roman" panose="02020603050405020304" pitchFamily="18" charset="0"/>
                <a:sym typeface="+mn-ea"/>
              </a:rPr>
              <a:t>2. Single factor experiments analysis</a:t>
            </a:r>
            <a:endParaRPr lang="en-US" altLang="de-DE" sz="3300" dirty="0">
              <a:ea typeface="Times New Roman" panose="02020603050405020304" pitchFamily="18" charset="0"/>
            </a:endParaRPr>
          </a:p>
          <a:p>
            <a:pPr indent="457200" algn="just" defTabSz="952500">
              <a:buNone/>
            </a:pPr>
            <a:r>
              <a:rPr lang="en-US" altLang="de-DE" sz="3300" dirty="0">
                <a:ea typeface="Times New Roman" panose="02020603050405020304" pitchFamily="18" charset="0"/>
                <a:sym typeface="+mn-ea"/>
              </a:rPr>
              <a:t>The optimal conditions for enzymatic hydrolysis of factors were obtained by single factor test in the preliminary experiments.</a:t>
            </a:r>
            <a:endParaRPr lang="zh-CN" altLang="en-US" sz="3300"/>
          </a:p>
        </p:txBody>
      </p:sp>
      <p:pic>
        <p:nvPicPr>
          <p:cNvPr id="7" name="图片 6" descr="kjj"/>
          <p:cNvPicPr>
            <a:picLocks noChangeAspect="1"/>
          </p:cNvPicPr>
          <p:nvPr/>
        </p:nvPicPr>
        <p:blipFill>
          <a:blip r:embed="rId4"/>
          <a:stretch>
            <a:fillRect/>
          </a:stretch>
        </p:blipFill>
        <p:spPr>
          <a:xfrm>
            <a:off x="23698200" y="14062075"/>
            <a:ext cx="5156200" cy="6738620"/>
          </a:xfrm>
          <a:prstGeom prst="rect">
            <a:avLst/>
          </a:prstGeom>
        </p:spPr>
      </p:pic>
      <p:sp>
        <p:nvSpPr>
          <p:cNvPr id="9" name="文本框 8"/>
          <p:cNvSpPr txBox="1"/>
          <p:nvPr/>
        </p:nvSpPr>
        <p:spPr>
          <a:xfrm>
            <a:off x="21248370" y="21974175"/>
            <a:ext cx="9905365" cy="6674485"/>
          </a:xfrm>
          <a:prstGeom prst="rect">
            <a:avLst/>
          </a:prstGeom>
          <a:noFill/>
        </p:spPr>
        <p:txBody>
          <a:bodyPr wrap="square" rtlCol="0">
            <a:noAutofit/>
          </a:bodyPr>
          <a:lstStyle/>
          <a:p>
            <a:pPr marL="0" lvl="0" indent="457200" algn="just" defTabSz="952500">
              <a:spcBef>
                <a:spcPct val="0"/>
              </a:spcBef>
              <a:buNone/>
            </a:pPr>
            <a:r>
              <a:rPr lang="en-US" altLang="de-DE" sz="3300" dirty="0">
                <a:ea typeface="Times New Roman" panose="02020603050405020304" pitchFamily="18" charset="0"/>
                <a:sym typeface="+mn-ea"/>
              </a:rPr>
              <a:t> 3. The content determination for total polysaccharides of AR</a:t>
            </a:r>
            <a:endParaRPr lang="en-US" altLang="de-DE" sz="3300" dirty="0">
              <a:ea typeface="Times New Roman" panose="02020603050405020304" pitchFamily="18" charset="0"/>
            </a:endParaRPr>
          </a:p>
          <a:p>
            <a:pPr marL="0" lvl="0" indent="457200" algn="just" defTabSz="952500">
              <a:spcBef>
                <a:spcPct val="0"/>
              </a:spcBef>
              <a:buNone/>
            </a:pPr>
            <a:r>
              <a:rPr lang="en-US" altLang="de-DE" sz="3300" dirty="0">
                <a:ea typeface="Times New Roman" panose="02020603050405020304" pitchFamily="18" charset="0"/>
                <a:sym typeface="+mn-ea"/>
              </a:rPr>
              <a:t>The content of AR samples obtained with cellulase-assisted treatment under the optimized extraction conditions and in control group were 4.82% and 1.56% , respectively. It suggests that although, the content of cellulase-assisted method used to extract polysaccharide was a litter lower by far，but the macromolecules in AR were extracted quickly and transformed into small molecules with molecular weight less than 10 kDa on the basis of simulating the temperature and enzyme-like environment. Therefor it provides theoretical reference for further development APSs.</a:t>
            </a:r>
            <a:endParaRPr lang="zh-CN" altLang="en-US" sz="3300"/>
          </a:p>
        </p:txBody>
      </p:sp>
      <p:sp>
        <p:nvSpPr>
          <p:cNvPr id="10" name="文本框 9"/>
          <p:cNvSpPr txBox="1"/>
          <p:nvPr/>
        </p:nvSpPr>
        <p:spPr>
          <a:xfrm>
            <a:off x="21293455" y="20825460"/>
            <a:ext cx="9821545" cy="1123950"/>
          </a:xfrm>
          <a:prstGeom prst="rect">
            <a:avLst/>
          </a:prstGeom>
          <a:noFill/>
        </p:spPr>
        <p:txBody>
          <a:bodyPr wrap="square" rtlCol="0" anchor="t" anchorCtr="0">
            <a:noAutofit/>
          </a:bodyPr>
          <a:lstStyle/>
          <a:p>
            <a:pPr algn="ctr"/>
            <a:r>
              <a:rPr lang="zh-CN" altLang="en-US" sz="3300" b="1" dirty="0"/>
              <a:t>Fig.2. </a:t>
            </a:r>
            <a:r>
              <a:rPr lang="zh-CN" altLang="en-US" sz="3300" dirty="0"/>
              <a:t>Results of single factors experiments (a) dosage of cellulase (b) pH value (c) enzymolysis temperature</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1888</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Diseño predeterminado</vt:lpstr>
      <vt:lpstr>PowerPoint Presentation</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AGG AGG</cp:lastModifiedBy>
  <cp:revision>184</cp:revision>
  <cp:lastPrinted>2000-11-30T06:22:00Z</cp:lastPrinted>
  <dcterms:created xsi:type="dcterms:W3CDTF">1999-11-19T11:42:00Z</dcterms:created>
  <dcterms:modified xsi:type="dcterms:W3CDTF">2021-06-13T13:30:19Z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4F1C0C613203496EB4542E3CFE52877C</vt:lpwstr>
  </property>
  <property fmtid="{D5CDD505-2E9C-101B-9397-08002B2CF9AE}" pid="3" name="KSOProductBuildVer">
    <vt:lpwstr>2052-11.1.0.10577</vt:lpwstr>
  </property>
</Properties>
</file>