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32004000" cy="44958000"/>
  <p:notesSz cx="6732588" cy="9855200"/>
  <p:custDataLst>
    <p:tags r:id="rId3"/>
  </p:custDataLst>
  <p:defaultTextStyle>
    <a:defPPr>
      <a:defRPr lang="en-AU"/>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userDrawn="1">
          <p15:clr>
            <a:srgbClr val="A4A3A4"/>
          </p15:clr>
        </p15:guide>
        <p15:guide id="2" pos="10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789" autoAdjust="0"/>
  </p:normalViewPr>
  <p:slideViewPr>
    <p:cSldViewPr showGuides="1">
      <p:cViewPr varScale="1">
        <p:scale>
          <a:sx n="17" d="100"/>
          <a:sy n="17" d="100"/>
        </p:scale>
        <p:origin x="3894" y="96"/>
      </p:cViewPr>
      <p:guideLst>
        <p:guide orient="horz" pos="19360"/>
        <p:guide pos="1014"/>
      </p:guideLst>
    </p:cSldViewPr>
  </p:slideViewPr>
  <p:outlineViewPr>
    <p:cViewPr>
      <p:scale>
        <a:sx n="33" d="100"/>
        <a:sy n="33" d="100"/>
      </p:scale>
      <p:origin x="0" y="0"/>
    </p:cViewPr>
  </p:outlineViewPr>
  <p:notesTextViewPr>
    <p:cViewPr>
      <p:scale>
        <a:sx n="400" d="100"/>
        <a:sy n="4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日期占位符 6"/>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8" name="页脚占位符 7"/>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9" name="灯片编号占位符 8"/>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日期占位符 2"/>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页脚占位符 3"/>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灯片编号占位符 4"/>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 name="页脚占位符 2"/>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灯片编号占位符 3"/>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vert="horz" wrap="square" lIns="435326" tIns="217663" rIns="435326" bIns="217663"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4352925" rtl="0" eaLnBrk="0" fontAlgn="base" latinLnBrk="0" hangingPunct="0">
              <a:lnSpc>
                <a:spcPct val="100000"/>
              </a:lnSpc>
              <a:spcBef>
                <a:spcPct val="20000"/>
              </a:spcBef>
              <a:spcAft>
                <a:spcPct val="0"/>
              </a:spcAft>
              <a:buClrTx/>
              <a:buSzTx/>
              <a:buFontTx/>
              <a:buNone/>
              <a:defRPr/>
            </a:pPr>
            <a:endParaRPr kumimoji="0" lang="de-DE"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2398713" y="3994150"/>
            <a:ext cx="27206575" cy="7496175"/>
          </a:xfrm>
          <a:prstGeom prst="rect">
            <a:avLst/>
          </a:prstGeom>
          <a:noFill/>
          <a:ln w="9525">
            <a:noFill/>
          </a:ln>
        </p:spPr>
        <p:txBody>
          <a:bodyPr lIns="435326" tIns="217663" rIns="435326" bIns="217663" anchor="ctr" anchorCtr="0"/>
          <a:lstStyle/>
          <a:p>
            <a:pPr lvl="0"/>
            <a:r>
              <a:rPr lang="en-AU" altLang="de-DE" dirty="0"/>
              <a:t>Click to edit Master title style</a:t>
            </a:r>
          </a:p>
        </p:txBody>
      </p:sp>
      <p:sp>
        <p:nvSpPr>
          <p:cNvPr id="1027" name="Rectangle 3"/>
          <p:cNvSpPr>
            <a:spLocks noGrp="1"/>
          </p:cNvSpPr>
          <p:nvPr>
            <p:ph type="body" idx="1"/>
          </p:nvPr>
        </p:nvSpPr>
        <p:spPr>
          <a:xfrm>
            <a:off x="2398713" y="12987338"/>
            <a:ext cx="27206575" cy="26974800"/>
          </a:xfrm>
          <a:prstGeom prst="rect">
            <a:avLst/>
          </a:prstGeom>
          <a:noFill/>
          <a:ln w="9525">
            <a:noFill/>
          </a:ln>
        </p:spPr>
        <p:txBody>
          <a:bodyPr lIns="435326" tIns="217663" rIns="435326" bIns="217663"/>
          <a:lstStyle/>
          <a:p>
            <a:pPr lvl="0"/>
            <a:r>
              <a:rPr lang="en-AU" altLang="de-DE" dirty="0"/>
              <a:t>Click to edit Master text styles</a:t>
            </a:r>
          </a:p>
          <a:p>
            <a:pPr lvl="1"/>
            <a:r>
              <a:rPr lang="en-AU" altLang="de-DE" dirty="0"/>
              <a:t>Second level</a:t>
            </a:r>
          </a:p>
          <a:p>
            <a:pPr lvl="2"/>
            <a:r>
              <a:rPr lang="en-AU" altLang="de-DE" dirty="0"/>
              <a:t>Third level</a:t>
            </a:r>
          </a:p>
          <a:p>
            <a:pPr lvl="3"/>
            <a:r>
              <a:rPr lang="en-AU" altLang="de-DE" dirty="0"/>
              <a:t>Fourth level</a:t>
            </a:r>
          </a:p>
          <a:p>
            <a:pPr lvl="4"/>
            <a:r>
              <a:rPr lang="en-AU" altLang="de-DE" dirty="0"/>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lstStyle>
            <a:lvl1pPr algn="l" defTabSz="4352925">
              <a:defRPr sz="6600"/>
            </a:lvl1p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lstStyle>
            <a:lvl1pPr algn="ctr" defTabSz="4352925">
              <a:defRPr sz="6600"/>
            </a:lvl1p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lstStyle>
            <a:lvl1pPr algn="r">
              <a:defRPr sz="6600"/>
            </a:lvl1p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p:nvPr/>
        </p:nvSpPr>
        <p:spPr>
          <a:xfrm>
            <a:off x="457200" y="5791200"/>
            <a:ext cx="9872663" cy="38404800"/>
          </a:xfrm>
          <a:prstGeom prst="rect">
            <a:avLst/>
          </a:prstGeom>
          <a:solidFill>
            <a:srgbClr val="FFFF00">
              <a:alpha val="50195"/>
            </a:srgbClr>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1" name="Rectangle 6"/>
          <p:cNvSpPr/>
          <p:nvPr/>
        </p:nvSpPr>
        <p:spPr>
          <a:xfrm>
            <a:off x="10820400" y="5862637"/>
            <a:ext cx="9871075" cy="38333363"/>
          </a:xfrm>
          <a:prstGeom prst="rect">
            <a:avLst/>
          </a:prstGeom>
          <a:solidFill>
            <a:srgbClr val="FFFF00">
              <a:alpha val="50195"/>
            </a:srgbClr>
          </a:solid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indent="0" algn="just" defTabSz="952500">
              <a:spcBef>
                <a:spcPct val="0"/>
              </a:spcBef>
              <a:buNone/>
            </a:pPr>
            <a:endParaRPr lang="en-US" altLang="de-DE" sz="3300" dirty="0"/>
          </a:p>
        </p:txBody>
      </p:sp>
      <p:sp>
        <p:nvSpPr>
          <p:cNvPr id="2052" name="Rectangle 7"/>
          <p:cNvSpPr/>
          <p:nvPr/>
        </p:nvSpPr>
        <p:spPr>
          <a:xfrm>
            <a:off x="21259800" y="5791200"/>
            <a:ext cx="9874250" cy="38404800"/>
          </a:xfrm>
          <a:prstGeom prst="rect">
            <a:avLst/>
          </a:prstGeom>
          <a:solidFill>
            <a:srgbClr val="FFFF00">
              <a:alpha val="50195"/>
            </a:srgbClr>
          </a:solid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4" name="Rectangle 14"/>
          <p:cNvSpPr/>
          <p:nvPr/>
        </p:nvSpPr>
        <p:spPr>
          <a:xfrm>
            <a:off x="457200" y="5791200"/>
            <a:ext cx="9872663"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Introduction</a:t>
            </a:r>
            <a:endParaRPr lang="en-AU" altLang="de-DE" sz="5900" dirty="0"/>
          </a:p>
        </p:txBody>
      </p:sp>
      <p:sp>
        <p:nvSpPr>
          <p:cNvPr id="2055" name="Rectangle 16"/>
          <p:cNvSpPr/>
          <p:nvPr/>
        </p:nvSpPr>
        <p:spPr>
          <a:xfrm>
            <a:off x="21259800" y="29737050"/>
            <a:ext cx="9871075"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Conclusions</a:t>
            </a:r>
          </a:p>
        </p:txBody>
      </p:sp>
      <p:sp>
        <p:nvSpPr>
          <p:cNvPr id="2056" name="Text Box 25"/>
          <p:cNvSpPr txBox="1"/>
          <p:nvPr/>
        </p:nvSpPr>
        <p:spPr>
          <a:xfrm>
            <a:off x="10744200" y="5943600"/>
            <a:ext cx="9832975" cy="4724400"/>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just" defTabSz="952500">
              <a:spcBef>
                <a:spcPct val="0"/>
              </a:spcBef>
              <a:buNone/>
            </a:pPr>
            <a:r>
              <a:rPr lang="en-US" altLang="de-DE" sz="3300" dirty="0"/>
              <a:t>advance for </a:t>
            </a:r>
            <a:r>
              <a:rPr lang="en-US" altLang="zh-CN" sz="3300" dirty="0"/>
              <a:t>response </a:t>
            </a:r>
            <a:r>
              <a:rPr lang="en-US" altLang="de-DE" sz="3300" dirty="0"/>
              <a:t>strategies adjustment.</a:t>
            </a:r>
            <a:r>
              <a:rPr lang="en-GB" sz="1800" dirty="0">
                <a:effectLst/>
                <a:latin typeface="Times New Roman" panose="02020603050405020304" pitchFamily="18" charset="0"/>
                <a:ea typeface="宋体" panose="02010600030101010101" pitchFamily="2" charset="-122"/>
              </a:rPr>
              <a:t> </a:t>
            </a:r>
            <a:r>
              <a:rPr lang="en-GB" sz="3300" dirty="0"/>
              <a:t>On stability-based mode, consumers are informed of expected load shedding or shifting and the responding incentive payment before demand response event. </a:t>
            </a:r>
            <a:r>
              <a:rPr lang="en-US" altLang="zh-CN" sz="3300" dirty="0"/>
              <a:t>demand response</a:t>
            </a:r>
            <a:r>
              <a:rPr lang="en-GB" sz="3300" dirty="0"/>
              <a:t> </a:t>
            </a:r>
            <a:r>
              <a:rPr lang="en-US" altLang="zh-CN" sz="3300" dirty="0"/>
              <a:t>shedding </a:t>
            </a:r>
            <a:r>
              <a:rPr lang="en-GB" sz="3300" dirty="0"/>
              <a:t>and strategy prediction models was developed by using artificial neural network</a:t>
            </a:r>
            <a:r>
              <a:rPr lang="en-US" sz="3300" dirty="0"/>
              <a:t>.</a:t>
            </a:r>
            <a:r>
              <a:rPr lang="en-GB" sz="3300" dirty="0"/>
              <a:t> Shedding prediction models determine the allowable shedding range. The strategy prediction model is used to predict the appropriate setpoint adjustment according to allowable range</a:t>
            </a:r>
            <a:r>
              <a:rPr lang="en-US" sz="3300" dirty="0"/>
              <a:t>.</a:t>
            </a:r>
          </a:p>
        </p:txBody>
      </p:sp>
      <p:sp>
        <p:nvSpPr>
          <p:cNvPr id="2057" name="Text Box 69"/>
          <p:cNvSpPr txBox="1"/>
          <p:nvPr/>
        </p:nvSpPr>
        <p:spPr>
          <a:xfrm>
            <a:off x="456406" y="22423437"/>
            <a:ext cx="9872663" cy="1579563"/>
          </a:xfrm>
          <a:prstGeom prst="rect">
            <a:avLst/>
          </a:prstGeom>
          <a:solidFill>
            <a:srgbClr val="FF0000"/>
          </a:solid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6000" b="1" dirty="0"/>
              <a:t>P</a:t>
            </a:r>
            <a:r>
              <a:rPr lang="en-US" altLang="zh-CN" sz="6000" b="1" dirty="0"/>
              <a:t>roposed </a:t>
            </a:r>
            <a:r>
              <a:rPr lang="en-US" altLang="de-DE" sz="6000" b="1" dirty="0"/>
              <a:t>framework</a:t>
            </a:r>
            <a:endParaRPr lang="en-AU" altLang="de-DE" sz="5900" b="1" dirty="0"/>
          </a:p>
        </p:txBody>
      </p:sp>
      <p:sp>
        <p:nvSpPr>
          <p:cNvPr id="2058" name="Text Box 70"/>
          <p:cNvSpPr txBox="1"/>
          <p:nvPr/>
        </p:nvSpPr>
        <p:spPr>
          <a:xfrm>
            <a:off x="360363" y="28695650"/>
            <a:ext cx="9871075" cy="534988"/>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50000"/>
              </a:spcBef>
            </a:pPr>
            <a:endParaRPr lang="en-US" altLang="de-DE" sz="3300" dirty="0"/>
          </a:p>
        </p:txBody>
      </p:sp>
      <p:sp>
        <p:nvSpPr>
          <p:cNvPr id="2059" name="Text Box 77"/>
          <p:cNvSpPr txBox="1"/>
          <p:nvPr/>
        </p:nvSpPr>
        <p:spPr>
          <a:xfrm>
            <a:off x="21482050" y="23842663"/>
            <a:ext cx="9869488" cy="47498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just" defTabSz="952500">
              <a:spcBef>
                <a:spcPct val="50000"/>
              </a:spcBef>
            </a:pPr>
            <a:endParaRPr lang="en-US" altLang="de-DE" sz="3300" dirty="0"/>
          </a:p>
        </p:txBody>
      </p:sp>
      <p:sp>
        <p:nvSpPr>
          <p:cNvPr id="2060" name="Text Box 106"/>
          <p:cNvSpPr txBox="1"/>
          <p:nvPr/>
        </p:nvSpPr>
        <p:spPr>
          <a:xfrm>
            <a:off x="21553488" y="4749800"/>
            <a:ext cx="9656762" cy="21877338"/>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273050" algn="just" defTabSz="952500">
              <a:spcBef>
                <a:spcPct val="0"/>
              </a:spcBef>
              <a:spcAft>
                <a:spcPct val="40000"/>
              </a:spcAft>
            </a:pPr>
            <a:endParaRPr lang="en-US" altLang="de-DE" sz="3300" dirty="0"/>
          </a:p>
        </p:txBody>
      </p:sp>
      <p:sp>
        <p:nvSpPr>
          <p:cNvPr id="2061" name="Text Box 115"/>
          <p:cNvSpPr txBox="1"/>
          <p:nvPr/>
        </p:nvSpPr>
        <p:spPr>
          <a:xfrm>
            <a:off x="21336000" y="28284487"/>
            <a:ext cx="9559978" cy="1204913"/>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defTabSz="952500">
              <a:spcBef>
                <a:spcPct val="0"/>
              </a:spcBef>
              <a:buNone/>
            </a:pPr>
            <a:r>
              <a:rPr lang="en-US" altLang="de-DE" sz="3300" b="1" dirty="0"/>
              <a:t>Fig. 5.</a:t>
            </a:r>
            <a:r>
              <a:rPr lang="en-US" altLang="de-DE" sz="3300" dirty="0"/>
              <a:t> </a:t>
            </a:r>
            <a:r>
              <a:rPr lang="en-GB" altLang="de-DE" sz="3300" dirty="0"/>
              <a:t>Time evolution of energy exchanged rates in the BHE and in the water-water heat exchanger.</a:t>
            </a:r>
            <a:endParaRPr lang="pt-BR" altLang="de-DE" sz="3300" dirty="0"/>
          </a:p>
        </p:txBody>
      </p:sp>
      <p:sp>
        <p:nvSpPr>
          <p:cNvPr id="2063" name="Text Box 135"/>
          <p:cNvSpPr txBox="1"/>
          <p:nvPr/>
        </p:nvSpPr>
        <p:spPr>
          <a:xfrm>
            <a:off x="21553488" y="4816475"/>
            <a:ext cx="9874250" cy="50165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ts val="450"/>
              </a:spcBef>
              <a:spcAft>
                <a:spcPts val="450"/>
              </a:spcAft>
              <a:buNone/>
            </a:pPr>
            <a:endParaRPr lang="en-US" altLang="de-DE" sz="3300" dirty="0"/>
          </a:p>
        </p:txBody>
      </p:sp>
      <p:sp>
        <p:nvSpPr>
          <p:cNvPr id="2066" name="Rectangle 154"/>
          <p:cNvSpPr/>
          <p:nvPr/>
        </p:nvSpPr>
        <p:spPr>
          <a:xfrm>
            <a:off x="21259800" y="36749037"/>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8" name="Text Box 156"/>
          <p:cNvSpPr txBox="1"/>
          <p:nvPr/>
        </p:nvSpPr>
        <p:spPr>
          <a:xfrm>
            <a:off x="21259800" y="31401672"/>
            <a:ext cx="9829800" cy="5021928"/>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ct val="0"/>
              </a:spcBef>
              <a:buNone/>
            </a:pPr>
            <a:r>
              <a:rPr lang="en-US" altLang="de-DE" sz="3300" dirty="0"/>
              <a:t>The main conclusions are as follows</a:t>
            </a:r>
            <a:r>
              <a:rPr lang="en-GB" altLang="de-DE" sz="3300" dirty="0"/>
              <a:t>:</a:t>
            </a:r>
          </a:p>
          <a:p>
            <a:pPr marL="171450" lvl="1" indent="511175" algn="just" defTabSz="952500">
              <a:spcBef>
                <a:spcPct val="0"/>
              </a:spcBef>
              <a:buNone/>
            </a:pPr>
            <a:r>
              <a:rPr lang="en-GB" altLang="de-DE" sz="3300" dirty="0"/>
              <a:t>- </a:t>
            </a:r>
            <a:r>
              <a:rPr lang="en-US" altLang="de-DE" sz="3300" dirty="0"/>
              <a:t>The demand response performance evaluation toolkit achieves quick and dynamic performance assessment</a:t>
            </a:r>
            <a:r>
              <a:rPr lang="en-GB" altLang="de-DE" sz="3300" dirty="0"/>
              <a:t>;</a:t>
            </a:r>
          </a:p>
          <a:p>
            <a:pPr marL="171450" lvl="1" indent="511175" algn="just" defTabSz="952500">
              <a:spcBef>
                <a:spcPct val="0"/>
              </a:spcBef>
              <a:buNone/>
            </a:pPr>
            <a:r>
              <a:rPr lang="en-GB" altLang="de-DE" sz="3300" dirty="0"/>
              <a:t>- </a:t>
            </a:r>
            <a:r>
              <a:rPr lang="en-US" altLang="de-DE" sz="3300" dirty="0"/>
              <a:t>The performance prediction model was able to predict the maximum load with an average absolute percentage error of 15%.</a:t>
            </a:r>
            <a:r>
              <a:rPr lang="en-GB" altLang="de-DE" sz="3300" dirty="0"/>
              <a:t>;</a:t>
            </a:r>
          </a:p>
          <a:p>
            <a:pPr marL="171450" lvl="1" indent="511175" algn="just" defTabSz="952500">
              <a:spcBef>
                <a:spcPct val="0"/>
              </a:spcBef>
              <a:buNone/>
            </a:pPr>
            <a:r>
              <a:rPr lang="en-GB" altLang="de-DE" sz="3300" dirty="0"/>
              <a:t>- </a:t>
            </a:r>
            <a:r>
              <a:rPr lang="en-US" altLang="de-DE" sz="3300" dirty="0"/>
              <a:t>The setpoint adjustment prediction model achieved an average absolute percentage error of 3% and ensures accurate response in the setpoint adjustment event</a:t>
            </a:r>
            <a:r>
              <a:rPr lang="en-GB" altLang="de-DE" sz="3300" dirty="0"/>
              <a:t>.</a:t>
            </a:r>
            <a:endParaRPr lang="pt-BR" altLang="de-DE" sz="3300" dirty="0"/>
          </a:p>
        </p:txBody>
      </p:sp>
      <p:sp>
        <p:nvSpPr>
          <p:cNvPr id="2069" name="Text Box 159"/>
          <p:cNvSpPr txBox="1"/>
          <p:nvPr/>
        </p:nvSpPr>
        <p:spPr>
          <a:xfrm>
            <a:off x="331788" y="7018337"/>
            <a:ext cx="9753600" cy="15917863"/>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buNone/>
            </a:pPr>
            <a:endParaRPr lang="en-US" altLang="de-DE" sz="3300" dirty="0">
              <a:cs typeface="Times New Roman" panose="02020603050405020304" pitchFamily="18" charset="0"/>
            </a:endParaRPr>
          </a:p>
          <a:p>
            <a:pPr marL="273050" lvl="0" indent="0" algn="just" defTabSz="952500">
              <a:spcBef>
                <a:spcPct val="0"/>
              </a:spcBef>
              <a:buNone/>
            </a:pPr>
            <a:r>
              <a:rPr lang="en-GB" altLang="de-DE" sz="3300" dirty="0"/>
              <a:t>   </a:t>
            </a:r>
            <a:r>
              <a:rPr lang="en-US" altLang="de-DE" sz="3300" dirty="0"/>
              <a:t>Traditional </a:t>
            </a:r>
            <a:r>
              <a:rPr lang="en-US" altLang="zh-CN" sz="3300" dirty="0"/>
              <a:t>demand response</a:t>
            </a:r>
            <a:r>
              <a:rPr lang="en-US" altLang="de-DE" sz="3300" dirty="0"/>
              <a:t> performance </a:t>
            </a:r>
            <a:r>
              <a:rPr lang="en-US" altLang="zh-CN" sz="3300" dirty="0"/>
              <a:t>evaluation is based on detailed energy simulation [1,2] </a:t>
            </a:r>
            <a:r>
              <a:rPr lang="en-US" altLang="de-DE" sz="3300" dirty="0"/>
              <a:t>, while quick assessment and dynamic performance assessment which varies under different conditions cannot be achieved.</a:t>
            </a:r>
          </a:p>
          <a:p>
            <a:pPr marL="273050" lvl="0" indent="0" algn="just" defTabSz="952500">
              <a:spcBef>
                <a:spcPct val="0"/>
              </a:spcBef>
              <a:buNone/>
            </a:pPr>
            <a:r>
              <a:rPr lang="en-US" altLang="de-DE" sz="3300" dirty="0"/>
              <a:t>   D</a:t>
            </a:r>
            <a:r>
              <a:rPr lang="en-US" altLang="zh-CN" sz="3300" dirty="0"/>
              <a:t>emand response</a:t>
            </a:r>
            <a:r>
              <a:rPr lang="en-US" altLang="de-DE" sz="3300" dirty="0"/>
              <a:t> quantification using simplified models, such as linear regression model</a:t>
            </a:r>
            <a:r>
              <a:rPr lang="en-US" altLang="zh-CN" sz="3300" dirty="0"/>
              <a:t> [3]</a:t>
            </a:r>
            <a:r>
              <a:rPr lang="en-US" altLang="de-DE" sz="3300" dirty="0"/>
              <a:t> ,  show clear empirical formulas between performance and strategies, however, it is of high cost for large database establishment as the foundation of model fitting.</a:t>
            </a:r>
          </a:p>
          <a:p>
            <a:pPr marL="273050" lvl="0" indent="0" algn="just" defTabSz="952500">
              <a:spcBef>
                <a:spcPct val="0"/>
              </a:spcBef>
              <a:buNone/>
            </a:pPr>
            <a:r>
              <a:rPr lang="en-US" altLang="de-DE" sz="3300" dirty="0"/>
              <a:t>  The secondary development of building energy software achieves convenient and fast </a:t>
            </a:r>
            <a:r>
              <a:rPr lang="en-US" altLang="zh-CN" sz="3300" dirty="0"/>
              <a:t>demand response</a:t>
            </a:r>
            <a:r>
              <a:rPr lang="en-US" altLang="de-DE" sz="3300" dirty="0"/>
              <a:t> quantification </a:t>
            </a:r>
            <a:r>
              <a:rPr lang="en-US" altLang="zh-CN" sz="3300" dirty="0"/>
              <a:t>[4]</a:t>
            </a:r>
            <a:r>
              <a:rPr lang="en-US" altLang="de-DE" sz="3300" dirty="0"/>
              <a:t>, while optimal strategy cannot be recommended for more stable demand response performance.</a:t>
            </a:r>
          </a:p>
          <a:p>
            <a:pPr marL="273050" lvl="0" indent="0" algn="just" defTabSz="952500">
              <a:spcBef>
                <a:spcPct val="0"/>
              </a:spcBef>
              <a:buNone/>
            </a:pPr>
            <a:r>
              <a:rPr lang="en-US" altLang="de-DE" sz="3300" dirty="0"/>
              <a:t>  To solve the above issues, a dynamic </a:t>
            </a:r>
            <a:r>
              <a:rPr lang="en-US" altLang="zh-CN" sz="3300" dirty="0"/>
              <a:t>demand response</a:t>
            </a:r>
            <a:r>
              <a:rPr lang="en-US" altLang="de-DE" sz="3300" dirty="0"/>
              <a:t> performance quantification and control framework were proposed. Specifically, a novel dynamic </a:t>
            </a:r>
            <a:r>
              <a:rPr lang="en-US" altLang="zh-CN" sz="3300" dirty="0"/>
              <a:t>demand response</a:t>
            </a:r>
            <a:r>
              <a:rPr lang="en-US" altLang="de-DE" sz="3300" dirty="0"/>
              <a:t> performance evaluation toolkit was first developed with </a:t>
            </a:r>
            <a:r>
              <a:rPr lang="en-US" altLang="de-DE" sz="3300" dirty="0" err="1"/>
              <a:t>EnergyPlus</a:t>
            </a:r>
            <a:r>
              <a:rPr lang="en-US" altLang="de-DE" sz="3300" dirty="0"/>
              <a:t>, a building energy simulation software, as the calculation foundation. The toolkit is used for quick </a:t>
            </a:r>
            <a:r>
              <a:rPr lang="en-US" altLang="zh-CN" sz="3300" dirty="0"/>
              <a:t>demand response</a:t>
            </a:r>
            <a:r>
              <a:rPr lang="en-US" altLang="de-DE" sz="3300" dirty="0"/>
              <a:t> evaluation and regulation.  Prediction models for </a:t>
            </a:r>
            <a:r>
              <a:rPr lang="en-US" altLang="zh-CN" sz="3300" dirty="0"/>
              <a:t>demand response</a:t>
            </a:r>
            <a:r>
              <a:rPr lang="en-US" altLang="de-DE" sz="3300" dirty="0"/>
              <a:t> performance evaluation and control were established by using artificial neural network, based on database of  quantification results. Multiple indicators and medium-sized office with different energy levels were adopted to verify the accuracy and robustness of the prediction models. </a:t>
            </a:r>
          </a:p>
          <a:p>
            <a:pPr marL="273050" lvl="0" indent="0" algn="just" defTabSz="952500">
              <a:spcBef>
                <a:spcPct val="0"/>
              </a:spcBef>
              <a:buNone/>
            </a:pPr>
            <a:endParaRPr lang="en-US" altLang="de-DE" sz="3300" dirty="0">
              <a:ea typeface="Times New Roman" panose="02020603050405020304" pitchFamily="18" charset="0"/>
            </a:endParaRPr>
          </a:p>
        </p:txBody>
      </p:sp>
      <p:sp>
        <p:nvSpPr>
          <p:cNvPr id="2070" name="Text Box 161"/>
          <p:cNvSpPr txBox="1"/>
          <p:nvPr/>
        </p:nvSpPr>
        <p:spPr>
          <a:xfrm>
            <a:off x="21336000" y="5791200"/>
            <a:ext cx="9801225" cy="4060824"/>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indent="0" algn="just" defTabSz="952500">
              <a:spcBef>
                <a:spcPct val="0"/>
              </a:spcBef>
              <a:spcAft>
                <a:spcPts val="600"/>
              </a:spcAft>
              <a:buNone/>
            </a:pPr>
            <a:r>
              <a:rPr lang="en-GB" sz="3600" cap="all" dirty="0">
                <a:effectLst/>
                <a:latin typeface="Times New Roman" panose="02020603050405020304" pitchFamily="18" charset="0"/>
                <a:ea typeface="宋体" panose="02010600030101010101" pitchFamily="2" charset="-122"/>
              </a:rPr>
              <a:t>Load shedding prediction model</a:t>
            </a:r>
            <a:endParaRPr lang="en-GB" altLang="de-DE" sz="3300" dirty="0"/>
          </a:p>
          <a:p>
            <a:pPr marL="0" lvl="0" indent="0" algn="just" defTabSz="952500">
              <a:spcBef>
                <a:spcPct val="0"/>
              </a:spcBef>
              <a:buNone/>
            </a:pPr>
            <a:r>
              <a:rPr lang="en-US" altLang="de-DE" sz="3300" dirty="0"/>
              <a:t>  The shedding prediction model shows satisfactory fit between actual and predicted values ,as indicated by MAPE values below 15%. Fig. 4 shows absolute errors between actual and predicted values for medium-level building as an example, over 80% of data has a prediction error below ±1 W/m</a:t>
            </a:r>
            <a:r>
              <a:rPr lang="en-US" altLang="de-DE" sz="3300" baseline="30000" dirty="0"/>
              <a:t>2</a:t>
            </a:r>
            <a:r>
              <a:rPr lang="en-US" altLang="de-DE" sz="3300" dirty="0"/>
              <a:t> in demand shedding intensity.</a:t>
            </a:r>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lvl="0" indent="0" algn="just" defTabSz="952500">
              <a:spcBef>
                <a:spcPct val="0"/>
              </a:spcBef>
              <a:buNone/>
            </a:pPr>
            <a:endParaRPr lang="en-US" altLang="de-DE" sz="3300" dirty="0"/>
          </a:p>
          <a:p>
            <a:pPr marL="0" indent="0" algn="just" defTabSz="952500">
              <a:spcBef>
                <a:spcPct val="0"/>
              </a:spcBef>
              <a:buNone/>
            </a:pPr>
            <a:endParaRPr lang="en-US" altLang="de-DE" sz="3300" dirty="0"/>
          </a:p>
          <a:p>
            <a:pPr marL="0" lvl="0" indent="0" algn="just" defTabSz="952500">
              <a:spcBef>
                <a:spcPct val="0"/>
              </a:spcBef>
              <a:buNone/>
            </a:pPr>
            <a:r>
              <a:rPr lang="en-GB" sz="3600" cap="all" dirty="0">
                <a:latin typeface="Times New Roman" panose="02020603050405020304" pitchFamily="18" charset="0"/>
                <a:ea typeface="宋体" panose="02010600030101010101" pitchFamily="2" charset="-122"/>
              </a:rPr>
              <a:t>setpoint adjustment prediction model</a:t>
            </a:r>
            <a:endParaRPr lang="en-GB" altLang="de-DE" sz="3600" cap="all" dirty="0">
              <a:latin typeface="Times New Roman" panose="02020603050405020304" pitchFamily="18" charset="0"/>
              <a:ea typeface="宋体" panose="02010600030101010101" pitchFamily="2" charset="-122"/>
            </a:endParaRPr>
          </a:p>
          <a:p>
            <a:pPr marL="0" lvl="0" indent="0" algn="just" defTabSz="952500">
              <a:spcBef>
                <a:spcPct val="0"/>
              </a:spcBef>
              <a:buNone/>
            </a:pPr>
            <a:r>
              <a:rPr lang="en-GB" altLang="de-DE" sz="3600" cap="all" dirty="0">
                <a:latin typeface="Times New Roman" panose="02020603050405020304" pitchFamily="18" charset="0"/>
                <a:ea typeface="宋体" panose="02010600030101010101" pitchFamily="2" charset="-122"/>
              </a:rPr>
              <a:t>   </a:t>
            </a:r>
            <a:r>
              <a:rPr lang="en-US" altLang="de-DE" sz="3300" dirty="0"/>
              <a:t>For buildings with all energy levels, desirable adjustment predictions can be observed through the model with R</a:t>
            </a:r>
            <a:r>
              <a:rPr lang="en-US" altLang="de-DE" sz="3300" baseline="30000" dirty="0"/>
              <a:t>2</a:t>
            </a:r>
            <a:r>
              <a:rPr lang="en-US" altLang="de-DE" sz="3300" dirty="0"/>
              <a:t>&gt;0.99 and MAPE&lt;3%. Almost all of the data in Fig. 5 are within the acceptable error range of ± 0.25 ℃ , exceeding 99%. This suggests that the prediction model can achieve dynamic and precise control in demand response programs.</a:t>
            </a:r>
          </a:p>
        </p:txBody>
      </p:sp>
      <p:sp>
        <p:nvSpPr>
          <p:cNvPr id="2071" name="Text Box 170"/>
          <p:cNvSpPr txBox="1"/>
          <p:nvPr/>
        </p:nvSpPr>
        <p:spPr>
          <a:xfrm>
            <a:off x="21183600" y="37947600"/>
            <a:ext cx="9906000" cy="617220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US" altLang="de-DE" sz="2000" dirty="0">
                <a:cs typeface="Times New Roman" panose="02020603050405020304" pitchFamily="18" charset="0"/>
              </a:rPr>
              <a:t>   </a:t>
            </a:r>
            <a:r>
              <a:rPr lang="en-US" altLang="de-DE" sz="2100" dirty="0"/>
              <a:t>[1] W. Li, Y. Chu, P. Xu, Z. Yang, Y. Ji, L. Ni, Y. Bao, K. Wang, A transient model for the thermal inertia of chilled-water systems during demand response. "Energy and Buildings", 2017, V. 150 p. 383–395 .</a:t>
            </a:r>
          </a:p>
          <a:p>
            <a:pPr marL="273050" lvl="0" indent="0" algn="just" defTabSz="952500">
              <a:spcBef>
                <a:spcPct val="0"/>
              </a:spcBef>
              <a:buNone/>
            </a:pPr>
            <a:r>
              <a:rPr lang="en-US" altLang="de-DE" sz="2100" dirty="0"/>
              <a:t>  [2] W. Li, L. Yang, Y. Ji, P. Xu, Estimating demand response potential under coupled thermal inertia of building and air-conditioning system. "Energy and Buildings", 2019, V. 182 p. 19–29.</a:t>
            </a:r>
          </a:p>
          <a:p>
            <a:pPr marL="273050" indent="0" algn="just" defTabSz="952500">
              <a:spcBef>
                <a:spcPct val="0"/>
              </a:spcBef>
              <a:buNone/>
            </a:pPr>
            <a:r>
              <a:rPr lang="en-US" altLang="de-DE" sz="2100" dirty="0"/>
              <a:t>  [3] </a:t>
            </a:r>
            <a:r>
              <a:rPr lang="en-GB" sz="2100" dirty="0"/>
              <a:t>R. Yin, E. C. Kara, Y. Li, N. </a:t>
            </a:r>
            <a:r>
              <a:rPr lang="en-GB" sz="2100" dirty="0" err="1"/>
              <a:t>DeForest</a:t>
            </a:r>
            <a:r>
              <a:rPr lang="en-GB" sz="2100" dirty="0"/>
              <a:t>, K. Wang, T. Yong, M. Stadler, Quantifying flexibility of commercial and residential loads for demand response using setpoint changes. </a:t>
            </a:r>
            <a:r>
              <a:rPr lang="en-US" altLang="de-DE" sz="2100" dirty="0"/>
              <a:t>“Applied Energy", 2016, V. 177 p. </a:t>
            </a:r>
            <a:r>
              <a:rPr lang="en-GB" sz="2100" dirty="0"/>
              <a:t>149–164</a:t>
            </a:r>
            <a:endParaRPr lang="en-US" sz="2100" dirty="0"/>
          </a:p>
          <a:p>
            <a:pPr marL="273050" indent="0" algn="just" defTabSz="952500">
              <a:spcBef>
                <a:spcPct val="0"/>
              </a:spcBef>
              <a:buNone/>
            </a:pPr>
            <a:r>
              <a:rPr lang="en-US" altLang="de-DE" sz="2100" dirty="0"/>
              <a:t>  [4] </a:t>
            </a:r>
            <a:r>
              <a:rPr lang="en-GB" sz="2100" dirty="0"/>
              <a:t>R. Yin, P. Xu, M. A. </a:t>
            </a:r>
            <a:r>
              <a:rPr lang="en-GB" sz="2100" dirty="0" err="1"/>
              <a:t>Piette</a:t>
            </a:r>
            <a:r>
              <a:rPr lang="en-GB" sz="2100" dirty="0"/>
              <a:t>, S. </a:t>
            </a:r>
            <a:r>
              <a:rPr lang="en-GB" sz="2100" dirty="0" err="1"/>
              <a:t>Kiliccote</a:t>
            </a:r>
            <a:r>
              <a:rPr lang="en-GB" sz="2100" dirty="0"/>
              <a:t>, Study on Auto-DR and pre-cooling of commercial buildings with thermal mass in California.</a:t>
            </a:r>
            <a:r>
              <a:rPr lang="en-US" altLang="de-DE" sz="2100" dirty="0"/>
              <a:t> "Energy and Buildings", 2010, V. </a:t>
            </a:r>
            <a:r>
              <a:rPr lang="en-GB" sz="2100" dirty="0"/>
              <a:t>42 p. 967–975 .</a:t>
            </a:r>
            <a:endParaRPr lang="en-US" sz="2100" dirty="0"/>
          </a:p>
          <a:p>
            <a:pPr marL="273050" indent="0" algn="just" defTabSz="952500">
              <a:spcBef>
                <a:spcPct val="0"/>
              </a:spcBef>
              <a:buNone/>
            </a:pPr>
            <a:r>
              <a:rPr lang="en-GB" sz="2100" dirty="0"/>
              <a:t>  [5] J. Wang: Influence of different factors on meteorological data of HVAC. Master's Thesis. Xi’an University of Architecture and Technology, </a:t>
            </a:r>
            <a:r>
              <a:rPr lang="en-GB" sz="2100" dirty="0" err="1"/>
              <a:t>Xi,an</a:t>
            </a:r>
            <a:r>
              <a:rPr lang="en-GB" sz="2100" dirty="0"/>
              <a:t>, China, 2020. </a:t>
            </a:r>
            <a:endParaRPr lang="en-US" altLang="de-DE" sz="2100" dirty="0"/>
          </a:p>
          <a:p>
            <a:pPr marL="273050" lvl="0" indent="0" algn="just" defTabSz="952500">
              <a:spcBef>
                <a:spcPct val="0"/>
              </a:spcBef>
              <a:buNone/>
            </a:pPr>
            <a:endParaRPr lang="en-US" altLang="de-DE" sz="2200" dirty="0">
              <a:ea typeface="Times New Roman" panose="02020603050405020304" pitchFamily="18" charset="0"/>
            </a:endParaRPr>
          </a:p>
        </p:txBody>
      </p:sp>
      <p:sp>
        <p:nvSpPr>
          <p:cNvPr id="2072" name="Text Box 173"/>
          <p:cNvSpPr txBox="1"/>
          <p:nvPr/>
        </p:nvSpPr>
        <p:spPr>
          <a:xfrm>
            <a:off x="442912" y="24079200"/>
            <a:ext cx="9844088" cy="11277600"/>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just" defTabSz="952500">
              <a:spcBef>
                <a:spcPct val="0"/>
              </a:spcBef>
              <a:buNone/>
            </a:pPr>
            <a:r>
              <a:rPr lang="en-AU" altLang="de-DE" sz="3300" dirty="0">
                <a:cs typeface="Times New Roman" panose="02020603050405020304" pitchFamily="18" charset="0"/>
              </a:rPr>
              <a:t>   </a:t>
            </a:r>
            <a:r>
              <a:rPr lang="en-US" altLang="de-DE" sz="3300" dirty="0"/>
              <a:t>The </a:t>
            </a:r>
            <a:r>
              <a:rPr lang="en-US" altLang="zh-CN" sz="3300" dirty="0"/>
              <a:t>demand response</a:t>
            </a:r>
            <a:r>
              <a:rPr lang="en-US" altLang="de-DE" sz="3300" dirty="0"/>
              <a:t> performance quantification and control framework was proposed considering two smart grid modes to balance supply and demand: regulation-based mode and stability-base mode, as shown in Fig. 1. </a:t>
            </a:r>
            <a:endParaRPr lang="en-AU" altLang="de-DE" sz="3300" dirty="0"/>
          </a:p>
        </p:txBody>
      </p:sp>
      <p:sp>
        <p:nvSpPr>
          <p:cNvPr id="2074" name="Rectangle 176"/>
          <p:cNvSpPr/>
          <p:nvPr/>
        </p:nvSpPr>
        <p:spPr>
          <a:xfrm>
            <a:off x="10817225" y="30881637"/>
            <a:ext cx="9874250"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Results</a:t>
            </a:r>
          </a:p>
        </p:txBody>
      </p:sp>
      <p:sp>
        <p:nvSpPr>
          <p:cNvPr id="2075" name="Text Box 178"/>
          <p:cNvSpPr txBox="1"/>
          <p:nvPr/>
        </p:nvSpPr>
        <p:spPr>
          <a:xfrm>
            <a:off x="10972800" y="12801600"/>
            <a:ext cx="9586913" cy="9753600"/>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indent="0" algn="just" defTabSz="952500">
              <a:spcBef>
                <a:spcPct val="0"/>
              </a:spcBef>
              <a:buNone/>
            </a:pPr>
            <a:r>
              <a:rPr lang="en-GB" sz="3200" cap="all" dirty="0">
                <a:effectLst/>
                <a:latin typeface="Times New Roman" panose="02020603050405020304" pitchFamily="18" charset="0"/>
                <a:ea typeface="宋体" panose="02010600030101010101" pitchFamily="2" charset="-122"/>
              </a:rPr>
              <a:t>Demand Response performance evaluation toolkit</a:t>
            </a:r>
            <a:endParaRPr lang="en-GB" altLang="de-DE" sz="3300" dirty="0"/>
          </a:p>
          <a:p>
            <a:pPr marL="273050" indent="0" algn="just" defTabSz="952500">
              <a:spcBef>
                <a:spcPct val="0"/>
              </a:spcBef>
              <a:buNone/>
            </a:pPr>
            <a:r>
              <a:rPr lang="en-GB" altLang="de-DE" sz="3300" dirty="0"/>
              <a:t>   </a:t>
            </a:r>
            <a:r>
              <a:rPr lang="en-GB" sz="3300" dirty="0"/>
              <a:t>The demand response dynamic evaluation toolkit utilizes </a:t>
            </a:r>
            <a:r>
              <a:rPr lang="en-GB" sz="3300" dirty="0" err="1"/>
              <a:t>EnergyPlus</a:t>
            </a:r>
            <a:r>
              <a:rPr lang="en-GB" sz="3300" dirty="0"/>
              <a:t> as its calculation kernel. Fig. 2 shows the user interface and operation process of the toolkit. </a:t>
            </a:r>
            <a:r>
              <a:rPr lang="en-US" altLang="de-DE" sz="3300" dirty="0"/>
              <a:t>Load shedding intensity (</a:t>
            </a:r>
            <a:r>
              <a:rPr lang="en-US" altLang="de-DE" sz="3300" i="1" dirty="0"/>
              <a:t>DSI</a:t>
            </a:r>
            <a:r>
              <a:rPr lang="en-US" altLang="de-DE" sz="3300" dirty="0"/>
              <a:t>) and demand response potential (</a:t>
            </a:r>
            <a:r>
              <a:rPr lang="en-US" altLang="de-DE" sz="3300" i="1" dirty="0" err="1"/>
              <a:t>DR</a:t>
            </a:r>
            <a:r>
              <a:rPr lang="en-US" altLang="de-DE" sz="3300" baseline="-25000" dirty="0" err="1"/>
              <a:t>flex</a:t>
            </a:r>
            <a:r>
              <a:rPr lang="en-US" altLang="de-DE" sz="3300" dirty="0"/>
              <a:t>) are demand response performance indicators.</a:t>
            </a:r>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indent="0" algn="just" defTabSz="952500">
              <a:spcBef>
                <a:spcPct val="0"/>
              </a:spcBef>
              <a:buNone/>
            </a:pPr>
            <a:endParaRPr lang="en-US" altLang="de-DE" sz="3300" dirty="0"/>
          </a:p>
          <a:p>
            <a:pPr marL="273050" lvl="0" indent="0" algn="just" defTabSz="952500">
              <a:spcBef>
                <a:spcPct val="0"/>
              </a:spcBef>
              <a:buNone/>
            </a:pPr>
            <a:endParaRPr lang="en-GB" altLang="de-DE" sz="3300" dirty="0"/>
          </a:p>
        </p:txBody>
      </p:sp>
      <p:sp>
        <p:nvSpPr>
          <p:cNvPr id="2080" name="Rectangle 195"/>
          <p:cNvSpPr/>
          <p:nvPr/>
        </p:nvSpPr>
        <p:spPr>
          <a:xfrm>
            <a:off x="10820400" y="11145837"/>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cs typeface="Times New Roman" panose="02020603050405020304" pitchFamily="18" charset="0"/>
              </a:rPr>
              <a:t>Model establishment</a:t>
            </a:r>
            <a:r>
              <a:rPr lang="es-ES" altLang="de-DE" sz="5900" b="1" dirty="0"/>
              <a:t> </a:t>
            </a:r>
            <a:endParaRPr lang="en-AU" altLang="de-DE" sz="5900" b="1" dirty="0"/>
          </a:p>
        </p:txBody>
      </p:sp>
      <p:sp>
        <p:nvSpPr>
          <p:cNvPr id="2084" name="Text Box 203"/>
          <p:cNvSpPr txBox="1"/>
          <p:nvPr/>
        </p:nvSpPr>
        <p:spPr>
          <a:xfrm>
            <a:off x="11005797" y="32461200"/>
            <a:ext cx="9644403" cy="9448800"/>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indent="0" algn="just" defTabSz="952500">
              <a:spcBef>
                <a:spcPct val="0"/>
              </a:spcBef>
              <a:buNone/>
            </a:pPr>
            <a:r>
              <a:rPr lang="en-GB" sz="3600" cap="all" dirty="0">
                <a:effectLst/>
                <a:latin typeface="Times New Roman" panose="02020603050405020304" pitchFamily="18" charset="0"/>
                <a:ea typeface="宋体" panose="02010600030101010101" pitchFamily="2" charset="-122"/>
              </a:rPr>
              <a:t>Demand Response performance evaluation toolkit</a:t>
            </a:r>
            <a:endParaRPr lang="en-GB" altLang="de-DE" sz="4000" dirty="0"/>
          </a:p>
          <a:p>
            <a:pPr marL="0" lvl="0" indent="0" algn="just" defTabSz="952500">
              <a:spcBef>
                <a:spcPct val="0"/>
              </a:spcBef>
              <a:buNone/>
            </a:pPr>
            <a:r>
              <a:rPr lang="en-US" altLang="de-DE" sz="3300" dirty="0"/>
              <a:t> 2 ℃ global temperature adjustment during 13:00-16:00 for different building energy levels were analyzed. Fig. 3 obvious load shedding during demand response period in each case indicates effective demand response simulation in the toolkit. Moreover, buildings with lower energy saving performance shows better response performance. Multiple strategies were further evaluated by using the toolkit and strategies integrating global temperature adjustment outperformed other strategies. </a:t>
            </a:r>
            <a:endParaRPr lang="en-US" altLang="de-DE" sz="3300" dirty="0">
              <a:ea typeface="Times New Roman" panose="02020603050405020304" pitchFamily="18" charset="0"/>
            </a:endParaRPr>
          </a:p>
        </p:txBody>
      </p:sp>
      <p:pic>
        <p:nvPicPr>
          <p:cNvPr id="1026" name="Picture 1">
            <a:extLst>
              <a:ext uri="{FF2B5EF4-FFF2-40B4-BE49-F238E27FC236}">
                <a16:creationId xmlns:a16="http://schemas.microsoft.com/office/drawing/2014/main" id="{F2FB4915-A589-36DC-3865-A94FF3EFFA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070" y="26816208"/>
            <a:ext cx="8856919" cy="11865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173">
            <a:extLst>
              <a:ext uri="{FF2B5EF4-FFF2-40B4-BE49-F238E27FC236}">
                <a16:creationId xmlns:a16="http://schemas.microsoft.com/office/drawing/2014/main" id="{3C4F6856-8C33-63CD-AE38-2FB3BDDBBA09}"/>
              </a:ext>
            </a:extLst>
          </p:cNvPr>
          <p:cNvSpPr txBox="1"/>
          <p:nvPr/>
        </p:nvSpPr>
        <p:spPr>
          <a:xfrm>
            <a:off x="454025" y="39319200"/>
            <a:ext cx="9723438" cy="4769761"/>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just" defTabSz="952500">
              <a:spcBef>
                <a:spcPct val="0"/>
              </a:spcBef>
              <a:buNone/>
            </a:pPr>
            <a:r>
              <a:rPr lang="en-AU" altLang="de-DE" sz="3300" dirty="0">
                <a:cs typeface="Times New Roman" panose="02020603050405020304" pitchFamily="18" charset="0"/>
              </a:rPr>
              <a:t>   </a:t>
            </a:r>
            <a:r>
              <a:rPr lang="en-US" altLang="de-DE" sz="3300" dirty="0"/>
              <a:t>The </a:t>
            </a:r>
            <a:r>
              <a:rPr lang="en-US" altLang="zh-CN" sz="3300" dirty="0"/>
              <a:t>demand response</a:t>
            </a:r>
            <a:r>
              <a:rPr lang="en-US" altLang="de-DE" sz="3300" dirty="0"/>
              <a:t> performance quantification and control framework was proposed considering two smart grid modes to balance supply and demand: regulation-based mode and stability-base mode, as shown in Fig. 1. The regulation-based mode sends dynamic electricity pricing to consumers based on real-time supply and demand conditions. A new dynamic </a:t>
            </a:r>
            <a:r>
              <a:rPr lang="en-US" altLang="zh-CN" sz="3300" dirty="0"/>
              <a:t>demand response</a:t>
            </a:r>
            <a:r>
              <a:rPr lang="en-US" altLang="de-DE" sz="3300" dirty="0"/>
              <a:t> performance evaluation toolkit has been developed to calculate cost savings in</a:t>
            </a:r>
            <a:endParaRPr lang="en-AU" altLang="de-DE" sz="3300" dirty="0"/>
          </a:p>
        </p:txBody>
      </p:sp>
      <p:sp>
        <p:nvSpPr>
          <p:cNvPr id="3" name="Text Box 194">
            <a:extLst>
              <a:ext uri="{FF2B5EF4-FFF2-40B4-BE49-F238E27FC236}">
                <a16:creationId xmlns:a16="http://schemas.microsoft.com/office/drawing/2014/main" id="{F466D4B0-6015-3A28-8339-5E4E808D8490}"/>
              </a:ext>
            </a:extLst>
          </p:cNvPr>
          <p:cNvSpPr txBox="1"/>
          <p:nvPr/>
        </p:nvSpPr>
        <p:spPr>
          <a:xfrm>
            <a:off x="536574" y="38540204"/>
            <a:ext cx="9713913" cy="869950"/>
          </a:xfrm>
          <a:prstGeom prst="rect">
            <a:avLst/>
          </a:prstGeom>
          <a:no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1.</a:t>
            </a:r>
            <a:r>
              <a:rPr lang="en-US" altLang="de-DE" sz="3300" dirty="0"/>
              <a:t> quantification and control framework</a:t>
            </a:r>
            <a:r>
              <a:rPr lang="en-US" altLang="de-DE" sz="1800" dirty="0"/>
              <a:t> </a:t>
            </a:r>
            <a:endParaRPr lang="en-US" sz="1800" dirty="0">
              <a:effectLst/>
              <a:latin typeface="Times New Roman" panose="02020603050405020304" pitchFamily="18" charset="0"/>
              <a:ea typeface="等线" panose="02010600030101010101" pitchFamily="2" charset="-122"/>
              <a:cs typeface="Arial" panose="020B0604020202020204" pitchFamily="34" charset="0"/>
            </a:endParaRPr>
          </a:p>
        </p:txBody>
      </p:sp>
      <p:pic>
        <p:nvPicPr>
          <p:cNvPr id="1027" name="Picture 9">
            <a:extLst>
              <a:ext uri="{FF2B5EF4-FFF2-40B4-BE49-F238E27FC236}">
                <a16:creationId xmlns:a16="http://schemas.microsoft.com/office/drawing/2014/main" id="{070E3050-1678-DF90-9785-EFFED2A6B7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6335"/>
          <a:stretch>
            <a:fillRect/>
          </a:stretch>
        </p:blipFill>
        <p:spPr bwMode="auto">
          <a:xfrm>
            <a:off x="11094975" y="16881474"/>
            <a:ext cx="9342561" cy="5597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78">
            <a:extLst>
              <a:ext uri="{FF2B5EF4-FFF2-40B4-BE49-F238E27FC236}">
                <a16:creationId xmlns:a16="http://schemas.microsoft.com/office/drawing/2014/main" id="{88806E04-0D2C-FAC4-A4D2-2C30597A7926}"/>
              </a:ext>
            </a:extLst>
          </p:cNvPr>
          <p:cNvSpPr txBox="1"/>
          <p:nvPr/>
        </p:nvSpPr>
        <p:spPr>
          <a:xfrm>
            <a:off x="10820400" y="23622000"/>
            <a:ext cx="9662378" cy="7831138"/>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indent="0" algn="just" defTabSz="952500">
              <a:spcBef>
                <a:spcPct val="0"/>
              </a:spcBef>
              <a:buNone/>
            </a:pPr>
            <a:r>
              <a:rPr lang="en-GB" altLang="de-DE" sz="3300" dirty="0"/>
              <a:t>PREDICTION MODEL ESTABLISHMENT </a:t>
            </a:r>
          </a:p>
          <a:p>
            <a:pPr marL="273050" lvl="0" indent="0" algn="just" defTabSz="952500">
              <a:spcBef>
                <a:spcPct val="0"/>
              </a:spcBef>
              <a:buNone/>
            </a:pPr>
            <a:r>
              <a:rPr lang="en-GB" altLang="de-DE" sz="3300" dirty="0"/>
              <a:t>   </a:t>
            </a:r>
            <a:r>
              <a:rPr lang="en-US" altLang="de-DE" sz="3300" dirty="0"/>
              <a:t>Dynamic prediction models were established for load shedding and setpoint adjustments. Artificial neural network was adopted for the prediction. </a:t>
            </a:r>
          </a:p>
          <a:p>
            <a:pPr marL="273050" lvl="0" indent="0" algn="just" defTabSz="952500">
              <a:spcBef>
                <a:spcPct val="0"/>
              </a:spcBef>
              <a:buNone/>
            </a:pPr>
            <a:r>
              <a:rPr lang="en-US" altLang="de-DE" sz="3300" dirty="0"/>
              <a:t>   Dry bulb temperature and relative humidity, parameters regarding internal loads, and demand response strategy and performance indicators were adopted for input parameters </a:t>
            </a:r>
            <a:r>
              <a:rPr lang="en-GB" sz="3600" dirty="0"/>
              <a:t>[5]</a:t>
            </a:r>
            <a:r>
              <a:rPr lang="en-US" altLang="de-DE" sz="3300" dirty="0"/>
              <a:t>. A total of 5000 combinations of parameters were obtained through the Latin hypercube sampling method and then used to generate totally 140,000 samples throughout the whole cooling season. The training dataset consisted of 70% of the samples while the remaining 30% was used as the test dataset. </a:t>
            </a:r>
          </a:p>
        </p:txBody>
      </p:sp>
      <p:sp>
        <p:nvSpPr>
          <p:cNvPr id="20" name="Rectangle 20">
            <a:extLst>
              <a:ext uri="{FF2B5EF4-FFF2-40B4-BE49-F238E27FC236}">
                <a16:creationId xmlns:a16="http://schemas.microsoft.com/office/drawing/2014/main" id="{6C80EB02-4212-E551-49B8-C873C332555A}"/>
              </a:ext>
            </a:extLst>
          </p:cNvPr>
          <p:cNvSpPr>
            <a:spLocks noChangeArrowheads="1"/>
          </p:cNvSpPr>
          <p:nvPr/>
        </p:nvSpPr>
        <p:spPr bwMode="auto">
          <a:xfrm>
            <a:off x="11047072" y="37899295"/>
            <a:ext cx="6248400" cy="1563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43" name="Picture 11">
            <a:extLst>
              <a:ext uri="{FF2B5EF4-FFF2-40B4-BE49-F238E27FC236}">
                <a16:creationId xmlns:a16="http://schemas.microsoft.com/office/drawing/2014/main" id="{BC2688A2-E3F2-9D5F-E9C3-51E48EF149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20703"/>
          <a:stretch>
            <a:fillRect/>
          </a:stretch>
        </p:blipFill>
        <p:spPr bwMode="auto">
          <a:xfrm>
            <a:off x="11281238" y="38252400"/>
            <a:ext cx="8876371" cy="4699255"/>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1">
            <a:extLst>
              <a:ext uri="{FF2B5EF4-FFF2-40B4-BE49-F238E27FC236}">
                <a16:creationId xmlns:a16="http://schemas.microsoft.com/office/drawing/2014/main" id="{4B39DDA9-3BF2-C08F-B05B-C2CC39DC4828}"/>
              </a:ext>
            </a:extLst>
          </p:cNvPr>
          <p:cNvSpPr>
            <a:spLocks noChangeArrowheads="1"/>
          </p:cNvSpPr>
          <p:nvPr/>
        </p:nvSpPr>
        <p:spPr bwMode="auto">
          <a:xfrm>
            <a:off x="11047072" y="42935604"/>
            <a:ext cx="9644403"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1630" marR="0" lvl="2" defTabSz="952500">
              <a:buClrTx/>
              <a:buSzTx/>
              <a:tabLst/>
            </a:pPr>
            <a:r>
              <a:rPr lang="en-US" altLang="en-US" sz="3300" b="1" dirty="0">
                <a:latin typeface="+mn-lt"/>
              </a:rPr>
              <a:t>Fig. 3 </a:t>
            </a:r>
            <a:r>
              <a:rPr lang="en-US" altLang="en-US" sz="3300" dirty="0">
                <a:latin typeface="+mn-lt"/>
              </a:rPr>
              <a:t>Demand response performance for buildings with different energy levels. </a:t>
            </a:r>
          </a:p>
        </p:txBody>
      </p:sp>
      <p:pic>
        <p:nvPicPr>
          <p:cNvPr id="28" name="Picture 27">
            <a:extLst>
              <a:ext uri="{FF2B5EF4-FFF2-40B4-BE49-F238E27FC236}">
                <a16:creationId xmlns:a16="http://schemas.microsoft.com/office/drawing/2014/main" id="{14772223-F1E1-5923-6AAF-EB62685AAE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704544" y="10153406"/>
            <a:ext cx="8965956" cy="6153394"/>
          </a:xfrm>
          <a:prstGeom prst="rect">
            <a:avLst/>
          </a:prstGeom>
        </p:spPr>
      </p:pic>
      <p:pic>
        <p:nvPicPr>
          <p:cNvPr id="30" name="Picture 29">
            <a:extLst>
              <a:ext uri="{FF2B5EF4-FFF2-40B4-BE49-F238E27FC236}">
                <a16:creationId xmlns:a16="http://schemas.microsoft.com/office/drawing/2014/main" id="{DD8ECD0D-2B1E-93B4-A92B-9CCC1669AD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666444" y="22368073"/>
            <a:ext cx="9004056" cy="5691883"/>
          </a:xfrm>
          <a:prstGeom prst="rect">
            <a:avLst/>
          </a:prstGeom>
        </p:spPr>
      </p:pic>
      <p:sp>
        <p:nvSpPr>
          <p:cNvPr id="32" name="TextBox 31">
            <a:extLst>
              <a:ext uri="{FF2B5EF4-FFF2-40B4-BE49-F238E27FC236}">
                <a16:creationId xmlns:a16="http://schemas.microsoft.com/office/drawing/2014/main" id="{068CEBBA-4C21-ACD5-8152-9384335182F2}"/>
              </a:ext>
            </a:extLst>
          </p:cNvPr>
          <p:cNvSpPr txBox="1"/>
          <p:nvPr/>
        </p:nvSpPr>
        <p:spPr>
          <a:xfrm>
            <a:off x="10802937" y="22479000"/>
            <a:ext cx="9832975" cy="1107996"/>
          </a:xfrm>
          <a:prstGeom prst="rect">
            <a:avLst/>
          </a:prstGeom>
          <a:noFill/>
        </p:spPr>
        <p:txBody>
          <a:bodyPr wrap="square">
            <a:spAutoFit/>
          </a:bodyPr>
          <a:lstStyle/>
          <a:p>
            <a:pPr marL="273050" indent="0" algn="just" defTabSz="952500">
              <a:spcBef>
                <a:spcPct val="0"/>
              </a:spcBef>
              <a:buNone/>
            </a:pPr>
            <a:r>
              <a:rPr lang="en-US" altLang="de-DE" sz="3300" b="1" dirty="0"/>
              <a:t>Fig. 2.</a:t>
            </a:r>
            <a:r>
              <a:rPr lang="en-US" altLang="de-DE" sz="3300" dirty="0"/>
              <a:t> </a:t>
            </a:r>
            <a:r>
              <a:rPr lang="en-US" sz="3300" dirty="0"/>
              <a:t>User interface and operation process of the dynamic DR evaluation toolkit.</a:t>
            </a:r>
            <a:endParaRPr lang="en-US" altLang="de-DE" sz="3300" dirty="0"/>
          </a:p>
        </p:txBody>
      </p:sp>
      <p:sp>
        <p:nvSpPr>
          <p:cNvPr id="34" name="TextBox 33">
            <a:extLst>
              <a:ext uri="{FF2B5EF4-FFF2-40B4-BE49-F238E27FC236}">
                <a16:creationId xmlns:a16="http://schemas.microsoft.com/office/drawing/2014/main" id="{B83DE883-72BA-A282-AFF9-3E6D98455713}"/>
              </a:ext>
            </a:extLst>
          </p:cNvPr>
          <p:cNvSpPr txBox="1"/>
          <p:nvPr/>
        </p:nvSpPr>
        <p:spPr>
          <a:xfrm>
            <a:off x="21336000" y="16274296"/>
            <a:ext cx="9794875" cy="1107996"/>
          </a:xfrm>
          <a:prstGeom prst="rect">
            <a:avLst/>
          </a:prstGeom>
          <a:noFill/>
        </p:spPr>
        <p:txBody>
          <a:bodyPr wrap="square">
            <a:spAutoFit/>
          </a:bodyPr>
          <a:lstStyle/>
          <a:p>
            <a:pPr marL="0" indent="0" algn="just" defTabSz="952500">
              <a:spcBef>
                <a:spcPct val="0"/>
              </a:spcBef>
              <a:buNone/>
            </a:pPr>
            <a:r>
              <a:rPr lang="en-US" altLang="de-DE" sz="3300" b="1" dirty="0"/>
              <a:t>Fig. 4.</a:t>
            </a:r>
            <a:r>
              <a:rPr lang="en-US" altLang="de-DE" sz="3300" dirty="0"/>
              <a:t> Accuracy of load shedding prediction for medium-level building.</a:t>
            </a:r>
          </a:p>
        </p:txBody>
      </p:sp>
      <p:sp>
        <p:nvSpPr>
          <p:cNvPr id="5" name="Rectangle 10">
            <a:extLst>
              <a:ext uri="{FF2B5EF4-FFF2-40B4-BE49-F238E27FC236}">
                <a16:creationId xmlns:a16="http://schemas.microsoft.com/office/drawing/2014/main" id="{7A9C14E3-A6EF-9CC6-5D38-D92E1E7DF541}"/>
              </a:ext>
            </a:extLst>
          </p:cNvPr>
          <p:cNvSpPr/>
          <p:nvPr/>
        </p:nvSpPr>
        <p:spPr>
          <a:xfrm>
            <a:off x="0" y="0"/>
            <a:ext cx="32004000" cy="5791200"/>
          </a:xfrm>
          <a:prstGeom prst="rect">
            <a:avLst/>
          </a:prstGeom>
          <a:no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457200" lvl="0" indent="-457200" algn="ctr" defTabSz="952500">
              <a:spcBef>
                <a:spcPct val="0"/>
              </a:spcBef>
              <a:buNone/>
            </a:pPr>
            <a:r>
              <a:rPr lang="en-US" altLang="de-DE" sz="4800" b="1" dirty="0"/>
              <a:t>Evaluation and Control of Global Temperature Adjustment Strategy for Fan-coil Air Conditioning System </a:t>
            </a:r>
          </a:p>
          <a:p>
            <a:pPr marL="457200" lvl="0" indent="-457200" algn="ctr" defTabSz="952500">
              <a:spcBef>
                <a:spcPct val="0"/>
              </a:spcBef>
              <a:buNone/>
            </a:pPr>
            <a:r>
              <a:rPr lang="en-US" altLang="de-DE" sz="4800" b="1" dirty="0"/>
              <a:t>Based on Model Prediction </a:t>
            </a:r>
            <a:r>
              <a:rPr lang="es-CL" altLang="de-DE" sz="3000" b="1" dirty="0"/>
              <a:t>   </a:t>
            </a:r>
          </a:p>
          <a:p>
            <a:pPr marL="457200" lvl="0" indent="-457200" algn="ctr" defTabSz="952500">
              <a:spcBef>
                <a:spcPct val="0"/>
              </a:spcBef>
              <a:buNone/>
            </a:pPr>
            <a:endParaRPr lang="es-CL" altLang="de-DE" sz="3000" b="1" dirty="0"/>
          </a:p>
          <a:p>
            <a:pPr marL="0" indent="0" algn="ctr">
              <a:spcAft>
                <a:spcPts val="600"/>
              </a:spcAft>
              <a:buNone/>
            </a:pPr>
            <a:r>
              <a:rPr lang="en-US" sz="3300" b="1" dirty="0">
                <a:effectLst/>
                <a:latin typeface="Times New Roman" panose="02020603050405020304" pitchFamily="18" charset="0"/>
                <a:ea typeface="宋体" panose="02010600030101010101" pitchFamily="2" charset="-122"/>
              </a:rPr>
              <a:t>W. Zhao</a:t>
            </a:r>
            <a:r>
              <a:rPr lang="en-US" sz="3300" b="1" baseline="30000" dirty="0">
                <a:effectLst/>
                <a:latin typeface="Times New Roman" panose="02020603050405020304" pitchFamily="18" charset="0"/>
                <a:ea typeface="宋体" panose="02010600030101010101" pitchFamily="2" charset="-122"/>
              </a:rPr>
              <a:t>1</a:t>
            </a:r>
            <a:r>
              <a:rPr lang="en-US" sz="3300" b="1" dirty="0">
                <a:effectLst/>
                <a:latin typeface="Times New Roman" panose="02020603050405020304" pitchFamily="18" charset="0"/>
                <a:ea typeface="宋体" panose="02010600030101010101" pitchFamily="2" charset="-122"/>
              </a:rPr>
              <a:t>, J. Song</a:t>
            </a:r>
            <a:r>
              <a:rPr lang="en-US" sz="3300" b="1" baseline="30000" dirty="0">
                <a:effectLst/>
                <a:latin typeface="Times New Roman" panose="02020603050405020304" pitchFamily="18" charset="0"/>
                <a:ea typeface="宋体" panose="02010600030101010101" pitchFamily="2" charset="-122"/>
              </a:rPr>
              <a:t>1</a:t>
            </a:r>
            <a:r>
              <a:rPr lang="en-US" sz="3300" b="1" dirty="0">
                <a:effectLst/>
                <a:latin typeface="Times New Roman" panose="02020603050405020304" pitchFamily="18" charset="0"/>
                <a:ea typeface="宋体" panose="02010600030101010101" pitchFamily="2" charset="-122"/>
              </a:rPr>
              <a:t>, J. Peng</a:t>
            </a:r>
            <a:r>
              <a:rPr lang="en-US" sz="3300" b="1" baseline="30000" dirty="0">
                <a:effectLst/>
                <a:latin typeface="Times New Roman" panose="02020603050405020304" pitchFamily="18" charset="0"/>
                <a:ea typeface="宋体" panose="02010600030101010101" pitchFamily="2" charset="-122"/>
              </a:rPr>
              <a:t>1,2 *</a:t>
            </a:r>
            <a:r>
              <a:rPr lang="en-US" sz="3300" b="1" dirty="0">
                <a:effectLst/>
                <a:latin typeface="Times New Roman" panose="02020603050405020304" pitchFamily="18" charset="0"/>
                <a:ea typeface="宋体" panose="02010600030101010101" pitchFamily="2" charset="-122"/>
              </a:rPr>
              <a:t>, J. Cao</a:t>
            </a:r>
            <a:r>
              <a:rPr lang="en-US" sz="3300" b="1" baseline="30000" dirty="0">
                <a:effectLst/>
                <a:latin typeface="Times New Roman" panose="02020603050405020304" pitchFamily="18" charset="0"/>
                <a:ea typeface="宋体" panose="02010600030101010101" pitchFamily="2" charset="-122"/>
              </a:rPr>
              <a:t>1,2 **</a:t>
            </a:r>
            <a:r>
              <a:rPr lang="en-US" sz="3300" b="1" dirty="0">
                <a:effectLst/>
                <a:latin typeface="Times New Roman" panose="02020603050405020304" pitchFamily="18" charset="0"/>
                <a:ea typeface="宋体" panose="02010600030101010101" pitchFamily="2" charset="-122"/>
              </a:rPr>
              <a:t>, R. Yin</a:t>
            </a:r>
            <a:r>
              <a:rPr lang="en-US" sz="3300" b="1" baseline="30000" dirty="0">
                <a:effectLst/>
                <a:latin typeface="Times New Roman" panose="02020603050405020304" pitchFamily="18" charset="0"/>
                <a:ea typeface="宋体" panose="02010600030101010101" pitchFamily="2" charset="-122"/>
              </a:rPr>
              <a:t>1</a:t>
            </a:r>
            <a:r>
              <a:rPr lang="en-US" sz="3300" b="1" dirty="0">
                <a:effectLst/>
                <a:latin typeface="Times New Roman" panose="02020603050405020304" pitchFamily="18" charset="0"/>
                <a:ea typeface="宋体" panose="02010600030101010101" pitchFamily="2" charset="-122"/>
              </a:rPr>
              <a:t>, Z. Luo</a:t>
            </a:r>
            <a:r>
              <a:rPr lang="en-US" sz="3300" b="1" baseline="30000" dirty="0">
                <a:effectLst/>
                <a:latin typeface="Times New Roman" panose="02020603050405020304" pitchFamily="18" charset="0"/>
                <a:ea typeface="宋体" panose="02010600030101010101" pitchFamily="2" charset="-122"/>
              </a:rPr>
              <a:t>1</a:t>
            </a:r>
            <a:r>
              <a:rPr lang="en-US" sz="3300" b="1" dirty="0">
                <a:effectLst/>
                <a:latin typeface="Times New Roman" panose="02020603050405020304" pitchFamily="18" charset="0"/>
                <a:ea typeface="宋体" panose="02010600030101010101" pitchFamily="2" charset="-122"/>
              </a:rPr>
              <a:t>, B. Zou</a:t>
            </a:r>
            <a:r>
              <a:rPr lang="en-US" sz="3300" b="1" baseline="30000" dirty="0">
                <a:effectLst/>
                <a:latin typeface="Times New Roman" panose="02020603050405020304" pitchFamily="18" charset="0"/>
                <a:ea typeface="宋体" panose="02010600030101010101" pitchFamily="2" charset="-122"/>
              </a:rPr>
              <a:t>1</a:t>
            </a:r>
            <a:r>
              <a:rPr lang="en-US" sz="3300" b="1" dirty="0">
                <a:effectLst/>
                <a:latin typeface="Times New Roman" panose="02020603050405020304" pitchFamily="18" charset="0"/>
                <a:ea typeface="宋体" panose="02010600030101010101" pitchFamily="2" charset="-122"/>
              </a:rPr>
              <a:t>, J. Guo</a:t>
            </a:r>
            <a:r>
              <a:rPr lang="en-US" sz="3300" b="1" baseline="30000" dirty="0">
                <a:effectLst/>
                <a:latin typeface="Times New Roman" panose="02020603050405020304" pitchFamily="18" charset="0"/>
                <a:ea typeface="宋体" panose="02010600030101010101" pitchFamily="2" charset="-122"/>
              </a:rPr>
              <a:t>1</a:t>
            </a:r>
            <a:r>
              <a:rPr lang="en-US" sz="3300" b="1" dirty="0">
                <a:effectLst/>
                <a:latin typeface="Times New Roman" panose="02020603050405020304" pitchFamily="18" charset="0"/>
                <a:ea typeface="宋体" panose="02010600030101010101" pitchFamily="2" charset="-122"/>
              </a:rPr>
              <a:t> </a:t>
            </a:r>
          </a:p>
          <a:p>
            <a:pPr marL="0" indent="0" algn="ctr">
              <a:spcAft>
                <a:spcPts val="600"/>
              </a:spcAft>
              <a:buNone/>
            </a:pPr>
            <a:r>
              <a:rPr lang="en-GB" sz="2900" i="1" baseline="30000" dirty="0">
                <a:effectLst/>
                <a:latin typeface="Times New Roman" panose="02020603050405020304" pitchFamily="18" charset="0"/>
                <a:ea typeface="宋体" panose="02010600030101010101" pitchFamily="2" charset="-122"/>
              </a:rPr>
              <a:t>1</a:t>
            </a:r>
            <a:r>
              <a:rPr lang="en-GB" sz="2900" i="1" dirty="0">
                <a:effectLst/>
                <a:latin typeface="Times New Roman" panose="02020603050405020304" pitchFamily="18" charset="0"/>
                <a:ea typeface="宋体" panose="02010600030101010101" pitchFamily="2" charset="-122"/>
              </a:rPr>
              <a:t>College of Civil Engineering, Hunan University, Changsha 410082, China</a:t>
            </a:r>
            <a:endParaRPr lang="en-US" sz="2900" i="1" dirty="0">
              <a:effectLst/>
              <a:latin typeface="Times New Roman" panose="02020603050405020304" pitchFamily="18" charset="0"/>
              <a:ea typeface="宋体" panose="02010600030101010101" pitchFamily="2" charset="-122"/>
            </a:endParaRPr>
          </a:p>
          <a:p>
            <a:pPr marL="0" indent="0" algn="ctr">
              <a:spcAft>
                <a:spcPts val="600"/>
              </a:spcAft>
              <a:buNone/>
            </a:pPr>
            <a:r>
              <a:rPr lang="en-GB" sz="2900" i="1" baseline="30000" dirty="0">
                <a:effectLst/>
                <a:latin typeface="Times New Roman" panose="02020603050405020304" pitchFamily="18" charset="0"/>
                <a:ea typeface="宋体" panose="02010600030101010101" pitchFamily="2" charset="-122"/>
              </a:rPr>
              <a:t>2</a:t>
            </a:r>
            <a:r>
              <a:rPr lang="en-GB" sz="2900" i="1" dirty="0">
                <a:effectLst/>
                <a:latin typeface="Times New Roman" panose="02020603050405020304" pitchFamily="18" charset="0"/>
                <a:ea typeface="宋体" panose="02010600030101010101" pitchFamily="2" charset="-122"/>
              </a:rPr>
              <a:t>Key Laboratory of Building Safety and Energy Efficiency of Ministry of Education, Hunan University, Changsha, Hunan, China</a:t>
            </a:r>
            <a:endParaRPr lang="es-ES" altLang="de-DE" sz="2900" i="1" dirty="0"/>
          </a:p>
          <a:p>
            <a:pPr marL="1409700" lvl="2" indent="-457200" algn="ctr" defTabSz="952500">
              <a:spcBef>
                <a:spcPct val="0"/>
              </a:spcBef>
              <a:buNone/>
            </a:pPr>
            <a:endParaRPr lang="en-US" altLang="de-DE" sz="900" i="1" dirty="0"/>
          </a:p>
        </p:txBody>
      </p:sp>
      <p:pic>
        <p:nvPicPr>
          <p:cNvPr id="6" name="Picture 5">
            <a:extLst>
              <a:ext uri="{FF2B5EF4-FFF2-40B4-BE49-F238E27FC236}">
                <a16:creationId xmlns:a16="http://schemas.microsoft.com/office/drawing/2014/main" id="{E78276C8-1918-6656-DDD6-3F56C8AE801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49284" y="2057400"/>
            <a:ext cx="4275316" cy="3206487"/>
          </a:xfrm>
          <a:prstGeom prst="rect">
            <a:avLst/>
          </a:prstGeom>
        </p:spPr>
      </p:pic>
      <p:pic>
        <p:nvPicPr>
          <p:cNvPr id="7" name="图片 3">
            <a:extLst>
              <a:ext uri="{FF2B5EF4-FFF2-40B4-BE49-F238E27FC236}">
                <a16:creationId xmlns:a16="http://schemas.microsoft.com/office/drawing/2014/main" id="{0B47F35A-77FD-2B93-DFB6-9119C506C2A0}"/>
              </a:ext>
            </a:extLst>
          </p:cNvPr>
          <p:cNvPicPr>
            <a:picLocks noChangeAspect="1"/>
          </p:cNvPicPr>
          <p:nvPr/>
        </p:nvPicPr>
        <p:blipFill>
          <a:blip r:embed="rId8"/>
          <a:stretch>
            <a:fillRect/>
          </a:stretch>
        </p:blipFill>
        <p:spPr>
          <a:xfrm>
            <a:off x="26362819" y="2115189"/>
            <a:ext cx="3589282" cy="358928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5b398b9-d951-40a0-a293-6157d02d90ff"/>
</p:tagLst>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1233</Words>
  <Application>Microsoft Office PowerPoint</Application>
  <PresentationFormat>Custom</PresentationFormat>
  <Paragraphs>71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Diseño predeterminado</vt:lpstr>
      <vt:lpstr>PowerPoint Presentation</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Wanfang Zhao</cp:lastModifiedBy>
  <cp:revision>201</cp:revision>
  <cp:lastPrinted>2000-11-30T06:22:24Z</cp:lastPrinted>
  <dcterms:created xsi:type="dcterms:W3CDTF">1999-11-19T11:42:42Z</dcterms:created>
  <dcterms:modified xsi:type="dcterms:W3CDTF">2023-05-09T09:52:15Z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F4A42184C2474E70B769F2C6BF4C567E_13</vt:lpwstr>
  </property>
  <property fmtid="{D5CDD505-2E9C-101B-9397-08002B2CF9AE}" pid="3" name="KSOProductBuildVer">
    <vt:lpwstr>2052-11.1.0.14309</vt:lpwstr>
  </property>
</Properties>
</file>