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32004000" cy="44958000"/>
  <p:notesSz cx="6732588" cy="9855200"/>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9360">
          <p15:clr>
            <a:srgbClr val="A4A3A4"/>
          </p15:clr>
        </p15:guide>
        <p15:guide id="2" pos="10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D8FCD"/>
    <a:srgbClr val="8183C7"/>
    <a:srgbClr val="6B6DBD"/>
    <a:srgbClr val="5D5FB7"/>
    <a:srgbClr val="008000"/>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526" autoAdjust="0"/>
  </p:normalViewPr>
  <p:slideViewPr>
    <p:cSldViewPr>
      <p:cViewPr>
        <p:scale>
          <a:sx n="33" d="100"/>
          <a:sy n="33" d="100"/>
        </p:scale>
        <p:origin x="2178" y="-4224"/>
      </p:cViewPr>
      <p:guideLst>
        <p:guide orient="horz" pos="19360"/>
        <p:guide pos="100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Rectangle 4">
            <a:extLst>
              <a:ext uri="{FF2B5EF4-FFF2-40B4-BE49-F238E27FC236}">
                <a16:creationId xmlns:a16="http://schemas.microsoft.com/office/drawing/2014/main" id="{4EE793D9-15A1-1CD5-CA92-11F5705C77EE}"/>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25D42ABC-EAB3-45BF-8788-9860E3A89221}"/>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57304A80-41E8-64C1-E0B6-17AC2E23C5C2}"/>
              </a:ext>
            </a:extLst>
          </p:cNvPr>
          <p:cNvSpPr>
            <a:spLocks noGrp="1" noChangeArrowheads="1"/>
          </p:cNvSpPr>
          <p:nvPr>
            <p:ph type="sldNum" sz="quarter" idx="12"/>
          </p:nvPr>
        </p:nvSpPr>
        <p:spPr>
          <a:ln/>
        </p:spPr>
        <p:txBody>
          <a:bodyPr/>
          <a:lstStyle>
            <a:lvl1pPr>
              <a:defRPr/>
            </a:lvl1pPr>
          </a:lstStyle>
          <a:p>
            <a:fld id="{B4C2196A-C74C-42A8-8850-40C5BB95C870}" type="slidenum">
              <a:rPr lang="en-AU" altLang="de-DE"/>
              <a:pPr/>
              <a:t>‹#›</a:t>
            </a:fld>
            <a:endParaRPr lang="en-AU" altLang="de-DE"/>
          </a:p>
        </p:txBody>
      </p:sp>
    </p:spTree>
    <p:extLst>
      <p:ext uri="{BB962C8B-B14F-4D97-AF65-F5344CB8AC3E}">
        <p14:creationId xmlns:p14="http://schemas.microsoft.com/office/powerpoint/2010/main" val="2621257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195C69CC-AF06-4D62-CB92-0B148612D72A}"/>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A75A8BDC-FDB6-0E19-FEA7-2F916B753BEE}"/>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1319CAB5-7A36-10FD-5116-902E2D411677}"/>
              </a:ext>
            </a:extLst>
          </p:cNvPr>
          <p:cNvSpPr>
            <a:spLocks noGrp="1" noChangeArrowheads="1"/>
          </p:cNvSpPr>
          <p:nvPr>
            <p:ph type="sldNum" sz="quarter" idx="12"/>
          </p:nvPr>
        </p:nvSpPr>
        <p:spPr>
          <a:ln/>
        </p:spPr>
        <p:txBody>
          <a:bodyPr/>
          <a:lstStyle>
            <a:lvl1pPr>
              <a:defRPr/>
            </a:lvl1pPr>
          </a:lstStyle>
          <a:p>
            <a:fld id="{129E1CC0-A7FA-4D16-AA00-7C83AC0ECBCE}" type="slidenum">
              <a:rPr lang="en-AU" altLang="de-DE"/>
              <a:pPr/>
              <a:t>‹#›</a:t>
            </a:fld>
            <a:endParaRPr lang="en-AU" altLang="de-DE"/>
          </a:p>
        </p:txBody>
      </p:sp>
    </p:spTree>
    <p:extLst>
      <p:ext uri="{BB962C8B-B14F-4D97-AF65-F5344CB8AC3E}">
        <p14:creationId xmlns:p14="http://schemas.microsoft.com/office/powerpoint/2010/main" val="1445718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CD6B1C67-036D-4883-BBA8-A6EC280C61E7}"/>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32369A2D-C19E-66E7-F544-CFBE1B674725}"/>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C06FE798-0746-0F4E-C6A9-D3ED440068B4}"/>
              </a:ext>
            </a:extLst>
          </p:cNvPr>
          <p:cNvSpPr>
            <a:spLocks noGrp="1" noChangeArrowheads="1"/>
          </p:cNvSpPr>
          <p:nvPr>
            <p:ph type="sldNum" sz="quarter" idx="12"/>
          </p:nvPr>
        </p:nvSpPr>
        <p:spPr>
          <a:ln/>
        </p:spPr>
        <p:txBody>
          <a:bodyPr/>
          <a:lstStyle>
            <a:lvl1pPr>
              <a:defRPr/>
            </a:lvl1pPr>
          </a:lstStyle>
          <a:p>
            <a:fld id="{F22604B5-FDD0-411A-B362-4AD142DFF47C}" type="slidenum">
              <a:rPr lang="en-AU" altLang="de-DE"/>
              <a:pPr/>
              <a:t>‹#›</a:t>
            </a:fld>
            <a:endParaRPr lang="en-AU" altLang="de-DE"/>
          </a:p>
        </p:txBody>
      </p:sp>
    </p:spTree>
    <p:extLst>
      <p:ext uri="{BB962C8B-B14F-4D97-AF65-F5344CB8AC3E}">
        <p14:creationId xmlns:p14="http://schemas.microsoft.com/office/powerpoint/2010/main" val="3614560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AD42CB5B-2EBC-0C96-4578-C209709E76FA}"/>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9F747D9A-5EC5-3E4C-4423-18A1455FA6A4}"/>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1E18E4EB-D6EB-2AA0-2BA9-EC3D1C532B78}"/>
              </a:ext>
            </a:extLst>
          </p:cNvPr>
          <p:cNvSpPr>
            <a:spLocks noGrp="1" noChangeArrowheads="1"/>
          </p:cNvSpPr>
          <p:nvPr>
            <p:ph type="sldNum" sz="quarter" idx="12"/>
          </p:nvPr>
        </p:nvSpPr>
        <p:spPr>
          <a:ln/>
        </p:spPr>
        <p:txBody>
          <a:bodyPr/>
          <a:lstStyle>
            <a:lvl1pPr>
              <a:defRPr/>
            </a:lvl1pPr>
          </a:lstStyle>
          <a:p>
            <a:fld id="{160A65B7-2702-4A2A-9FA3-8DC8942EBC33}" type="slidenum">
              <a:rPr lang="en-AU" altLang="de-DE"/>
              <a:pPr/>
              <a:t>‹#›</a:t>
            </a:fld>
            <a:endParaRPr lang="en-AU" altLang="de-DE"/>
          </a:p>
        </p:txBody>
      </p:sp>
    </p:spTree>
    <p:extLst>
      <p:ext uri="{BB962C8B-B14F-4D97-AF65-F5344CB8AC3E}">
        <p14:creationId xmlns:p14="http://schemas.microsoft.com/office/powerpoint/2010/main" val="2312806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7F50773A-7F74-072A-7FB7-868CD1269A13}"/>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056E560E-3C5C-C494-609C-23CCBED5D358}"/>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03392FD3-0F98-BD15-4F69-737AF02D4356}"/>
              </a:ext>
            </a:extLst>
          </p:cNvPr>
          <p:cNvSpPr>
            <a:spLocks noGrp="1" noChangeArrowheads="1"/>
          </p:cNvSpPr>
          <p:nvPr>
            <p:ph type="sldNum" sz="quarter" idx="12"/>
          </p:nvPr>
        </p:nvSpPr>
        <p:spPr>
          <a:ln/>
        </p:spPr>
        <p:txBody>
          <a:bodyPr/>
          <a:lstStyle>
            <a:lvl1pPr>
              <a:defRPr/>
            </a:lvl1pPr>
          </a:lstStyle>
          <a:p>
            <a:fld id="{E63456B2-3BF3-4DA3-87AC-833CACF54B65}" type="slidenum">
              <a:rPr lang="en-AU" altLang="de-DE"/>
              <a:pPr/>
              <a:t>‹#›</a:t>
            </a:fld>
            <a:endParaRPr lang="en-AU" altLang="de-DE"/>
          </a:p>
        </p:txBody>
      </p:sp>
    </p:spTree>
    <p:extLst>
      <p:ext uri="{BB962C8B-B14F-4D97-AF65-F5344CB8AC3E}">
        <p14:creationId xmlns:p14="http://schemas.microsoft.com/office/powerpoint/2010/main" val="935383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Rectangle 4">
            <a:extLst>
              <a:ext uri="{FF2B5EF4-FFF2-40B4-BE49-F238E27FC236}">
                <a16:creationId xmlns:a16="http://schemas.microsoft.com/office/drawing/2014/main" id="{F99368E4-2266-EE09-1946-571061525385}"/>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id="{79EAC037-31C9-B554-6060-317B5271256D}"/>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id="{64AAAFEA-51D4-CEFF-2771-5AF9AC91E469}"/>
              </a:ext>
            </a:extLst>
          </p:cNvPr>
          <p:cNvSpPr>
            <a:spLocks noGrp="1" noChangeArrowheads="1"/>
          </p:cNvSpPr>
          <p:nvPr>
            <p:ph type="sldNum" sz="quarter" idx="12"/>
          </p:nvPr>
        </p:nvSpPr>
        <p:spPr>
          <a:ln/>
        </p:spPr>
        <p:txBody>
          <a:bodyPr/>
          <a:lstStyle>
            <a:lvl1pPr>
              <a:defRPr/>
            </a:lvl1pPr>
          </a:lstStyle>
          <a:p>
            <a:fld id="{087D605C-FCC4-4F81-9A5A-51398253D04F}" type="slidenum">
              <a:rPr lang="en-AU" altLang="de-DE"/>
              <a:pPr/>
              <a:t>‹#›</a:t>
            </a:fld>
            <a:endParaRPr lang="en-AU" altLang="de-DE"/>
          </a:p>
        </p:txBody>
      </p:sp>
    </p:spTree>
    <p:extLst>
      <p:ext uri="{BB962C8B-B14F-4D97-AF65-F5344CB8AC3E}">
        <p14:creationId xmlns:p14="http://schemas.microsoft.com/office/powerpoint/2010/main" val="383281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Rectangle 4">
            <a:extLst>
              <a:ext uri="{FF2B5EF4-FFF2-40B4-BE49-F238E27FC236}">
                <a16:creationId xmlns:a16="http://schemas.microsoft.com/office/drawing/2014/main" id="{F686FDDA-1C4B-D0E1-2270-EDA990161128}"/>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8" name="Rectangle 5">
            <a:extLst>
              <a:ext uri="{FF2B5EF4-FFF2-40B4-BE49-F238E27FC236}">
                <a16:creationId xmlns:a16="http://schemas.microsoft.com/office/drawing/2014/main" id="{990CFC75-9517-7A12-863D-EC24B5A333B8}"/>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9" name="Rectangle 6">
            <a:extLst>
              <a:ext uri="{FF2B5EF4-FFF2-40B4-BE49-F238E27FC236}">
                <a16:creationId xmlns:a16="http://schemas.microsoft.com/office/drawing/2014/main" id="{EECF7991-A0DC-567E-0238-B687D1F40732}"/>
              </a:ext>
            </a:extLst>
          </p:cNvPr>
          <p:cNvSpPr>
            <a:spLocks noGrp="1" noChangeArrowheads="1"/>
          </p:cNvSpPr>
          <p:nvPr>
            <p:ph type="sldNum" sz="quarter" idx="12"/>
          </p:nvPr>
        </p:nvSpPr>
        <p:spPr>
          <a:ln/>
        </p:spPr>
        <p:txBody>
          <a:bodyPr/>
          <a:lstStyle>
            <a:lvl1pPr>
              <a:defRPr/>
            </a:lvl1pPr>
          </a:lstStyle>
          <a:p>
            <a:fld id="{697C6073-6536-489F-AD27-8F8D8657F0A9}" type="slidenum">
              <a:rPr lang="en-AU" altLang="de-DE"/>
              <a:pPr/>
              <a:t>‹#›</a:t>
            </a:fld>
            <a:endParaRPr lang="en-AU" altLang="de-DE"/>
          </a:p>
        </p:txBody>
      </p:sp>
    </p:spTree>
    <p:extLst>
      <p:ext uri="{BB962C8B-B14F-4D97-AF65-F5344CB8AC3E}">
        <p14:creationId xmlns:p14="http://schemas.microsoft.com/office/powerpoint/2010/main" val="3765534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Rectangle 4">
            <a:extLst>
              <a:ext uri="{FF2B5EF4-FFF2-40B4-BE49-F238E27FC236}">
                <a16:creationId xmlns:a16="http://schemas.microsoft.com/office/drawing/2014/main" id="{28A0C65C-A121-47EB-3781-B0E3CA1DCD5C}"/>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4" name="Rectangle 5">
            <a:extLst>
              <a:ext uri="{FF2B5EF4-FFF2-40B4-BE49-F238E27FC236}">
                <a16:creationId xmlns:a16="http://schemas.microsoft.com/office/drawing/2014/main" id="{864671AE-0DEB-EBE5-515F-C836FBD45658}"/>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5" name="Rectangle 6">
            <a:extLst>
              <a:ext uri="{FF2B5EF4-FFF2-40B4-BE49-F238E27FC236}">
                <a16:creationId xmlns:a16="http://schemas.microsoft.com/office/drawing/2014/main" id="{BDE55270-4F20-3E17-19ED-7DB8A4C41E7D}"/>
              </a:ext>
            </a:extLst>
          </p:cNvPr>
          <p:cNvSpPr>
            <a:spLocks noGrp="1" noChangeArrowheads="1"/>
          </p:cNvSpPr>
          <p:nvPr>
            <p:ph type="sldNum" sz="quarter" idx="12"/>
          </p:nvPr>
        </p:nvSpPr>
        <p:spPr>
          <a:ln/>
        </p:spPr>
        <p:txBody>
          <a:bodyPr/>
          <a:lstStyle>
            <a:lvl1pPr>
              <a:defRPr/>
            </a:lvl1pPr>
          </a:lstStyle>
          <a:p>
            <a:fld id="{BA98C284-8656-4D98-82A5-CBC54F865ADB}" type="slidenum">
              <a:rPr lang="en-AU" altLang="de-DE"/>
              <a:pPr/>
              <a:t>‹#›</a:t>
            </a:fld>
            <a:endParaRPr lang="en-AU" altLang="de-DE"/>
          </a:p>
        </p:txBody>
      </p:sp>
    </p:spTree>
    <p:extLst>
      <p:ext uri="{BB962C8B-B14F-4D97-AF65-F5344CB8AC3E}">
        <p14:creationId xmlns:p14="http://schemas.microsoft.com/office/powerpoint/2010/main" val="2335118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48A12F5-7D27-EC4E-E3C1-94FD16CF3508}"/>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3" name="Rectangle 5">
            <a:extLst>
              <a:ext uri="{FF2B5EF4-FFF2-40B4-BE49-F238E27FC236}">
                <a16:creationId xmlns:a16="http://schemas.microsoft.com/office/drawing/2014/main" id="{0074027D-AB97-2092-802A-B2531BE0E082}"/>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4" name="Rectangle 6">
            <a:extLst>
              <a:ext uri="{FF2B5EF4-FFF2-40B4-BE49-F238E27FC236}">
                <a16:creationId xmlns:a16="http://schemas.microsoft.com/office/drawing/2014/main" id="{926D264B-190E-862D-3931-80391BEFF24A}"/>
              </a:ext>
            </a:extLst>
          </p:cNvPr>
          <p:cNvSpPr>
            <a:spLocks noGrp="1" noChangeArrowheads="1"/>
          </p:cNvSpPr>
          <p:nvPr>
            <p:ph type="sldNum" sz="quarter" idx="12"/>
          </p:nvPr>
        </p:nvSpPr>
        <p:spPr>
          <a:ln/>
        </p:spPr>
        <p:txBody>
          <a:bodyPr/>
          <a:lstStyle>
            <a:lvl1pPr>
              <a:defRPr/>
            </a:lvl1pPr>
          </a:lstStyle>
          <a:p>
            <a:fld id="{87131AC5-D68F-4E11-B0E5-F8DC42D79202}" type="slidenum">
              <a:rPr lang="en-AU" altLang="de-DE"/>
              <a:pPr/>
              <a:t>‹#›</a:t>
            </a:fld>
            <a:endParaRPr lang="en-AU" altLang="de-DE"/>
          </a:p>
        </p:txBody>
      </p:sp>
    </p:spTree>
    <p:extLst>
      <p:ext uri="{BB962C8B-B14F-4D97-AF65-F5344CB8AC3E}">
        <p14:creationId xmlns:p14="http://schemas.microsoft.com/office/powerpoint/2010/main" val="3644187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620EF6E3-0F3F-5FFC-9C8B-A1B6EDFC44CC}"/>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id="{59E12316-0BAF-4869-D856-EA1474332209}"/>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id="{155B98C4-E0E8-98E0-B8CD-EF8788000A18}"/>
              </a:ext>
            </a:extLst>
          </p:cNvPr>
          <p:cNvSpPr>
            <a:spLocks noGrp="1" noChangeArrowheads="1"/>
          </p:cNvSpPr>
          <p:nvPr>
            <p:ph type="sldNum" sz="quarter" idx="12"/>
          </p:nvPr>
        </p:nvSpPr>
        <p:spPr>
          <a:ln/>
        </p:spPr>
        <p:txBody>
          <a:bodyPr/>
          <a:lstStyle>
            <a:lvl1pPr>
              <a:defRPr/>
            </a:lvl1pPr>
          </a:lstStyle>
          <a:p>
            <a:fld id="{A1E36E72-7562-4293-BD73-ECDC268F580E}" type="slidenum">
              <a:rPr lang="en-AU" altLang="de-DE"/>
              <a:pPr/>
              <a:t>‹#›</a:t>
            </a:fld>
            <a:endParaRPr lang="en-AU" altLang="de-DE"/>
          </a:p>
        </p:txBody>
      </p:sp>
    </p:spTree>
    <p:extLst>
      <p:ext uri="{BB962C8B-B14F-4D97-AF65-F5344CB8AC3E}">
        <p14:creationId xmlns:p14="http://schemas.microsoft.com/office/powerpoint/2010/main" val="62849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EA301771-BF4A-8892-E3BD-2C8F3E06EA6D}"/>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id="{F07F3FA6-5F81-AC18-F19C-7B6F1319947F}"/>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id="{95767C78-7EFF-5324-2166-23F49C328A89}"/>
              </a:ext>
            </a:extLst>
          </p:cNvPr>
          <p:cNvSpPr>
            <a:spLocks noGrp="1" noChangeArrowheads="1"/>
          </p:cNvSpPr>
          <p:nvPr>
            <p:ph type="sldNum" sz="quarter" idx="12"/>
          </p:nvPr>
        </p:nvSpPr>
        <p:spPr>
          <a:ln/>
        </p:spPr>
        <p:txBody>
          <a:bodyPr/>
          <a:lstStyle>
            <a:lvl1pPr>
              <a:defRPr/>
            </a:lvl1pPr>
          </a:lstStyle>
          <a:p>
            <a:fld id="{52B2FD07-2F65-48E4-8D02-4267502D2E35}" type="slidenum">
              <a:rPr lang="en-AU" altLang="de-DE"/>
              <a:pPr/>
              <a:t>‹#›</a:t>
            </a:fld>
            <a:endParaRPr lang="en-AU" altLang="de-DE"/>
          </a:p>
        </p:txBody>
      </p:sp>
    </p:spTree>
    <p:extLst>
      <p:ext uri="{BB962C8B-B14F-4D97-AF65-F5344CB8AC3E}">
        <p14:creationId xmlns:p14="http://schemas.microsoft.com/office/powerpoint/2010/main" val="1073376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19386C0-D45A-9D87-45DB-D81BF9051F75}"/>
              </a:ext>
            </a:extLst>
          </p:cNvPr>
          <p:cNvSpPr>
            <a:spLocks noGrp="1" noChangeArrowheads="1"/>
          </p:cNvSpPr>
          <p:nvPr>
            <p:ph type="title"/>
          </p:nvPr>
        </p:nvSpPr>
        <p:spPr bwMode="auto">
          <a:xfrm>
            <a:off x="2398713" y="3994150"/>
            <a:ext cx="27206575" cy="749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ctr" anchorCtr="0" compatLnSpc="1">
            <a:prstTxWarp prst="textNoShape">
              <a:avLst/>
            </a:prstTxWarp>
          </a:bodyPr>
          <a:lstStyle/>
          <a:p>
            <a:pPr lvl="0"/>
            <a:r>
              <a:rPr lang="en-AU" altLang="de-DE"/>
              <a:t>Click to edit Master title style</a:t>
            </a:r>
          </a:p>
        </p:txBody>
      </p:sp>
      <p:sp>
        <p:nvSpPr>
          <p:cNvPr id="1027" name="Rectangle 3">
            <a:extLst>
              <a:ext uri="{FF2B5EF4-FFF2-40B4-BE49-F238E27FC236}">
                <a16:creationId xmlns:a16="http://schemas.microsoft.com/office/drawing/2014/main" id="{3DFFFFDA-15C6-949F-7BFB-C2490051696F}"/>
              </a:ext>
            </a:extLst>
          </p:cNvPr>
          <p:cNvSpPr>
            <a:spLocks noGrp="1" noChangeArrowheads="1"/>
          </p:cNvSpPr>
          <p:nvPr>
            <p:ph type="body" idx="1"/>
          </p:nvPr>
        </p:nvSpPr>
        <p:spPr bwMode="auto">
          <a:xfrm>
            <a:off x="2398713" y="12987338"/>
            <a:ext cx="27206575" cy="269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t" anchorCtr="0" compatLnSpc="1">
            <a:prstTxWarp prst="textNoShape">
              <a:avLst/>
            </a:prstTxWarp>
          </a:bodyPr>
          <a:lstStyle/>
          <a:p>
            <a:pPr lvl="0"/>
            <a:r>
              <a:rPr lang="en-AU" altLang="de-DE"/>
              <a:t>Click to edit Master text styles</a:t>
            </a:r>
          </a:p>
          <a:p>
            <a:pPr lvl="1"/>
            <a:r>
              <a:rPr lang="en-AU" altLang="de-DE"/>
              <a:t>Second level</a:t>
            </a:r>
          </a:p>
          <a:p>
            <a:pPr lvl="2"/>
            <a:r>
              <a:rPr lang="en-AU" altLang="de-DE"/>
              <a:t>Third level</a:t>
            </a:r>
          </a:p>
          <a:p>
            <a:pPr lvl="3"/>
            <a:r>
              <a:rPr lang="en-AU" altLang="de-DE"/>
              <a:t>Fourth level</a:t>
            </a:r>
          </a:p>
          <a:p>
            <a:pPr lvl="4"/>
            <a:r>
              <a:rPr lang="en-AU" altLang="de-DE"/>
              <a:t>Fifth level</a:t>
            </a:r>
          </a:p>
        </p:txBody>
      </p:sp>
      <p:sp>
        <p:nvSpPr>
          <p:cNvPr id="1028" name="Rectangle 4">
            <a:extLst>
              <a:ext uri="{FF2B5EF4-FFF2-40B4-BE49-F238E27FC236}">
                <a16:creationId xmlns:a16="http://schemas.microsoft.com/office/drawing/2014/main" id="{61F368C0-69D5-F11A-C882-9F47EFE480E3}"/>
              </a:ext>
            </a:extLst>
          </p:cNvPr>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l" defTabSz="4352925">
              <a:defRPr sz="6600"/>
            </a:lvl1pPr>
          </a:lstStyle>
          <a:p>
            <a:pPr>
              <a:defRPr/>
            </a:pPr>
            <a:endParaRPr lang="en-AU" altLang="de-DE"/>
          </a:p>
        </p:txBody>
      </p:sp>
      <p:sp>
        <p:nvSpPr>
          <p:cNvPr id="1029" name="Rectangle 5">
            <a:extLst>
              <a:ext uri="{FF2B5EF4-FFF2-40B4-BE49-F238E27FC236}">
                <a16:creationId xmlns:a16="http://schemas.microsoft.com/office/drawing/2014/main" id="{2071445B-4824-4460-5B2E-9FF06DB7623E}"/>
              </a:ext>
            </a:extLst>
          </p:cNvPr>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ctr" defTabSz="4352925">
              <a:defRPr sz="6600"/>
            </a:lvl1pPr>
          </a:lstStyle>
          <a:p>
            <a:pPr>
              <a:defRPr/>
            </a:pPr>
            <a:endParaRPr lang="en-AU" altLang="de-DE"/>
          </a:p>
        </p:txBody>
      </p:sp>
      <p:sp>
        <p:nvSpPr>
          <p:cNvPr id="1030" name="Rectangle 6">
            <a:extLst>
              <a:ext uri="{FF2B5EF4-FFF2-40B4-BE49-F238E27FC236}">
                <a16:creationId xmlns:a16="http://schemas.microsoft.com/office/drawing/2014/main" id="{795C5520-5453-0481-A235-F6F8266288F0}"/>
              </a:ext>
            </a:extLst>
          </p:cNvPr>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r" defTabSz="4352925">
              <a:defRPr sz="6600"/>
            </a:lvl1pPr>
          </a:lstStyle>
          <a:p>
            <a:fld id="{F1EF4B01-E622-413C-BD44-37B227DE252A}" type="slidenum">
              <a:rPr lang="en-AU" altLang="de-DE"/>
              <a:pPr/>
              <a:t>‹#›</a:t>
            </a:fld>
            <a:endParaRPr lang="en-AU"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363" indent="-1630363"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488"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413" indent="-1087438"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s://midcdmz.nrel.gov/"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a:extLst>
              <a:ext uri="{FF2B5EF4-FFF2-40B4-BE49-F238E27FC236}">
                <a16:creationId xmlns:a16="http://schemas.microsoft.com/office/drawing/2014/main" id="{40990DCE-DAEB-7BFA-13ED-E6354A52786E}"/>
              </a:ext>
            </a:extLst>
          </p:cNvPr>
          <p:cNvSpPr>
            <a:spLocks noChangeArrowheads="1"/>
          </p:cNvSpPr>
          <p:nvPr/>
        </p:nvSpPr>
        <p:spPr bwMode="auto">
          <a:xfrm>
            <a:off x="457200" y="5791200"/>
            <a:ext cx="9872663" cy="38481000"/>
          </a:xfrm>
          <a:prstGeom prst="rect">
            <a:avLst/>
          </a:prstGeom>
          <a:solidFill>
            <a:srgbClr val="FFFF00">
              <a:alpha val="50195"/>
            </a:srgbClr>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1" name="Rectangle 6">
            <a:extLst>
              <a:ext uri="{FF2B5EF4-FFF2-40B4-BE49-F238E27FC236}">
                <a16:creationId xmlns:a16="http://schemas.microsoft.com/office/drawing/2014/main" id="{A30BD46F-153F-F313-1E07-565E51D94079}"/>
              </a:ext>
            </a:extLst>
          </p:cNvPr>
          <p:cNvSpPr>
            <a:spLocks noChangeArrowheads="1"/>
          </p:cNvSpPr>
          <p:nvPr/>
        </p:nvSpPr>
        <p:spPr bwMode="auto">
          <a:xfrm>
            <a:off x="10896600" y="5791200"/>
            <a:ext cx="9871075" cy="384048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dirty="0"/>
          </a:p>
        </p:txBody>
      </p:sp>
      <p:sp>
        <p:nvSpPr>
          <p:cNvPr id="2052" name="Rectangle 7">
            <a:extLst>
              <a:ext uri="{FF2B5EF4-FFF2-40B4-BE49-F238E27FC236}">
                <a16:creationId xmlns:a16="http://schemas.microsoft.com/office/drawing/2014/main" id="{5D0BDEEC-25FA-3469-6A5E-18109482043E}"/>
              </a:ext>
            </a:extLst>
          </p:cNvPr>
          <p:cNvSpPr>
            <a:spLocks noChangeArrowheads="1"/>
          </p:cNvSpPr>
          <p:nvPr/>
        </p:nvSpPr>
        <p:spPr bwMode="auto">
          <a:xfrm>
            <a:off x="21262975" y="5829300"/>
            <a:ext cx="9874250" cy="384048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3" name="Rectangle 10">
            <a:extLst>
              <a:ext uri="{FF2B5EF4-FFF2-40B4-BE49-F238E27FC236}">
                <a16:creationId xmlns:a16="http://schemas.microsoft.com/office/drawing/2014/main" id="{6AB21EB7-5F88-EC30-E9CD-89EAFC281A2D}"/>
              </a:ext>
            </a:extLst>
          </p:cNvPr>
          <p:cNvSpPr>
            <a:spLocks noChangeArrowheads="1"/>
          </p:cNvSpPr>
          <p:nvPr/>
        </p:nvSpPr>
        <p:spPr bwMode="auto">
          <a:xfrm>
            <a:off x="0" y="152400"/>
            <a:ext cx="32004000" cy="5570538"/>
          </a:xfrm>
          <a:prstGeom prst="rect">
            <a:avLst/>
          </a:prstGeom>
          <a:noFill/>
          <a:ln>
            <a:noFill/>
          </a:ln>
          <a:effectLst/>
          <a:extLst>
            <a:ext uri="{909E8E84-426E-40DD-AFC4-6F175D3DCCD1}">
              <a14:hiddenFill xmlns:a14="http://schemas.microsoft.com/office/drawing/2010/main">
                <a:solidFill>
                  <a:srgbClr val="00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marL="457200" indent="-457200" defTabSz="952500">
              <a:spcBef>
                <a:spcPct val="20000"/>
              </a:spcBef>
              <a:buChar char="•"/>
              <a:defRPr sz="15300">
                <a:solidFill>
                  <a:schemeClr val="tx1"/>
                </a:solidFill>
                <a:latin typeface="Times New Roman" panose="02020603050405020304" pitchFamily="18" charset="0"/>
              </a:defRPr>
            </a:lvl1pPr>
            <a:lvl2pPr marL="933450" indent="-457200" defTabSz="952500">
              <a:spcBef>
                <a:spcPct val="20000"/>
              </a:spcBef>
              <a:buChar char="–"/>
              <a:defRPr sz="13400">
                <a:solidFill>
                  <a:schemeClr val="tx1"/>
                </a:solidFill>
                <a:latin typeface="Times New Roman" panose="02020603050405020304" pitchFamily="18" charset="0"/>
              </a:defRPr>
            </a:lvl2pPr>
            <a:lvl3pPr marL="1409700" indent="-457200" defTabSz="952500">
              <a:spcBef>
                <a:spcPct val="20000"/>
              </a:spcBef>
              <a:buChar char="•"/>
              <a:defRPr sz="11500">
                <a:solidFill>
                  <a:schemeClr val="tx1"/>
                </a:solidFill>
                <a:latin typeface="Times New Roman" panose="02020603050405020304" pitchFamily="18" charset="0"/>
              </a:defRPr>
            </a:lvl3pPr>
            <a:lvl4pPr marL="1885950" indent="-457200" defTabSz="952500">
              <a:spcBef>
                <a:spcPct val="20000"/>
              </a:spcBef>
              <a:buChar char="–"/>
              <a:defRPr sz="9500">
                <a:solidFill>
                  <a:schemeClr val="tx1"/>
                </a:solidFill>
                <a:latin typeface="Times New Roman" panose="02020603050405020304" pitchFamily="18" charset="0"/>
              </a:defRPr>
            </a:lvl4pPr>
            <a:lvl5pPr marL="2362200" indent="-457200" defTabSz="952500">
              <a:spcBef>
                <a:spcPct val="20000"/>
              </a:spcBef>
              <a:buChar char="»"/>
              <a:defRPr sz="9500">
                <a:solidFill>
                  <a:schemeClr val="tx1"/>
                </a:solidFill>
                <a:latin typeface="Times New Roman" panose="02020603050405020304" pitchFamily="18" charset="0"/>
              </a:defRPr>
            </a:lvl5pPr>
            <a:lvl6pPr marL="28194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32766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7338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41910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defRPr/>
            </a:pPr>
            <a:r>
              <a:rPr lang="en-US" altLang="de-DE" sz="4800" b="1" dirty="0"/>
              <a:t>A solar irradiance prediction method based on </a:t>
            </a:r>
            <a:r>
              <a:rPr lang="en-US" altLang="de-DE" sz="4800" b="1" dirty="0" err="1"/>
              <a:t>TimesNet</a:t>
            </a:r>
            <a:r>
              <a:rPr lang="en-US" altLang="de-DE" sz="4800" b="1" dirty="0"/>
              <a:t> model</a:t>
            </a:r>
            <a:endParaRPr lang="es-CL" altLang="de-DE" sz="3000" b="1" dirty="0"/>
          </a:p>
          <a:p>
            <a:pPr algn="ctr">
              <a:spcBef>
                <a:spcPct val="0"/>
              </a:spcBef>
              <a:buFontTx/>
              <a:buNone/>
              <a:defRPr/>
            </a:pPr>
            <a:endParaRPr lang="es-CL" altLang="de-DE" sz="3000" b="1" dirty="0"/>
          </a:p>
          <a:p>
            <a:pPr marL="0" indent="0" algn="ctr">
              <a:spcBef>
                <a:spcPct val="0"/>
              </a:spcBef>
              <a:buFontTx/>
              <a:buNone/>
              <a:defRPr/>
            </a:pPr>
            <a:r>
              <a:rPr lang="es-ES" altLang="de-DE" sz="3300" b="1" dirty="0"/>
              <a:t>He Zhao</a:t>
            </a:r>
            <a:r>
              <a:rPr lang="es-ES" altLang="de-DE" sz="3300" b="1" baseline="30000" dirty="0"/>
              <a:t>1</a:t>
            </a:r>
            <a:r>
              <a:rPr lang="es-ES" altLang="de-DE" sz="3300" b="1" dirty="0"/>
              <a:t>, Xiaoqiao Huang</a:t>
            </a:r>
            <a:r>
              <a:rPr lang="es-ES" altLang="de-DE" sz="3300" b="1" baseline="30000" dirty="0"/>
              <a:t>1,2,*</a:t>
            </a:r>
            <a:endParaRPr lang="es-ES" altLang="de-DE" sz="2900" i="1" dirty="0"/>
          </a:p>
          <a:p>
            <a:pPr algn="ctr">
              <a:spcBef>
                <a:spcPct val="0"/>
              </a:spcBef>
              <a:buFontTx/>
              <a:buNone/>
              <a:defRPr/>
            </a:pPr>
            <a:r>
              <a:rPr lang="es-ES" altLang="de-DE" sz="2900" i="1" dirty="0"/>
              <a:t>1 School of Physics and Electronic Information, Yunnan Normal University, Kunming, Yunnan, China</a:t>
            </a:r>
          </a:p>
          <a:p>
            <a:pPr algn="ctr">
              <a:spcBef>
                <a:spcPct val="0"/>
              </a:spcBef>
              <a:buFontTx/>
              <a:buNone/>
              <a:defRPr/>
            </a:pPr>
            <a:r>
              <a:rPr lang="es-ES" altLang="de-DE" sz="2900" i="1" dirty="0"/>
              <a:t>2Yunnan key lab of optic-electronic information technology, Kunming, Yunnan, China,</a:t>
            </a:r>
          </a:p>
          <a:p>
            <a:pPr lvl="2" algn="ctr">
              <a:spcBef>
                <a:spcPct val="0"/>
              </a:spcBef>
              <a:buFontTx/>
              <a:buNone/>
              <a:defRPr/>
            </a:pPr>
            <a:endParaRPr lang="es-ES" altLang="de-DE" sz="2900" i="1" dirty="0"/>
          </a:p>
          <a:p>
            <a:pPr lvl="2" algn="ctr">
              <a:spcBef>
                <a:spcPct val="0"/>
              </a:spcBef>
              <a:buFontTx/>
              <a:buNone/>
              <a:defRPr/>
            </a:pPr>
            <a:endParaRPr lang="en-US" altLang="de-DE" sz="900" i="1" dirty="0"/>
          </a:p>
        </p:txBody>
      </p:sp>
      <p:sp>
        <p:nvSpPr>
          <p:cNvPr id="2054" name="Rectangle 14">
            <a:extLst>
              <a:ext uri="{FF2B5EF4-FFF2-40B4-BE49-F238E27FC236}">
                <a16:creationId xmlns:a16="http://schemas.microsoft.com/office/drawing/2014/main" id="{6BD5919A-FF02-6EFF-6056-49F551DB3444}"/>
              </a:ext>
            </a:extLst>
          </p:cNvPr>
          <p:cNvSpPr>
            <a:spLocks noChangeArrowheads="1"/>
          </p:cNvSpPr>
          <p:nvPr/>
        </p:nvSpPr>
        <p:spPr bwMode="auto">
          <a:xfrm>
            <a:off x="457200" y="5791200"/>
            <a:ext cx="9872663"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a:t>Introduction</a:t>
            </a:r>
            <a:endParaRPr lang="en-AU" altLang="de-DE" sz="5900"/>
          </a:p>
        </p:txBody>
      </p:sp>
      <p:sp>
        <p:nvSpPr>
          <p:cNvPr id="2055" name="Rectangle 16">
            <a:extLst>
              <a:ext uri="{FF2B5EF4-FFF2-40B4-BE49-F238E27FC236}">
                <a16:creationId xmlns:a16="http://schemas.microsoft.com/office/drawing/2014/main" id="{DB11B8BA-9705-2F35-20D7-DEC664726840}"/>
              </a:ext>
            </a:extLst>
          </p:cNvPr>
          <p:cNvSpPr>
            <a:spLocks noChangeArrowheads="1"/>
          </p:cNvSpPr>
          <p:nvPr/>
        </p:nvSpPr>
        <p:spPr bwMode="auto">
          <a:xfrm>
            <a:off x="21294725" y="18135600"/>
            <a:ext cx="9871075"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dirty="0"/>
              <a:t>Conclusions</a:t>
            </a:r>
          </a:p>
        </p:txBody>
      </p:sp>
      <p:sp>
        <p:nvSpPr>
          <p:cNvPr id="2056" name="Text Box 25">
            <a:extLst>
              <a:ext uri="{FF2B5EF4-FFF2-40B4-BE49-F238E27FC236}">
                <a16:creationId xmlns:a16="http://schemas.microsoft.com/office/drawing/2014/main" id="{2E48FD83-6C1F-7A6A-B198-E9D8B1AAC7BE}"/>
              </a:ext>
            </a:extLst>
          </p:cNvPr>
          <p:cNvSpPr txBox="1">
            <a:spLocks noChangeArrowheads="1"/>
          </p:cNvSpPr>
          <p:nvPr/>
        </p:nvSpPr>
        <p:spPr bwMode="auto">
          <a:xfrm>
            <a:off x="10879662" y="5940999"/>
            <a:ext cx="9874250" cy="922280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None/>
            </a:pPr>
            <a:r>
              <a:rPr lang="en-GB" altLang="zh-CN" sz="4000" dirty="0"/>
              <a:t>proposed to process the extracted k 2D- variations. The specific framework is shown in Figure 1. The </a:t>
            </a:r>
            <a:r>
              <a:rPr lang="en-GB" altLang="zh-CN" sz="4000" dirty="0" err="1"/>
              <a:t>InceptionBlock</a:t>
            </a:r>
            <a:r>
              <a:rPr lang="en-GB" altLang="zh-CN" sz="4000" dirty="0"/>
              <a:t> with shared.</a:t>
            </a:r>
          </a:p>
          <a:p>
            <a:pPr algn="just">
              <a:spcBef>
                <a:spcPct val="0"/>
              </a:spcBef>
              <a:buNone/>
            </a:pPr>
            <a:r>
              <a:rPr lang="en-GB" altLang="zh-CN" sz="4000" dirty="0"/>
              <a:t>parameters is selected for feature capture, that is, inception(·), making the model size invariant to the choice of hyperparameter k. For the extracted temporal features, we transform them back into a one-dimensional space in order to perform adaptive aggregation, and the resulting one-dimensional(1D) representations are weighted and summed with their corresponding frequency intensities to obtain the overall features, where we use </a:t>
            </a:r>
            <a:r>
              <a:rPr lang="en-GB" altLang="zh-CN" sz="4000" dirty="0" err="1"/>
              <a:t>Trunc</a:t>
            </a:r>
            <a:r>
              <a:rPr lang="en-GB" altLang="zh-CN" sz="4000" dirty="0"/>
              <a:t>(·) to truncate the fill level of length pi × fi to the original length N. </a:t>
            </a:r>
          </a:p>
        </p:txBody>
      </p:sp>
      <p:sp>
        <p:nvSpPr>
          <p:cNvPr id="2057" name="Text Box 69">
            <a:extLst>
              <a:ext uri="{FF2B5EF4-FFF2-40B4-BE49-F238E27FC236}">
                <a16:creationId xmlns:a16="http://schemas.microsoft.com/office/drawing/2014/main" id="{E249B7ED-FF37-9D76-DBBA-2D085A16DE14}"/>
              </a:ext>
            </a:extLst>
          </p:cNvPr>
          <p:cNvSpPr txBox="1">
            <a:spLocks noChangeArrowheads="1"/>
          </p:cNvSpPr>
          <p:nvPr/>
        </p:nvSpPr>
        <p:spPr bwMode="auto">
          <a:xfrm>
            <a:off x="530099" y="23758327"/>
            <a:ext cx="9872663" cy="1579563"/>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dirty="0">
                <a:cs typeface="Times New Roman" panose="02020603050405020304" pitchFamily="18" charset="0"/>
              </a:rPr>
              <a:t>Methodology</a:t>
            </a:r>
            <a:endParaRPr lang="en-AU" altLang="de-DE" sz="5900" b="1" dirty="0"/>
          </a:p>
        </p:txBody>
      </p:sp>
      <p:sp>
        <p:nvSpPr>
          <p:cNvPr id="2058" name="Text Box 70">
            <a:extLst>
              <a:ext uri="{FF2B5EF4-FFF2-40B4-BE49-F238E27FC236}">
                <a16:creationId xmlns:a16="http://schemas.microsoft.com/office/drawing/2014/main" id="{6CA19CA7-FFAC-20ED-B4B2-F46CD91A423A}"/>
              </a:ext>
            </a:extLst>
          </p:cNvPr>
          <p:cNvSpPr txBox="1">
            <a:spLocks noChangeArrowheads="1"/>
          </p:cNvSpPr>
          <p:nvPr/>
        </p:nvSpPr>
        <p:spPr bwMode="auto">
          <a:xfrm>
            <a:off x="360363" y="29838650"/>
            <a:ext cx="9871075" cy="534988"/>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2059" name="Text Box 77">
            <a:extLst>
              <a:ext uri="{FF2B5EF4-FFF2-40B4-BE49-F238E27FC236}">
                <a16:creationId xmlns:a16="http://schemas.microsoft.com/office/drawing/2014/main" id="{2E4A2E18-86F5-E11F-5C25-67854109F328}"/>
              </a:ext>
            </a:extLst>
          </p:cNvPr>
          <p:cNvSpPr txBox="1">
            <a:spLocks noChangeArrowheads="1"/>
          </p:cNvSpPr>
          <p:nvPr/>
        </p:nvSpPr>
        <p:spPr bwMode="auto">
          <a:xfrm>
            <a:off x="21482050" y="23080663"/>
            <a:ext cx="9869488" cy="47498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2060" name="Text Box 106">
            <a:extLst>
              <a:ext uri="{FF2B5EF4-FFF2-40B4-BE49-F238E27FC236}">
                <a16:creationId xmlns:a16="http://schemas.microsoft.com/office/drawing/2014/main" id="{DD27DF27-292A-E32B-130F-A6F14CA4ACD7}"/>
              </a:ext>
            </a:extLst>
          </p:cNvPr>
          <p:cNvSpPr txBox="1">
            <a:spLocks noChangeArrowheads="1"/>
          </p:cNvSpPr>
          <p:nvPr/>
        </p:nvSpPr>
        <p:spPr bwMode="auto">
          <a:xfrm>
            <a:off x="21553488" y="4749800"/>
            <a:ext cx="9536112" cy="136144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indent="273050" defTabSz="952500">
              <a:spcBef>
                <a:spcPct val="20000"/>
              </a:spcBef>
              <a:buChar char="•"/>
              <a:defRPr sz="15300">
                <a:solidFill>
                  <a:schemeClr val="tx1"/>
                </a:solidFill>
                <a:latin typeface="Times New Roman" panose="02020603050405020304" pitchFamily="18" charset="0"/>
              </a:defRPr>
            </a:lvl1pPr>
            <a:lvl2pPr marL="682625"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spcAft>
                <a:spcPct val="40000"/>
              </a:spcAft>
            </a:pPr>
            <a:endParaRPr lang="en-US" altLang="de-DE" sz="3300"/>
          </a:p>
        </p:txBody>
      </p:sp>
      <p:sp>
        <p:nvSpPr>
          <p:cNvPr id="2062" name="Text Box 135">
            <a:extLst>
              <a:ext uri="{FF2B5EF4-FFF2-40B4-BE49-F238E27FC236}">
                <a16:creationId xmlns:a16="http://schemas.microsoft.com/office/drawing/2014/main" id="{3DCA35B3-5AD5-21DE-94AA-D30AA68D8453}"/>
              </a:ext>
            </a:extLst>
          </p:cNvPr>
          <p:cNvSpPr txBox="1">
            <a:spLocks noChangeArrowheads="1"/>
          </p:cNvSpPr>
          <p:nvPr/>
        </p:nvSpPr>
        <p:spPr bwMode="auto">
          <a:xfrm>
            <a:off x="21553488" y="4816475"/>
            <a:ext cx="9874250" cy="50165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1" algn="just">
              <a:spcBef>
                <a:spcPts val="450"/>
              </a:spcBef>
              <a:spcAft>
                <a:spcPts val="450"/>
              </a:spcAft>
              <a:buFontTx/>
              <a:buNone/>
            </a:pPr>
            <a:endParaRPr lang="en-US" altLang="de-DE" sz="3300"/>
          </a:p>
        </p:txBody>
      </p:sp>
      <p:sp>
        <p:nvSpPr>
          <p:cNvPr id="2063" name="Rectangle 141">
            <a:extLst>
              <a:ext uri="{FF2B5EF4-FFF2-40B4-BE49-F238E27FC236}">
                <a16:creationId xmlns:a16="http://schemas.microsoft.com/office/drawing/2014/main" id="{443591A1-CE8E-49FE-6508-AEDCEBE224EF}"/>
              </a:ext>
            </a:extLst>
          </p:cNvPr>
          <p:cNvSpPr>
            <a:spLocks noChangeArrowheads="1"/>
          </p:cNvSpPr>
          <p:nvPr/>
        </p:nvSpPr>
        <p:spPr bwMode="auto">
          <a:xfrm>
            <a:off x="16002000" y="21944013"/>
            <a:ext cx="32004000" cy="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de-DE" altLang="de-DE"/>
          </a:p>
        </p:txBody>
      </p:sp>
      <p:sp>
        <p:nvSpPr>
          <p:cNvPr id="2064" name="Rectangle 154">
            <a:extLst>
              <a:ext uri="{FF2B5EF4-FFF2-40B4-BE49-F238E27FC236}">
                <a16:creationId xmlns:a16="http://schemas.microsoft.com/office/drawing/2014/main" id="{54BB3679-918A-7A1C-F651-FE0C42B94F16}"/>
              </a:ext>
            </a:extLst>
          </p:cNvPr>
          <p:cNvSpPr>
            <a:spLocks noChangeArrowheads="1"/>
          </p:cNvSpPr>
          <p:nvPr/>
        </p:nvSpPr>
        <p:spPr bwMode="auto">
          <a:xfrm>
            <a:off x="21301074" y="38120637"/>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dirty="0">
                <a:cs typeface="Times New Roman" panose="02020603050405020304" pitchFamily="18" charset="0"/>
              </a:rPr>
              <a:t>References</a:t>
            </a:r>
            <a:r>
              <a:rPr lang="es-ES" altLang="de-DE" sz="5900" b="1" dirty="0"/>
              <a:t> </a:t>
            </a:r>
            <a:endParaRPr lang="en-AU" altLang="de-DE" sz="5900" b="1" dirty="0"/>
          </a:p>
        </p:txBody>
      </p:sp>
      <p:sp>
        <p:nvSpPr>
          <p:cNvPr id="2065" name="Text Box 155">
            <a:extLst>
              <a:ext uri="{FF2B5EF4-FFF2-40B4-BE49-F238E27FC236}">
                <a16:creationId xmlns:a16="http://schemas.microsoft.com/office/drawing/2014/main" id="{78C816B9-5E68-97F8-6641-573CAFC0C09C}"/>
              </a:ext>
            </a:extLst>
          </p:cNvPr>
          <p:cNvSpPr txBox="1">
            <a:spLocks noChangeArrowheads="1"/>
          </p:cNvSpPr>
          <p:nvPr/>
        </p:nvSpPr>
        <p:spPr bwMode="auto">
          <a:xfrm>
            <a:off x="21840825" y="4749800"/>
            <a:ext cx="9586913" cy="122428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indent="273050" defTabSz="952500">
              <a:spcBef>
                <a:spcPct val="20000"/>
              </a:spcBef>
              <a:buChar char="•"/>
              <a:defRPr sz="15300">
                <a:solidFill>
                  <a:schemeClr val="tx1"/>
                </a:solidFill>
                <a:latin typeface="Times New Roman" panose="02020603050405020304" pitchFamily="18" charset="0"/>
              </a:defRPr>
            </a:lvl1pPr>
            <a:lvl2pPr marL="682625"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spcAft>
                <a:spcPct val="40000"/>
              </a:spcAft>
            </a:pPr>
            <a:endParaRPr lang="en-US" altLang="de-DE" sz="3300"/>
          </a:p>
        </p:txBody>
      </p:sp>
      <p:sp>
        <p:nvSpPr>
          <p:cNvPr id="2066" name="Text Box 156">
            <a:extLst>
              <a:ext uri="{FF2B5EF4-FFF2-40B4-BE49-F238E27FC236}">
                <a16:creationId xmlns:a16="http://schemas.microsoft.com/office/drawing/2014/main" id="{8096F465-D09C-C1D3-7F3B-118F2376C6E0}"/>
              </a:ext>
            </a:extLst>
          </p:cNvPr>
          <p:cNvSpPr txBox="1">
            <a:spLocks noChangeArrowheads="1"/>
          </p:cNvSpPr>
          <p:nvPr/>
        </p:nvSpPr>
        <p:spPr bwMode="auto">
          <a:xfrm>
            <a:off x="21412200" y="19735800"/>
            <a:ext cx="9601200" cy="18303875"/>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1" algn="just">
              <a:spcBef>
                <a:spcPct val="0"/>
              </a:spcBef>
              <a:buFontTx/>
              <a:buNone/>
            </a:pPr>
            <a:r>
              <a:rPr lang="en-US" altLang="de-DE" sz="4000" dirty="0"/>
              <a:t>Achieving accurate forecasting for PV power generation is important for providing high-quality electric energy for end-consumers and for enhancing the reliability of power system operation. Currently advanced timing methods, convolution-based methods are insufficient in modeling long-term dependencies, while transformer-based methods rely on attention between discrete time points, making it difficult to mine timing dependencies to adapt to complex real-world Variety.</a:t>
            </a:r>
            <a:r>
              <a:rPr lang="en-GB" altLang="zh-CN" sz="4000" kern="0" dirty="0">
                <a:effectLst/>
                <a:latin typeface="Times New Roman" panose="02020603050405020304" pitchFamily="18" charset="0"/>
                <a:ea typeface="等线" panose="02010600030101010101" pitchFamily="2" charset="-122"/>
              </a:rPr>
              <a:t>In this study, </a:t>
            </a:r>
            <a:r>
              <a:rPr lang="en-GB" altLang="zh-CN" sz="4000" kern="0" dirty="0" err="1">
                <a:effectLst/>
                <a:latin typeface="Times New Roman" panose="02020603050405020304" pitchFamily="18" charset="0"/>
                <a:ea typeface="等线" panose="02010600030101010101" pitchFamily="2" charset="-122"/>
              </a:rPr>
              <a:t>TimesNet</a:t>
            </a:r>
            <a:r>
              <a:rPr lang="en-GB" altLang="zh-CN" sz="4000" kern="0" dirty="0">
                <a:effectLst/>
                <a:latin typeface="Times New Roman" panose="02020603050405020304" pitchFamily="18" charset="0"/>
                <a:ea typeface="等线" panose="02010600030101010101" pitchFamily="2" charset="-122"/>
              </a:rPr>
              <a:t> converts 1D to 2D, capturing both intra-time-period dependencies and adjacent time-period dependencies. It can effectively improve solar irradiance prediction accurately. The results provide a new and effective feature extraction method for study of solar irradiance prediction based on </a:t>
            </a:r>
            <a:r>
              <a:rPr lang="en-GB" altLang="zh-CN" sz="4000" kern="0" dirty="0" err="1">
                <a:effectLst/>
                <a:latin typeface="Times New Roman" panose="02020603050405020304" pitchFamily="18" charset="0"/>
                <a:ea typeface="等线" panose="02010600030101010101" pitchFamily="2" charset="-122"/>
              </a:rPr>
              <a:t>TimesNet</a:t>
            </a:r>
            <a:r>
              <a:rPr lang="en-GB" altLang="zh-CN" sz="4000" kern="0" dirty="0">
                <a:effectLst/>
                <a:latin typeface="Times New Roman" panose="02020603050405020304" pitchFamily="18" charset="0"/>
                <a:ea typeface="等线" panose="02010600030101010101" pitchFamily="2" charset="-122"/>
              </a:rPr>
              <a:t> model.</a:t>
            </a:r>
            <a:r>
              <a:rPr lang="en-US" altLang="de-DE" sz="4000" dirty="0"/>
              <a:t> The performance of the proposed method is demonstrated with a real-world dataset. Comparisons with LSTM, recurrent neural network (RNN), </a:t>
            </a:r>
            <a:r>
              <a:rPr lang="en-US" altLang="zh-CN" sz="4000" dirty="0"/>
              <a:t>Convolutional Neural Networks(CNN),</a:t>
            </a:r>
            <a:r>
              <a:rPr lang="en-US" altLang="de-DE" sz="4000" dirty="0"/>
              <a:t>and multi-layer perceptron (MLP) models are also presented. The values of three performance evaluation indicators, MBE, MAPE, and RMSE, show that the proposed model exhibits superior performance in both forecasting accuracy and stability.</a:t>
            </a:r>
            <a:r>
              <a:rPr lang="en-GB" altLang="zh-CN" sz="4000" kern="0" dirty="0">
                <a:effectLst/>
                <a:latin typeface="Times New Roman" panose="02020603050405020304" pitchFamily="18" charset="0"/>
                <a:ea typeface="等线" panose="02010600030101010101" pitchFamily="2" charset="-122"/>
              </a:rPr>
              <a:t> </a:t>
            </a:r>
            <a:endParaRPr lang="pt-BR" altLang="de-DE" sz="4000" dirty="0"/>
          </a:p>
        </p:txBody>
      </p:sp>
      <p:sp>
        <p:nvSpPr>
          <p:cNvPr id="2067" name="Text Box 159">
            <a:extLst>
              <a:ext uri="{FF2B5EF4-FFF2-40B4-BE49-F238E27FC236}">
                <a16:creationId xmlns:a16="http://schemas.microsoft.com/office/drawing/2014/main" id="{ED8E686B-203B-0404-1D56-BD9F884E96B2}"/>
              </a:ext>
            </a:extLst>
          </p:cNvPr>
          <p:cNvSpPr txBox="1">
            <a:spLocks noChangeArrowheads="1"/>
          </p:cNvSpPr>
          <p:nvPr/>
        </p:nvSpPr>
        <p:spPr bwMode="auto">
          <a:xfrm>
            <a:off x="484188" y="7591356"/>
            <a:ext cx="9753600" cy="1656048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marL="273600" lvl="2" indent="0" algn="just">
              <a:spcBef>
                <a:spcPct val="0"/>
              </a:spcBef>
              <a:buNone/>
            </a:pPr>
            <a:r>
              <a:rPr lang="en-GB" altLang="zh-CN" sz="3600" dirty="0"/>
              <a:t>   </a:t>
            </a:r>
            <a:r>
              <a:rPr lang="en-GB" altLang="zh-CN" sz="4000" dirty="0"/>
              <a:t>With the continuous consumption of traditional fossil energy and the consequent environmental pollution, people gradually turn their attention to clean and resource-rich solar energy. However, solar power generation is intermittent and unstable due to various meteorological factors, which will greatly endanger the safe operation of power grids. Solar irradiance is the main factor causing instability in solar power generation, so accurate prediction of solar irradiance is a key requirement to ensure normal scheduling and operation of solar systems. </a:t>
            </a:r>
            <a:endParaRPr lang="zh-CN" altLang="zh-CN" sz="4000" dirty="0"/>
          </a:p>
          <a:p>
            <a:pPr marL="273600" lvl="2" indent="0" algn="just">
              <a:spcBef>
                <a:spcPct val="0"/>
              </a:spcBef>
              <a:buNone/>
              <a:tabLst>
                <a:tab pos="288290" algn="l"/>
                <a:tab pos="540385" algn="l"/>
                <a:tab pos="828040" algn="l"/>
                <a:tab pos="1151890" algn="l"/>
              </a:tabLst>
            </a:pPr>
            <a:r>
              <a:rPr lang="en-GB" altLang="zh-CN" sz="4000" dirty="0"/>
              <a:t>   The original 1D structure of time series can only represent the changes between adjacent time points. In fact, real-world time series are usually multi-periodic, such as day-period and month-period; moreover, the time points within each period are dependent (e.g., 1:00 and 2:00 today), and the time points within different adjacent periods are also dependent (e.g., 1:00 today and 1:00 tomorrow). So, in order to extract these periodic connections and improve the prediction accuracy. In this paper, a solar irradiance prediction method based on </a:t>
            </a:r>
            <a:r>
              <a:rPr lang="en-GB" altLang="zh-CN" sz="4000" dirty="0" err="1"/>
              <a:t>TimesNet</a:t>
            </a:r>
            <a:r>
              <a:rPr lang="en-GB" altLang="zh-CN" sz="4000" dirty="0"/>
              <a:t> model is proposed.</a:t>
            </a:r>
            <a:endParaRPr lang="zh-CN" altLang="zh-CN" sz="4000" dirty="0"/>
          </a:p>
          <a:p>
            <a:pPr algn="just">
              <a:spcBef>
                <a:spcPct val="0"/>
              </a:spcBef>
              <a:buFontTx/>
              <a:buNone/>
            </a:pPr>
            <a:endParaRPr lang="en-US" altLang="de-DE" sz="3300" dirty="0">
              <a:cs typeface="Times New Roman" panose="02020603050405020304" pitchFamily="18" charset="0"/>
            </a:endParaRPr>
          </a:p>
        </p:txBody>
      </p:sp>
      <p:sp>
        <p:nvSpPr>
          <p:cNvPr id="2068" name="Text Box 161">
            <a:extLst>
              <a:ext uri="{FF2B5EF4-FFF2-40B4-BE49-F238E27FC236}">
                <a16:creationId xmlns:a16="http://schemas.microsoft.com/office/drawing/2014/main" id="{EDCB26F0-CB1F-632E-28AA-6A8F7EFE4D04}"/>
              </a:ext>
            </a:extLst>
          </p:cNvPr>
          <p:cNvSpPr txBox="1">
            <a:spLocks noChangeArrowheads="1"/>
          </p:cNvSpPr>
          <p:nvPr/>
        </p:nvSpPr>
        <p:spPr bwMode="auto">
          <a:xfrm>
            <a:off x="21336000" y="5791200"/>
            <a:ext cx="9801225" cy="3294854"/>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endParaRPr lang="en-GB" altLang="de-DE" sz="3300" dirty="0"/>
          </a:p>
        </p:txBody>
      </p:sp>
      <p:sp>
        <p:nvSpPr>
          <p:cNvPr id="2069" name="Text Box 170">
            <a:extLst>
              <a:ext uri="{FF2B5EF4-FFF2-40B4-BE49-F238E27FC236}">
                <a16:creationId xmlns:a16="http://schemas.microsoft.com/office/drawing/2014/main" id="{F06F0D63-FA7D-19C4-4248-7575B997E343}"/>
              </a:ext>
            </a:extLst>
          </p:cNvPr>
          <p:cNvSpPr txBox="1">
            <a:spLocks noChangeArrowheads="1"/>
          </p:cNvSpPr>
          <p:nvPr/>
        </p:nvSpPr>
        <p:spPr bwMode="auto">
          <a:xfrm>
            <a:off x="21259800" y="40081200"/>
            <a:ext cx="9448800" cy="3597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None/>
            </a:pPr>
            <a:r>
              <a:rPr lang="de-DE" altLang="zh-CN" sz="2400" dirty="0"/>
              <a:t>   [1] Wu H, Hu T, Liu Y, et al. TimesNet: Temporal 2D-Variation Modeling for General Time Series Analysis[J]. arXiv preprint arXiv:2210.02186, 2022.</a:t>
            </a:r>
            <a:r>
              <a:rPr lang="en-US" altLang="zh-CN" sz="2400" dirty="0"/>
              <a:t> </a:t>
            </a:r>
          </a:p>
          <a:p>
            <a:pPr algn="just">
              <a:spcBef>
                <a:spcPct val="0"/>
              </a:spcBef>
              <a:buFontTx/>
              <a:buNone/>
            </a:pPr>
            <a:r>
              <a:rPr lang="en-US" altLang="zh-CN" sz="2400" dirty="0"/>
              <a:t>   [2]</a:t>
            </a:r>
            <a:r>
              <a:rPr lang="en-US" altLang="zh-CN" sz="2400" dirty="0" err="1"/>
              <a:t>Dazhi</a:t>
            </a:r>
            <a:r>
              <a:rPr lang="en-US" altLang="zh-CN" sz="2400" dirty="0"/>
              <a:t> </a:t>
            </a:r>
            <a:r>
              <a:rPr lang="en-US" altLang="zh-CN" sz="2400" dirty="0" err="1"/>
              <a:t>Yang,Jan</a:t>
            </a:r>
            <a:r>
              <a:rPr lang="en-US" altLang="zh-CN" sz="2400" dirty="0"/>
              <a:t> </a:t>
            </a:r>
            <a:r>
              <a:rPr lang="en-US" altLang="zh-CN" sz="2400" dirty="0" err="1"/>
              <a:t>Kleissl,Christian</a:t>
            </a:r>
            <a:r>
              <a:rPr lang="en-US" altLang="zh-CN" sz="2400" dirty="0"/>
              <a:t> A. </a:t>
            </a:r>
            <a:r>
              <a:rPr lang="en-US" altLang="zh-CN" sz="2400" dirty="0" err="1"/>
              <a:t>Gueymard,Hugo</a:t>
            </a:r>
            <a:r>
              <a:rPr lang="en-US" altLang="zh-CN" sz="2400" dirty="0"/>
              <a:t> T.C. </a:t>
            </a:r>
            <a:r>
              <a:rPr lang="en-US" altLang="zh-CN" sz="2400" dirty="0" err="1"/>
              <a:t>Pedro,Carlos</a:t>
            </a:r>
            <a:r>
              <a:rPr lang="en-US" altLang="zh-CN" sz="2400" dirty="0"/>
              <a:t> F.M. Coimbra. History and trends in solar irradiance and PV power forecasting: A preliminary assessment and review using text mining[J]. Solar Energy,2018,168.</a:t>
            </a:r>
            <a:endParaRPr lang="en-US" altLang="de-DE" sz="2400" dirty="0"/>
          </a:p>
          <a:p>
            <a:pPr algn="just">
              <a:spcBef>
                <a:spcPct val="0"/>
              </a:spcBef>
              <a:buFontTx/>
              <a:buNone/>
            </a:pPr>
            <a:r>
              <a:rPr lang="en-US" altLang="de-DE" sz="2400" dirty="0"/>
              <a:t>   [3]</a:t>
            </a:r>
            <a:r>
              <a:rPr lang="en-US" altLang="de-DE" sz="2400" dirty="0" err="1"/>
              <a:t>HaixuWu</a:t>
            </a:r>
            <a:r>
              <a:rPr lang="en-US" altLang="de-DE" sz="2400" dirty="0"/>
              <a:t>, </a:t>
            </a:r>
            <a:r>
              <a:rPr lang="en-US" altLang="de-DE" sz="2400" dirty="0" err="1"/>
              <a:t>Jiehui</a:t>
            </a:r>
            <a:r>
              <a:rPr lang="en-US" altLang="de-DE" sz="2400" dirty="0"/>
              <a:t> Xu, </a:t>
            </a:r>
            <a:r>
              <a:rPr lang="en-US" altLang="de-DE" sz="2400" dirty="0" err="1"/>
              <a:t>JianminWang</a:t>
            </a:r>
            <a:r>
              <a:rPr lang="en-US" altLang="de-DE" sz="2400" dirty="0"/>
              <a:t>, and </a:t>
            </a:r>
            <a:r>
              <a:rPr lang="en-US" altLang="de-DE" sz="2400" dirty="0" err="1"/>
              <a:t>Mingsheng</a:t>
            </a:r>
            <a:r>
              <a:rPr lang="en-US" altLang="de-DE" sz="2400" dirty="0"/>
              <a:t> Long. </a:t>
            </a:r>
            <a:r>
              <a:rPr lang="en-US" altLang="de-DE" sz="2400" dirty="0" err="1"/>
              <a:t>Autoformer</a:t>
            </a:r>
            <a:r>
              <a:rPr lang="en-US" altLang="de-DE" sz="2400" dirty="0"/>
              <a:t>: Decomposition transformers with Auto-Correlation for long-term series forecasting. In </a:t>
            </a:r>
            <a:r>
              <a:rPr lang="en-US" altLang="de-DE" sz="2400" dirty="0" err="1"/>
              <a:t>NeurIPS</a:t>
            </a:r>
            <a:r>
              <a:rPr lang="en-US" altLang="de-DE" sz="2400" dirty="0"/>
              <a:t>, 2021.</a:t>
            </a:r>
          </a:p>
        </p:txBody>
      </p:sp>
      <p:sp>
        <p:nvSpPr>
          <p:cNvPr id="2070" name="Text Box 173">
            <a:extLst>
              <a:ext uri="{FF2B5EF4-FFF2-40B4-BE49-F238E27FC236}">
                <a16:creationId xmlns:a16="http://schemas.microsoft.com/office/drawing/2014/main" id="{CFBC552E-9C6F-0F3E-15FA-26AB63526D3C}"/>
              </a:ext>
            </a:extLst>
          </p:cNvPr>
          <p:cNvSpPr txBox="1">
            <a:spLocks noChangeArrowheads="1"/>
          </p:cNvSpPr>
          <p:nvPr/>
        </p:nvSpPr>
        <p:spPr bwMode="auto">
          <a:xfrm>
            <a:off x="320675" y="25467853"/>
            <a:ext cx="9723438" cy="6757987"/>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just">
              <a:spcBef>
                <a:spcPct val="0"/>
              </a:spcBef>
              <a:buNone/>
            </a:pPr>
            <a:r>
              <a:rPr lang="en-GB" altLang="zh-CN" sz="4000" dirty="0">
                <a:ea typeface="等线" panose="02010600030101010101" pitchFamily="2" charset="-122"/>
              </a:rPr>
              <a:t>   </a:t>
            </a:r>
            <a:r>
              <a:rPr lang="en-GB" altLang="zh-CN" sz="4000" dirty="0"/>
              <a:t>Suppose there are N time series of length T and the original 1D data is X</a:t>
            </a:r>
            <a:r>
              <a:rPr lang="en-GB" altLang="zh-CN" sz="4000" baseline="-25000" dirty="0"/>
              <a:t>1D</a:t>
            </a:r>
            <a:r>
              <a:rPr lang="en-GB" altLang="zh-CN" sz="4000" dirty="0"/>
              <a:t>. Firstly, in order to represent the inter-periodic variation, the time series is </a:t>
            </a:r>
            <a:r>
              <a:rPr lang="en-GB" altLang="zh-CN" sz="4000" dirty="0" err="1"/>
              <a:t>analyzed</a:t>
            </a:r>
            <a:r>
              <a:rPr lang="en-GB" altLang="zh-CN" sz="4000" dirty="0"/>
              <a:t> in the frequency domain by Fast Fourier Transform (FFT) as follows, where the major periods will present the frequency components with corresponding high amplitudes. The hyperparameter k is set and only the frequency components</a:t>
            </a:r>
            <a:r>
              <a:rPr lang="en-US" altLang="zh-CN" sz="4000" dirty="0"/>
              <a:t> corresponding to the top k largest amplitudes are taken[1].</a:t>
            </a:r>
            <a:endParaRPr lang="en-US" altLang="de-DE" sz="3600" dirty="0">
              <a:cs typeface="Times New Roman" panose="02020603050405020304" pitchFamily="18" charset="0"/>
            </a:endParaRPr>
          </a:p>
        </p:txBody>
      </p:sp>
      <p:sp>
        <p:nvSpPr>
          <p:cNvPr id="2071" name="Rectangle 176">
            <a:extLst>
              <a:ext uri="{FF2B5EF4-FFF2-40B4-BE49-F238E27FC236}">
                <a16:creationId xmlns:a16="http://schemas.microsoft.com/office/drawing/2014/main" id="{AE59D55D-A6FD-77E6-B7F9-EFAC48E9FDCA}"/>
              </a:ext>
            </a:extLst>
          </p:cNvPr>
          <p:cNvSpPr>
            <a:spLocks noChangeArrowheads="1"/>
          </p:cNvSpPr>
          <p:nvPr/>
        </p:nvSpPr>
        <p:spPr bwMode="auto">
          <a:xfrm>
            <a:off x="21259800" y="5791200"/>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dirty="0"/>
              <a:t>Results</a:t>
            </a:r>
          </a:p>
        </p:txBody>
      </p:sp>
      <p:sp>
        <p:nvSpPr>
          <p:cNvPr id="2072" name="Text Box 178">
            <a:extLst>
              <a:ext uri="{FF2B5EF4-FFF2-40B4-BE49-F238E27FC236}">
                <a16:creationId xmlns:a16="http://schemas.microsoft.com/office/drawing/2014/main" id="{4D5FDB2A-0CD3-490D-3305-C2B304E6A9FF}"/>
              </a:ext>
            </a:extLst>
          </p:cNvPr>
          <p:cNvSpPr txBox="1">
            <a:spLocks noChangeArrowheads="1"/>
          </p:cNvSpPr>
          <p:nvPr/>
        </p:nvSpPr>
        <p:spPr bwMode="auto">
          <a:xfrm>
            <a:off x="10972800" y="31339198"/>
            <a:ext cx="9586913" cy="68258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r>
              <a:rPr lang="en-US" altLang="de-DE" sz="3600" dirty="0">
                <a:cs typeface="Times New Roman" panose="02020603050405020304" pitchFamily="18" charset="0"/>
              </a:rPr>
              <a:t>  DATASET</a:t>
            </a:r>
            <a:endParaRPr lang="en-GB" altLang="de-DE" sz="3600" dirty="0"/>
          </a:p>
          <a:p>
            <a:pPr algn="just">
              <a:spcAft>
                <a:spcPts val="600"/>
              </a:spcAft>
              <a:buNone/>
              <a:tabLst>
                <a:tab pos="288290" algn="l"/>
                <a:tab pos="540385" algn="l"/>
                <a:tab pos="828040" algn="l"/>
                <a:tab pos="1151890" algn="l"/>
              </a:tabLst>
            </a:pPr>
            <a:r>
              <a:rPr lang="en-GB" altLang="zh-CN" sz="4000" dirty="0"/>
              <a:t>   </a:t>
            </a:r>
            <a:r>
              <a:rPr lang="en-US" altLang="zh-CN" sz="4000" dirty="0"/>
              <a:t>The data set used in this paper is located in Folsom, USA. The data set mainly includes air temperature, humidity, historical irradiance, wind speed and other related weather parameters. They are from the National Solar Radiation Database and Instrumentation Data Center (MIDC), provided by the National Renewable Energy Laboratory at </a:t>
            </a:r>
            <a:r>
              <a:rPr lang="en-US" altLang="zh-CN" sz="4000" dirty="0">
                <a:hlinkClick r:id="rId2"/>
              </a:rPr>
              <a:t>https://midcdmz.nrel.gov</a:t>
            </a:r>
            <a:r>
              <a:rPr lang="en-US" altLang="zh-CN" sz="4000" dirty="0"/>
              <a:t>.</a:t>
            </a:r>
          </a:p>
          <a:p>
            <a:pPr algn="just">
              <a:spcAft>
                <a:spcPts val="600"/>
              </a:spcAft>
              <a:buNone/>
              <a:tabLst>
                <a:tab pos="288290" algn="l"/>
                <a:tab pos="540385" algn="l"/>
                <a:tab pos="828040" algn="l"/>
                <a:tab pos="1151890" algn="l"/>
              </a:tabLst>
            </a:pPr>
            <a:r>
              <a:rPr lang="en-US" altLang="de-DE" sz="4000" dirty="0"/>
              <a:t> EVALUATION METRICS</a:t>
            </a:r>
            <a:r>
              <a:rPr lang="en-GB" altLang="de-DE" sz="3600" dirty="0"/>
              <a:t>   </a:t>
            </a:r>
          </a:p>
        </p:txBody>
      </p:sp>
      <p:sp>
        <p:nvSpPr>
          <p:cNvPr id="2074" name="Rectangle 195">
            <a:extLst>
              <a:ext uri="{FF2B5EF4-FFF2-40B4-BE49-F238E27FC236}">
                <a16:creationId xmlns:a16="http://schemas.microsoft.com/office/drawing/2014/main" id="{C0017846-9180-5580-979D-5AA46A2B41BE}"/>
              </a:ext>
            </a:extLst>
          </p:cNvPr>
          <p:cNvSpPr>
            <a:spLocks noChangeArrowheads="1"/>
          </p:cNvSpPr>
          <p:nvPr/>
        </p:nvSpPr>
        <p:spPr bwMode="auto">
          <a:xfrm>
            <a:off x="10896600" y="29510037"/>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dirty="0">
                <a:cs typeface="Times New Roman" panose="02020603050405020304" pitchFamily="18" charset="0"/>
              </a:rPr>
              <a:t>Experiment</a:t>
            </a:r>
            <a:r>
              <a:rPr lang="es-ES" altLang="de-DE" sz="5900" b="1" dirty="0"/>
              <a:t> </a:t>
            </a:r>
            <a:endParaRPr lang="en-AU" altLang="de-DE" sz="5900" b="1" dirty="0"/>
          </a:p>
        </p:txBody>
      </p:sp>
      <p:sp>
        <p:nvSpPr>
          <p:cNvPr id="2075" name="Text Box 203">
            <a:extLst>
              <a:ext uri="{FF2B5EF4-FFF2-40B4-BE49-F238E27FC236}">
                <a16:creationId xmlns:a16="http://schemas.microsoft.com/office/drawing/2014/main" id="{E469F1F6-6778-F0EB-EBBD-83665FD5DA0B}"/>
              </a:ext>
            </a:extLst>
          </p:cNvPr>
          <p:cNvSpPr txBox="1">
            <a:spLocks noChangeArrowheads="1"/>
          </p:cNvSpPr>
          <p:nvPr/>
        </p:nvSpPr>
        <p:spPr bwMode="auto">
          <a:xfrm>
            <a:off x="-10587440" y="41140112"/>
            <a:ext cx="9677400" cy="3156669"/>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buNone/>
              <a:tabLst>
                <a:tab pos="288290" algn="l"/>
                <a:tab pos="540385" algn="l"/>
                <a:tab pos="828040" algn="l"/>
                <a:tab pos="1151890" algn="l"/>
              </a:tabLst>
            </a:pPr>
            <a:endParaRPr lang="zh-CN" altLang="zh-CN" sz="4000" dirty="0"/>
          </a:p>
        </p:txBody>
      </p:sp>
      <p:pic>
        <p:nvPicPr>
          <p:cNvPr id="2076" name="图片 3">
            <a:extLst>
              <a:ext uri="{FF2B5EF4-FFF2-40B4-BE49-F238E27FC236}">
                <a16:creationId xmlns:a16="http://schemas.microsoft.com/office/drawing/2014/main" id="{B8D99964-6C72-27AD-E971-B4B7DD75638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346400" y="2743200"/>
            <a:ext cx="1989138"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7" name="图片 4">
            <a:extLst>
              <a:ext uri="{FF2B5EF4-FFF2-40B4-BE49-F238E27FC236}">
                <a16:creationId xmlns:a16="http://schemas.microsoft.com/office/drawing/2014/main" id="{A6089C8C-6FB5-340F-8BBF-76A245BAB7D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2971800"/>
            <a:ext cx="580866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 name="图片 5">
            <a:extLst>
              <a:ext uri="{FF2B5EF4-FFF2-40B4-BE49-F238E27FC236}">
                <a16:creationId xmlns:a16="http://schemas.microsoft.com/office/drawing/2014/main" id="{400D141D-A0D8-3C75-B26D-4B60BED267A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30288" y="3124200"/>
            <a:ext cx="11588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mc:Choice xmlns:a14="http://schemas.microsoft.com/office/drawing/2010/main" Requires="a14">
          <p:sp>
            <p:nvSpPr>
              <p:cNvPr id="2081" name="文本框 9">
                <a:extLst>
                  <a:ext uri="{FF2B5EF4-FFF2-40B4-BE49-F238E27FC236}">
                    <a16:creationId xmlns:a16="http://schemas.microsoft.com/office/drawing/2014/main" id="{43E8BC8D-0738-72EA-5DA6-66BEAC885D94}"/>
                  </a:ext>
                </a:extLst>
              </p:cNvPr>
              <p:cNvSpPr txBox="1">
                <a:spLocks noChangeArrowheads="1"/>
              </p:cNvSpPr>
              <p:nvPr/>
            </p:nvSpPr>
            <p:spPr bwMode="auto">
              <a:xfrm>
                <a:off x="11196484" y="21888271"/>
                <a:ext cx="9271306" cy="120032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CN" sz="3600" b="1" dirty="0">
                    <a:ea typeface="宋体" panose="02010600030101010101" pitchFamily="2" charset="-122"/>
                  </a:rPr>
                  <a:t>Fig.1. </a:t>
                </a:r>
                <a:r>
                  <a:rPr lang="en-US" altLang="zh-CN" sz="3600" dirty="0">
                    <a:ea typeface="宋体" panose="02010600030101010101" pitchFamily="2" charset="-122"/>
                  </a:rPr>
                  <a:t>The solar irradiance prediction framework </a:t>
                </a:r>
                <a14:m>
                  <m:oMath xmlns:m="http://schemas.openxmlformats.org/officeDocument/2006/math">
                    <m:r>
                      <a:rPr lang="en-US" altLang="zh-CN" sz="3600">
                        <a:latin typeface="Cambria Math" panose="02040503050406030204" pitchFamily="18" charset="0"/>
                        <a:ea typeface="宋体" panose="02010600030101010101" pitchFamily="2" charset="-122"/>
                      </a:rPr>
                      <m:t>𝑏𝑎𝑠𝑒𝑑</m:t>
                    </m:r>
                  </m:oMath>
                </a14:m>
                <a:r>
                  <a:rPr lang="en-US" altLang="zh-CN" sz="3600" dirty="0">
                    <a:ea typeface="宋体" panose="02010600030101010101" pitchFamily="2" charset="-122"/>
                  </a:rPr>
                  <a:t> on </a:t>
                </a:r>
                <a:r>
                  <a:rPr lang="en-US" altLang="zh-CN" sz="3600" dirty="0" err="1">
                    <a:ea typeface="宋体" panose="02010600030101010101" pitchFamily="2" charset="-122"/>
                  </a:rPr>
                  <a:t>TimesNet</a:t>
                </a:r>
                <a:r>
                  <a:rPr lang="en-US" altLang="zh-CN" sz="3600" dirty="0">
                    <a:ea typeface="宋体" panose="02010600030101010101" pitchFamily="2" charset="-122"/>
                  </a:rPr>
                  <a:t>. </a:t>
                </a:r>
              </a:p>
            </p:txBody>
          </p:sp>
        </mc:Choice>
        <mc:Fallback>
          <p:sp>
            <p:nvSpPr>
              <p:cNvPr id="2081" name="文本框 9">
                <a:extLst>
                  <a:ext uri="{FF2B5EF4-FFF2-40B4-BE49-F238E27FC236}">
                    <a16:creationId xmlns:a16="http://schemas.microsoft.com/office/drawing/2014/main" id="{43E8BC8D-0738-72EA-5DA6-66BEAC885D94}"/>
                  </a:ext>
                </a:extLst>
              </p:cNvPr>
              <p:cNvSpPr txBox="1">
                <a:spLocks noRot="1" noChangeAspect="1" noMove="1" noResize="1" noEditPoints="1" noAdjustHandles="1" noChangeArrowheads="1" noChangeShapeType="1" noTextEdit="1"/>
              </p:cNvSpPr>
              <p:nvPr/>
            </p:nvSpPr>
            <p:spPr bwMode="auto">
              <a:xfrm>
                <a:off x="11196484" y="21888271"/>
                <a:ext cx="9271306" cy="1200329"/>
              </a:xfrm>
              <a:prstGeom prst="rect">
                <a:avLst/>
              </a:prstGeom>
              <a:blipFill>
                <a:blip r:embed="rId6"/>
                <a:stretch>
                  <a:fillRect l="-2038" t="-8629" r="-1775" b="-1776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sp>
        <p:nvSpPr>
          <p:cNvPr id="2084" name="文本框 2">
            <a:extLst>
              <a:ext uri="{FF2B5EF4-FFF2-40B4-BE49-F238E27FC236}">
                <a16:creationId xmlns:a16="http://schemas.microsoft.com/office/drawing/2014/main" id="{C6426703-FB15-D006-8DCB-97456F25881C}"/>
              </a:ext>
            </a:extLst>
          </p:cNvPr>
          <p:cNvSpPr txBox="1">
            <a:spLocks noChangeArrowheads="1"/>
          </p:cNvSpPr>
          <p:nvPr/>
        </p:nvSpPr>
        <p:spPr bwMode="auto">
          <a:xfrm>
            <a:off x="685800" y="35104923"/>
            <a:ext cx="9296400" cy="8710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indent="139700" algn="just"/>
            <a:r>
              <a:rPr lang="en-GB" altLang="zh-CN" sz="4000" kern="0" dirty="0">
                <a:effectLst/>
                <a:latin typeface="Times New Roman" panose="02020603050405020304" pitchFamily="18" charset="0"/>
                <a:ea typeface="等线" panose="02010600030101010101" pitchFamily="2" charset="-122"/>
                <a:cs typeface="Times New Roman" panose="02020603050405020304" pitchFamily="18" charset="0"/>
              </a:rPr>
              <a:t>FFT(·) and Amp(·) denote the computation of FFT and am</a:t>
            </a:r>
            <a:r>
              <a:rPr lang="en-US" altLang="zh-CN" sz="4000" kern="100" dirty="0" err="1">
                <a:effectLst/>
                <a:latin typeface="Times New Roman" panose="02020603050405020304" pitchFamily="18" charset="0"/>
                <a:ea typeface="等线" panose="02010600030101010101" pitchFamily="2" charset="-122"/>
                <a:cs typeface="Times New Roman" panose="02020603050405020304" pitchFamily="18" charset="0"/>
              </a:rPr>
              <a:t>plitude</a:t>
            </a:r>
            <a:r>
              <a:rPr lang="en-US" altLang="zh-CN" sz="4000" kern="100" dirty="0">
                <a:effectLst/>
                <a:latin typeface="Times New Roman" panose="02020603050405020304" pitchFamily="18" charset="0"/>
                <a:ea typeface="等线" panose="02010600030101010101" pitchFamily="2" charset="-122"/>
                <a:cs typeface="Times New Roman" panose="02020603050405020304" pitchFamily="18" charset="0"/>
              </a:rPr>
              <a:t> values. a </a:t>
            </a:r>
            <a:r>
              <a:rPr lang="zh-CN" altLang="zh-CN" sz="4000" kern="100" dirty="0">
                <a:effectLst/>
                <a:latin typeface="等线" panose="02010600030101010101" pitchFamily="2" charset="-122"/>
                <a:ea typeface="宋体" panose="02010600030101010101" pitchFamily="2" charset="-122"/>
                <a:cs typeface="宋体" panose="02010600030101010101" pitchFamily="2" charset="-122"/>
              </a:rPr>
              <a:t>∈</a:t>
            </a:r>
            <a:r>
              <a:rPr lang="en-US" altLang="zh-CN" sz="4000" kern="100" dirty="0">
                <a:effectLst/>
                <a:latin typeface="Times New Roman" panose="02020603050405020304" pitchFamily="18" charset="0"/>
                <a:ea typeface="等线" panose="02010600030101010101" pitchFamily="2" charset="-122"/>
                <a:cs typeface="Times New Roman" panose="02020603050405020304" pitchFamily="18" charset="0"/>
              </a:rPr>
              <a:t> R</a:t>
            </a:r>
            <a:r>
              <a:rPr lang="en-US" altLang="zh-CN" sz="4000" kern="100" baseline="30000" dirty="0">
                <a:effectLst/>
                <a:latin typeface="Times New Roman" panose="02020603050405020304" pitchFamily="18" charset="0"/>
                <a:ea typeface="等线" panose="02010600030101010101" pitchFamily="2" charset="-122"/>
                <a:cs typeface="Times New Roman" panose="02020603050405020304" pitchFamily="18" charset="0"/>
              </a:rPr>
              <a:t>T × C</a:t>
            </a:r>
            <a:r>
              <a:rPr lang="en-US" altLang="zh-CN" sz="4000" kern="100" dirty="0">
                <a:effectLst/>
                <a:latin typeface="Times New Roman" panose="02020603050405020304" pitchFamily="18" charset="0"/>
                <a:ea typeface="等线" panose="02010600030101010101" pitchFamily="2" charset="-122"/>
                <a:cs typeface="Times New Roman" panose="02020603050405020304" pitchFamily="18" charset="0"/>
              </a:rPr>
              <a:t> denotes the computed amplitude at each frequency, Avg(·) denotes averaging from N dimensions with the most significant frequency {f</a:t>
            </a:r>
            <a:r>
              <a:rPr lang="en-US" altLang="zh-CN" sz="4000" kern="100" baseline="-25000" dirty="0">
                <a:effectLst/>
                <a:latin typeface="Times New Roman" panose="02020603050405020304" pitchFamily="18" charset="0"/>
                <a:ea typeface="等线" panose="02010600030101010101" pitchFamily="2" charset="-122"/>
                <a:cs typeface="Times New Roman" panose="02020603050405020304" pitchFamily="18" charset="0"/>
              </a:rPr>
              <a:t>1</a:t>
            </a:r>
            <a:r>
              <a:rPr lang="en-US" altLang="zh-CN" sz="4000" kern="100" dirty="0">
                <a:effectLst/>
                <a:latin typeface="Times New Roman" panose="02020603050405020304" pitchFamily="18" charset="0"/>
                <a:ea typeface="等线" panose="02010600030101010101" pitchFamily="2" charset="-122"/>
                <a:cs typeface="Times New Roman" panose="02020603050405020304" pitchFamily="18" charset="0"/>
              </a:rPr>
              <a:t>, · · ·, </a:t>
            </a:r>
            <a:r>
              <a:rPr lang="en-US" altLang="zh-CN" sz="4000" kern="100" dirty="0" err="1">
                <a:effectLst/>
                <a:latin typeface="Times New Roman" panose="02020603050405020304" pitchFamily="18" charset="0"/>
                <a:ea typeface="等线" panose="02010600030101010101" pitchFamily="2" charset="-122"/>
                <a:cs typeface="Times New Roman" panose="02020603050405020304" pitchFamily="18" charset="0"/>
              </a:rPr>
              <a:t>f</a:t>
            </a:r>
            <a:r>
              <a:rPr lang="en-US" altLang="zh-CN" sz="4000" kern="100" baseline="-25000" dirty="0" err="1">
                <a:effectLst/>
                <a:latin typeface="Times New Roman" panose="02020603050405020304" pitchFamily="18" charset="0"/>
                <a:ea typeface="等线" panose="02010600030101010101" pitchFamily="2" charset="-122"/>
                <a:cs typeface="Times New Roman" panose="02020603050405020304" pitchFamily="18" charset="0"/>
              </a:rPr>
              <a:t>k</a:t>
            </a:r>
            <a:r>
              <a:rPr lang="en-US" altLang="zh-CN" sz="4000" kern="100" dirty="0">
                <a:effectLst/>
                <a:latin typeface="Times New Roman" panose="02020603050405020304" pitchFamily="18" charset="0"/>
                <a:ea typeface="等线" panose="02010600030101010101" pitchFamily="2" charset="-122"/>
                <a:cs typeface="Times New Roman" panose="02020603050405020304" pitchFamily="18" charset="0"/>
              </a:rPr>
              <a:t>} corresponding to k period lengths {p</a:t>
            </a:r>
            <a:r>
              <a:rPr lang="en-US" altLang="zh-CN" sz="4000" kern="100" baseline="-25000" dirty="0">
                <a:effectLst/>
                <a:latin typeface="Times New Roman" panose="02020603050405020304" pitchFamily="18" charset="0"/>
                <a:ea typeface="等线" panose="02010600030101010101" pitchFamily="2" charset="-122"/>
                <a:cs typeface="Times New Roman" panose="02020603050405020304" pitchFamily="18" charset="0"/>
              </a:rPr>
              <a:t>1</a:t>
            </a:r>
            <a:r>
              <a:rPr lang="en-US" altLang="zh-CN" sz="4000" kern="100" dirty="0">
                <a:effectLst/>
                <a:latin typeface="Times New Roman" panose="02020603050405020304" pitchFamily="18" charset="0"/>
                <a:ea typeface="等线" panose="02010600030101010101" pitchFamily="2" charset="-122"/>
                <a:cs typeface="Times New Roman" panose="02020603050405020304" pitchFamily="18" charset="0"/>
              </a:rPr>
              <a:t>, · · ·, p</a:t>
            </a:r>
            <a:r>
              <a:rPr lang="en-US" altLang="zh-CN" sz="4000" kern="100" baseline="-25000" dirty="0">
                <a:effectLst/>
                <a:latin typeface="Times New Roman" panose="02020603050405020304" pitchFamily="18" charset="0"/>
                <a:ea typeface="等线" panose="02010600030101010101" pitchFamily="2" charset="-122"/>
                <a:cs typeface="Times New Roman" panose="02020603050405020304" pitchFamily="18" charset="0"/>
              </a:rPr>
              <a:t>k</a:t>
            </a:r>
            <a:r>
              <a:rPr lang="en-US" altLang="zh-CN" sz="4000" kern="100" dirty="0">
                <a:effectLst/>
                <a:latin typeface="Times New Roman" panose="02020603050405020304" pitchFamily="18" charset="0"/>
                <a:ea typeface="等线" panose="02010600030101010101" pitchFamily="2" charset="-122"/>
                <a:cs typeface="Times New Roman" panose="02020603050405020304" pitchFamily="18" charset="0"/>
              </a:rPr>
              <a:t>}. If the sampling cannot be completed exactly according to the frequencies, the time series is filled with 0 to f</a:t>
            </a:r>
            <a:r>
              <a:rPr lang="en-US" altLang="zh-CN" sz="4000" kern="100" baseline="-25000" dirty="0">
                <a:effectLst/>
                <a:latin typeface="Times New Roman" panose="02020603050405020304" pitchFamily="18" charset="0"/>
                <a:ea typeface="等线" panose="02010600030101010101" pitchFamily="2" charset="-122"/>
                <a:cs typeface="Times New Roman" panose="02020603050405020304" pitchFamily="18" charset="0"/>
              </a:rPr>
              <a:t>i</a:t>
            </a:r>
            <a:r>
              <a:rPr lang="en-US" altLang="zh-CN" sz="4000" kern="100" dirty="0">
                <a:effectLst/>
                <a:latin typeface="Times New Roman" panose="02020603050405020304" pitchFamily="18" charset="0"/>
                <a:ea typeface="等线" panose="02010600030101010101" pitchFamily="2" charset="-122"/>
                <a:cs typeface="Times New Roman" panose="02020603050405020304" pitchFamily="18" charset="0"/>
              </a:rPr>
              <a:t>*p</a:t>
            </a:r>
            <a:r>
              <a:rPr lang="en-US" altLang="zh-CN" sz="4000" kern="100" baseline="-25000" dirty="0">
                <a:effectLst/>
                <a:latin typeface="Times New Roman" panose="02020603050405020304" pitchFamily="18" charset="0"/>
                <a:ea typeface="等线" panose="02010600030101010101" pitchFamily="2" charset="-122"/>
                <a:cs typeface="Times New Roman" panose="02020603050405020304" pitchFamily="18" charset="0"/>
              </a:rPr>
              <a:t>i</a:t>
            </a:r>
            <a:r>
              <a:rPr lang="en-US" altLang="zh-CN" sz="4000" kern="100" dirty="0">
                <a:effectLst/>
                <a:latin typeface="Times New Roman" panose="02020603050405020304" pitchFamily="18" charset="0"/>
                <a:ea typeface="等线" panose="02010600030101010101" pitchFamily="2" charset="-122"/>
                <a:cs typeface="Times New Roman" panose="02020603050405020304" pitchFamily="18" charset="0"/>
              </a:rPr>
              <a:t> lengths. Then, we can easily handle the temporal 2D variation using 2D convolution. </a:t>
            </a:r>
            <a:endParaRPr lang="en-GB" altLang="zh-CN" sz="3600" dirty="0"/>
          </a:p>
          <a:p>
            <a:pPr indent="139700" algn="just"/>
            <a:r>
              <a:rPr lang="en-GB" altLang="zh-CN" sz="4000" dirty="0"/>
              <a:t> A single 2D data is converted into multiple by FFT, and the </a:t>
            </a:r>
            <a:r>
              <a:rPr lang="en-GB" altLang="zh-CN" sz="4000" dirty="0" err="1"/>
              <a:t>TimesBlock</a:t>
            </a:r>
            <a:r>
              <a:rPr lang="en-GB" altLang="zh-CN" sz="4000" dirty="0"/>
              <a:t> module is</a:t>
            </a:r>
            <a:endParaRPr lang="zh-CN" altLang="zh-CN" sz="4000" dirty="0"/>
          </a:p>
        </p:txBody>
      </p:sp>
      <p:sp>
        <p:nvSpPr>
          <p:cNvPr id="2089" name="矩形 7">
            <a:extLst>
              <a:ext uri="{FF2B5EF4-FFF2-40B4-BE49-F238E27FC236}">
                <a16:creationId xmlns:a16="http://schemas.microsoft.com/office/drawing/2014/main" id="{5C073263-E860-37D8-F0B4-AE67A8A90547}"/>
              </a:ext>
            </a:extLst>
          </p:cNvPr>
          <p:cNvSpPr>
            <a:spLocks noChangeArrowheads="1"/>
          </p:cNvSpPr>
          <p:nvPr/>
        </p:nvSpPr>
        <p:spPr bwMode="auto">
          <a:xfrm>
            <a:off x="21488400" y="16383000"/>
            <a:ext cx="9448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CN" sz="3600" b="1" kern="100" dirty="0">
                <a:effectLst/>
                <a:latin typeface="Times New Roman" panose="02020603050405020304" pitchFamily="18" charset="0"/>
                <a:ea typeface="等线" panose="02010600030101010101" pitchFamily="2" charset="-122"/>
                <a:cs typeface="Times New Roman" panose="02020603050405020304" pitchFamily="18" charset="0"/>
              </a:rPr>
              <a:t>Table 1. </a:t>
            </a:r>
            <a:r>
              <a:rPr lang="en-US" altLang="zh-CN" sz="3600" kern="100" dirty="0">
                <a:ea typeface="等线" panose="02010600030101010101" pitchFamily="2" charset="-122"/>
                <a:cs typeface="Times New Roman" panose="02020603050405020304" pitchFamily="18" charset="0"/>
              </a:rPr>
              <a:t>Evaluation metrics </a:t>
            </a:r>
            <a:r>
              <a:rPr lang="en-US" altLang="zh-CN" sz="3600" kern="100" dirty="0">
                <a:effectLst/>
                <a:latin typeface="Times New Roman" panose="02020603050405020304" pitchFamily="18" charset="0"/>
                <a:ea typeface="等线" panose="02010600030101010101" pitchFamily="2" charset="-122"/>
                <a:cs typeface="Times New Roman" panose="02020603050405020304" pitchFamily="18" charset="0"/>
              </a:rPr>
              <a:t>compared proposed models with other models for one-hour ahead prediction.</a:t>
            </a:r>
            <a:endParaRPr lang="zh-CN" altLang="zh-CN" sz="3600" kern="100" dirty="0">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19" name="图片 18">
            <a:extLst>
              <a:ext uri="{FF2B5EF4-FFF2-40B4-BE49-F238E27FC236}">
                <a16:creationId xmlns:a16="http://schemas.microsoft.com/office/drawing/2014/main" id="{7FC0B563-56C5-4118-9E52-03FCED186E07}"/>
              </a:ext>
            </a:extLst>
          </p:cNvPr>
          <p:cNvPicPr>
            <a:picLocks noChangeAspect="1"/>
          </p:cNvPicPr>
          <p:nvPr/>
        </p:nvPicPr>
        <p:blipFill>
          <a:blip r:embed="rId7"/>
          <a:stretch>
            <a:fillRect/>
          </a:stretch>
        </p:blipFill>
        <p:spPr>
          <a:xfrm>
            <a:off x="745097" y="32426671"/>
            <a:ext cx="9231781" cy="2577586"/>
          </a:xfrm>
          <a:prstGeom prst="rect">
            <a:avLst/>
          </a:prstGeom>
        </p:spPr>
      </p:pic>
      <p:pic>
        <p:nvPicPr>
          <p:cNvPr id="22" name="图片 21">
            <a:extLst>
              <a:ext uri="{FF2B5EF4-FFF2-40B4-BE49-F238E27FC236}">
                <a16:creationId xmlns:a16="http://schemas.microsoft.com/office/drawing/2014/main" id="{61190439-6C08-8773-286A-A5ECEB46D192}"/>
              </a:ext>
            </a:extLst>
          </p:cNvPr>
          <p:cNvPicPr>
            <a:picLocks noChangeAspect="1"/>
          </p:cNvPicPr>
          <p:nvPr/>
        </p:nvPicPr>
        <p:blipFill>
          <a:blip r:embed="rId8"/>
          <a:stretch>
            <a:fillRect/>
          </a:stretch>
        </p:blipFill>
        <p:spPr>
          <a:xfrm>
            <a:off x="11130674" y="15553778"/>
            <a:ext cx="9300803" cy="6315622"/>
          </a:xfrm>
          <a:prstGeom prst="rect">
            <a:avLst/>
          </a:prstGeom>
        </p:spPr>
      </p:pic>
      <p:pic>
        <p:nvPicPr>
          <p:cNvPr id="34" name="图片 33">
            <a:extLst>
              <a:ext uri="{FF2B5EF4-FFF2-40B4-BE49-F238E27FC236}">
                <a16:creationId xmlns:a16="http://schemas.microsoft.com/office/drawing/2014/main" id="{365EAB7C-C302-A822-3BBE-F5138F0A3070}"/>
              </a:ext>
            </a:extLst>
          </p:cNvPr>
          <p:cNvPicPr>
            <a:picLocks noChangeAspect="1"/>
          </p:cNvPicPr>
          <p:nvPr/>
        </p:nvPicPr>
        <p:blipFill>
          <a:blip r:embed="rId9"/>
          <a:stretch>
            <a:fillRect/>
          </a:stretch>
        </p:blipFill>
        <p:spPr>
          <a:xfrm>
            <a:off x="11074322" y="38501998"/>
            <a:ext cx="9515629" cy="4855802"/>
          </a:xfrm>
          <a:prstGeom prst="rect">
            <a:avLst/>
          </a:prstGeom>
        </p:spPr>
      </p:pic>
      <p:sp>
        <p:nvSpPr>
          <p:cNvPr id="38" name="Text Box 25">
            <a:extLst>
              <a:ext uri="{FF2B5EF4-FFF2-40B4-BE49-F238E27FC236}">
                <a16:creationId xmlns:a16="http://schemas.microsoft.com/office/drawing/2014/main" id="{5638FA86-16C4-587A-57DB-9F92203201BC}"/>
              </a:ext>
            </a:extLst>
          </p:cNvPr>
          <p:cNvSpPr txBox="1">
            <a:spLocks noChangeArrowheads="1"/>
          </p:cNvSpPr>
          <p:nvPr/>
        </p:nvSpPr>
        <p:spPr bwMode="auto">
          <a:xfrm>
            <a:off x="10946376" y="23097579"/>
            <a:ext cx="9874250" cy="631562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None/>
            </a:pPr>
            <a:r>
              <a:rPr lang="en-GB" altLang="zh-CN" sz="4000" dirty="0"/>
              <a:t>The above steps are superimposed several times in the form of residuals to obtain the final output. As for layer 1, the original data is projected into a one-dimensional(1D) depth feature space using the embedding layer. During the calculation process of the whole model, the input sequence changes from 1D to 2D, and then from 2D to 1D again, besides, the features within and between periods are always preserved.</a:t>
            </a:r>
            <a:endParaRPr lang="zh-CN" altLang="zh-CN" sz="4000" dirty="0"/>
          </a:p>
        </p:txBody>
      </p:sp>
      <p:sp>
        <p:nvSpPr>
          <p:cNvPr id="42" name="文本框 41">
            <a:extLst>
              <a:ext uri="{FF2B5EF4-FFF2-40B4-BE49-F238E27FC236}">
                <a16:creationId xmlns:a16="http://schemas.microsoft.com/office/drawing/2014/main" id="{051F030B-623F-FCD6-BC5B-B8CA075B45C8}"/>
              </a:ext>
            </a:extLst>
          </p:cNvPr>
          <p:cNvSpPr txBox="1"/>
          <p:nvPr/>
        </p:nvSpPr>
        <p:spPr>
          <a:xfrm>
            <a:off x="21488400" y="7391400"/>
            <a:ext cx="9487963" cy="5770811"/>
          </a:xfrm>
          <a:prstGeom prst="rect">
            <a:avLst/>
          </a:prstGeom>
          <a:noFill/>
        </p:spPr>
        <p:txBody>
          <a:bodyPr wrap="square" rtlCol="0">
            <a:spAutoFit/>
          </a:bodyPr>
          <a:lstStyle/>
          <a:p>
            <a:r>
              <a:rPr lang="en-GB" altLang="zh-CN" sz="4000" dirty="0"/>
              <a:t> Compared with the traditional convolution-based and Transformer series models, the experimental results show that the </a:t>
            </a:r>
            <a:r>
              <a:rPr lang="en-GB" altLang="zh-CN" sz="4000" dirty="0" err="1"/>
              <a:t>TimesNet</a:t>
            </a:r>
            <a:r>
              <a:rPr lang="en-GB" altLang="zh-CN" sz="4000" dirty="0"/>
              <a:t> model is able to capture the periodic features more accurately than the traditional convolution-based and Transform series models. The proposed method in this paper with good performance in short-term irradiance prediction.</a:t>
            </a:r>
            <a:endParaRPr lang="zh-CN" altLang="en-US" sz="4000" dirty="0"/>
          </a:p>
        </p:txBody>
      </p:sp>
      <p:pic>
        <p:nvPicPr>
          <p:cNvPr id="44" name="图片 43">
            <a:extLst>
              <a:ext uri="{FF2B5EF4-FFF2-40B4-BE49-F238E27FC236}">
                <a16:creationId xmlns:a16="http://schemas.microsoft.com/office/drawing/2014/main" id="{0CD47664-F796-5BE4-584C-FD6723516267}"/>
              </a:ext>
            </a:extLst>
          </p:cNvPr>
          <p:cNvPicPr>
            <a:picLocks noChangeAspect="1"/>
          </p:cNvPicPr>
          <p:nvPr/>
        </p:nvPicPr>
        <p:blipFill>
          <a:blip r:embed="rId10"/>
          <a:stretch>
            <a:fillRect/>
          </a:stretch>
        </p:blipFill>
        <p:spPr>
          <a:xfrm>
            <a:off x="21297293" y="12954000"/>
            <a:ext cx="9792307" cy="3294854"/>
          </a:xfrm>
          <a:prstGeom prst="rect">
            <a:avLst/>
          </a:prstGeom>
        </p:spPr>
      </p:pic>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510</TotalTime>
  <Words>1097</Words>
  <Application>Microsoft Office PowerPoint</Application>
  <PresentationFormat>自定义</PresentationFormat>
  <Paragraphs>29</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Times New Roman</vt:lpstr>
      <vt:lpstr>Arial</vt:lpstr>
      <vt:lpstr>等线</vt:lpstr>
      <vt:lpstr>宋体</vt:lpstr>
      <vt:lpstr>Diseño predeterminado</vt:lpstr>
      <vt:lpstr>PowerPoint 演示文稿</vt:lpstr>
    </vt:vector>
  </TitlesOfParts>
  <Company>Nun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赵 某</cp:lastModifiedBy>
  <cp:revision>229</cp:revision>
  <cp:lastPrinted>2000-11-30T06:22:24Z</cp:lastPrinted>
  <dcterms:created xsi:type="dcterms:W3CDTF">1999-11-19T11:42:42Z</dcterms:created>
  <dcterms:modified xsi:type="dcterms:W3CDTF">2023-05-09T15:19:04Z</dcterms:modified>
</cp:coreProperties>
</file>