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56" r:id="rId2"/>
  </p:sldIdLst>
  <p:sldSz cx="32004000" cy="44958000"/>
  <p:notesSz cx="6732588" cy="9855200"/>
  <p:defaultTextStyle>
    <a:defPPr>
      <a:defRPr lang="en-AU"/>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9360" userDrawn="1">
          <p15:clr>
            <a:srgbClr val="A4A3A4"/>
          </p15:clr>
        </p15:guide>
        <p15:guide id="2" pos="10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8FCD"/>
    <a:srgbClr val="8183C7"/>
    <a:srgbClr val="6B6DBD"/>
    <a:srgbClr val="5D5FB7"/>
    <a:srgbClr val="008000"/>
    <a:srgbClr val="99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526"/>
  </p:normalViewPr>
  <p:slideViewPr>
    <p:cSldViewPr showGuides="1">
      <p:cViewPr>
        <p:scale>
          <a:sx n="51" d="100"/>
          <a:sy n="51" d="100"/>
        </p:scale>
        <p:origin x="348" y="114"/>
      </p:cViewPr>
      <p:guideLst>
        <p:guide orient="horz" pos="19360"/>
        <p:guide pos="1038"/>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7592" cy="494472"/>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13755" y="0"/>
            <a:ext cx="2917592" cy="494472"/>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t>2025/5/5</a:t>
            </a:fld>
            <a:endParaRPr lang="zh-CN" altLang="en-US"/>
          </a:p>
        </p:txBody>
      </p:sp>
      <p:sp>
        <p:nvSpPr>
          <p:cNvPr id="4" name="页脚占位符 3"/>
          <p:cNvSpPr>
            <a:spLocks noGrp="1"/>
          </p:cNvSpPr>
          <p:nvPr>
            <p:ph type="ftr" sz="quarter" idx="2"/>
          </p:nvPr>
        </p:nvSpPr>
        <p:spPr>
          <a:xfrm>
            <a:off x="0" y="9360730"/>
            <a:ext cx="2917592" cy="494470"/>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13755" y="9360730"/>
            <a:ext cx="2917592" cy="494470"/>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7592" cy="49447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3755" y="0"/>
            <a:ext cx="2917592" cy="49447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2025/5/5</a:t>
            </a:fld>
            <a:endParaRPr lang="zh-CN" altLang="en-US"/>
          </a:p>
        </p:txBody>
      </p:sp>
      <p:sp>
        <p:nvSpPr>
          <p:cNvPr id="4" name="幻灯片图像占位符 3"/>
          <p:cNvSpPr>
            <a:spLocks noGrp="1" noRot="1" noChangeAspect="1"/>
          </p:cNvSpPr>
          <p:nvPr>
            <p:ph type="sldImg" idx="2"/>
          </p:nvPr>
        </p:nvSpPr>
        <p:spPr>
          <a:xfrm>
            <a:off x="409893" y="1231900"/>
            <a:ext cx="5913120" cy="332613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291" y="4742815"/>
            <a:ext cx="5386324" cy="388048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60730"/>
            <a:ext cx="2917592" cy="49447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3755" y="9360730"/>
            <a:ext cx="2917592" cy="49447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7358063"/>
            <a:ext cx="24003000" cy="15651162"/>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4000500" y="23614063"/>
            <a:ext cx="24003000" cy="10853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04438" y="3994150"/>
            <a:ext cx="6800850" cy="359679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2398713" y="3994150"/>
            <a:ext cx="20253325" cy="35967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4400" y="11207750"/>
            <a:ext cx="27603450" cy="18702338"/>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2184400" y="30086300"/>
            <a:ext cx="27603450" cy="983456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日期占位符 3"/>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2398713" y="12987338"/>
            <a:ext cx="13527087"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16078200" y="12987338"/>
            <a:ext cx="13527088"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393950"/>
            <a:ext cx="27603450" cy="8689975"/>
          </a:xfrm>
        </p:spPr>
        <p:txBody>
          <a:bodyPr/>
          <a:lstStyle/>
          <a:p>
            <a:r>
              <a:rPr lang="en-US"/>
              <a:t>Click to edit Master title style</a:t>
            </a:r>
            <a:endParaRPr lang="de-DE"/>
          </a:p>
        </p:txBody>
      </p:sp>
      <p:sp>
        <p:nvSpPr>
          <p:cNvPr id="3" name="Text Placeholder 2"/>
          <p:cNvSpPr>
            <a:spLocks noGrp="1"/>
          </p:cNvSpPr>
          <p:nvPr>
            <p:ph type="body" idx="1"/>
          </p:nvPr>
        </p:nvSpPr>
        <p:spPr>
          <a:xfrm>
            <a:off x="2205038" y="11020425"/>
            <a:ext cx="13538200"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5038" y="16422688"/>
            <a:ext cx="13538200"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16202025" y="11020425"/>
            <a:ext cx="13606463"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202025" y="16422688"/>
            <a:ext cx="13606463"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日期占位符 6"/>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页脚占位符 7"/>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灯片编号占位符 8"/>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日期占位符 2"/>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页脚占位符 3"/>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页脚占位符 2"/>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灯片编号占位符 3"/>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13606463" y="6473825"/>
            <a:ext cx="16202025" cy="31948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13606463" y="6473825"/>
            <a:ext cx="16202025" cy="31948438"/>
          </a:xfrm>
        </p:spPr>
        <p:txBody>
          <a:bodyPr vert="horz" wrap="square" lIns="435326" tIns="217663" rIns="435326" bIns="217663"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352925" rtl="0" eaLnBrk="0" fontAlgn="base" latinLnBrk="0" hangingPunct="0">
              <a:lnSpc>
                <a:spcPct val="100000"/>
              </a:lnSpc>
              <a:spcBef>
                <a:spcPct val="20000"/>
              </a:spcBef>
              <a:spcAft>
                <a:spcPct val="0"/>
              </a:spcAft>
              <a:buClrTx/>
              <a:buSzTx/>
              <a:buFontTx/>
              <a:buNone/>
              <a:defRPr/>
            </a:pPr>
            <a:endParaRPr kumimoji="0" lang="de-DE"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日期占位符 4"/>
          <p:cNvSpPr>
            <a:spLocks noGrp="1"/>
          </p:cNvSpPr>
          <p:nvPr>
            <p:ph type="dt" sz="half" idx="10"/>
          </p:nvPr>
        </p:nvSpPr>
        <p:spPr/>
        <p:txBody>
          <a:body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2398713" y="3994150"/>
            <a:ext cx="27206575" cy="7496175"/>
          </a:xfrm>
          <a:prstGeom prst="rect">
            <a:avLst/>
          </a:prstGeom>
          <a:noFill/>
          <a:ln w="9525">
            <a:noFill/>
          </a:ln>
        </p:spPr>
        <p:txBody>
          <a:bodyPr lIns="435326" tIns="217663" rIns="435326" bIns="217663" anchor="ctr" anchorCtr="0"/>
          <a:lstStyle/>
          <a:p>
            <a:pPr lvl="0"/>
            <a:r>
              <a:rPr lang="en-AU" altLang="de-DE" dirty="0"/>
              <a:t>Click to edit Master title style</a:t>
            </a:r>
          </a:p>
        </p:txBody>
      </p:sp>
      <p:sp>
        <p:nvSpPr>
          <p:cNvPr id="1027" name="Rectangle 3"/>
          <p:cNvSpPr>
            <a:spLocks noGrp="1"/>
          </p:cNvSpPr>
          <p:nvPr>
            <p:ph type="body" idx="1"/>
          </p:nvPr>
        </p:nvSpPr>
        <p:spPr>
          <a:xfrm>
            <a:off x="2398713" y="12987338"/>
            <a:ext cx="27206575" cy="26974800"/>
          </a:xfrm>
          <a:prstGeom prst="rect">
            <a:avLst/>
          </a:prstGeom>
          <a:noFill/>
          <a:ln w="9525">
            <a:noFill/>
          </a:ln>
        </p:spPr>
        <p:txBody>
          <a:bodyPr lIns="435326" tIns="217663" rIns="435326" bIns="217663"/>
          <a:lstStyle/>
          <a:p>
            <a:pPr lvl="0"/>
            <a:r>
              <a:rPr lang="en-AU" altLang="de-DE" dirty="0"/>
              <a:t>Click to edit Master text styles</a:t>
            </a:r>
          </a:p>
          <a:p>
            <a:pPr lvl="1"/>
            <a:r>
              <a:rPr lang="en-AU" altLang="de-DE" dirty="0"/>
              <a:t>Second level</a:t>
            </a:r>
          </a:p>
          <a:p>
            <a:pPr lvl="2"/>
            <a:r>
              <a:rPr lang="en-AU" altLang="de-DE" dirty="0"/>
              <a:t>Third level</a:t>
            </a:r>
          </a:p>
          <a:p>
            <a:pPr lvl="3"/>
            <a:r>
              <a:rPr lang="en-AU" altLang="de-DE" dirty="0"/>
              <a:t>Fourth level</a:t>
            </a:r>
          </a:p>
          <a:p>
            <a:pPr lvl="4"/>
            <a:r>
              <a:rPr lang="en-AU" altLang="de-DE" dirty="0"/>
              <a:t>Fifth level</a:t>
            </a:r>
          </a:p>
        </p:txBody>
      </p:sp>
      <p:sp>
        <p:nvSpPr>
          <p:cNvPr id="1028" name="Rectangle 4"/>
          <p:cNvSpPr>
            <a:spLocks noGrp="1" noChangeArrowheads="1"/>
          </p:cNvSpPr>
          <p:nvPr>
            <p:ph type="dt" sz="half" idx="2"/>
          </p:nvPr>
        </p:nvSpPr>
        <p:spPr bwMode="auto">
          <a:xfrm>
            <a:off x="2398713" y="40963850"/>
            <a:ext cx="6670675" cy="2994025"/>
          </a:xfrm>
          <a:prstGeom prst="rect">
            <a:avLst/>
          </a:prstGeom>
          <a:noFill/>
          <a:ln>
            <a:noFill/>
          </a:ln>
          <a:effectLst/>
        </p:spPr>
        <p:txBody>
          <a:bodyPr vert="horz" wrap="square" lIns="435326" tIns="217663" rIns="435326" bIns="217663" numCol="1" anchor="t" anchorCtr="0" compatLnSpc="1"/>
          <a:lstStyle>
            <a:lvl1pPr algn="l" defTabSz="4352925">
              <a:defRPr sz="6600"/>
            </a:lvl1p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10934700" y="40963850"/>
            <a:ext cx="10134600" cy="2994025"/>
          </a:xfrm>
          <a:prstGeom prst="rect">
            <a:avLst/>
          </a:prstGeom>
          <a:noFill/>
          <a:ln>
            <a:noFill/>
          </a:ln>
          <a:effectLst/>
        </p:spPr>
        <p:txBody>
          <a:bodyPr vert="horz" wrap="square" lIns="435326" tIns="217663" rIns="435326" bIns="217663" numCol="1" anchor="t" anchorCtr="0" compatLnSpc="1"/>
          <a:lstStyle>
            <a:lvl1pPr algn="ctr" defTabSz="4352925">
              <a:defRPr sz="6600"/>
            </a:lvl1p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22934613" y="40963850"/>
            <a:ext cx="6670675" cy="2994025"/>
          </a:xfrm>
          <a:prstGeom prst="rect">
            <a:avLst/>
          </a:prstGeom>
          <a:noFill/>
          <a:ln>
            <a:noFill/>
          </a:ln>
          <a:effectLst/>
        </p:spPr>
        <p:txBody>
          <a:bodyPr vert="horz" wrap="square" lIns="435326" tIns="217663" rIns="435326" bIns="217663" numCol="1" anchor="t" anchorCtr="0" compatLnSpc="1"/>
          <a:lstStyle>
            <a:lvl1pPr algn="r">
              <a:defRPr sz="6600"/>
            </a:lvl1p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352925" rtl="0" eaLnBrk="0" fontAlgn="base" hangingPunct="0">
        <a:spcBef>
          <a:spcPct val="0"/>
        </a:spcBef>
        <a:spcAft>
          <a:spcPct val="0"/>
        </a:spcAft>
        <a:defRPr sz="21000" kern="12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p:nvPr/>
        </p:nvSpPr>
        <p:spPr>
          <a:xfrm>
            <a:off x="457200" y="5791200"/>
            <a:ext cx="9872663" cy="38404800"/>
          </a:xfrm>
          <a:prstGeom prst="rect">
            <a:avLst/>
          </a:prstGeom>
          <a:solidFill>
            <a:srgbClr val="FFFF00">
              <a:alpha val="50195"/>
            </a:srgbClr>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1" name="Rectangle 6"/>
          <p:cNvSpPr/>
          <p:nvPr/>
        </p:nvSpPr>
        <p:spPr>
          <a:xfrm>
            <a:off x="10896600" y="5791200"/>
            <a:ext cx="9871075" cy="38404800"/>
          </a:xfrm>
          <a:prstGeom prst="rect">
            <a:avLst/>
          </a:prstGeom>
          <a:solidFill>
            <a:srgbClr val="FFFF00">
              <a:alpha val="50195"/>
            </a:srgbClr>
          </a:solid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2" name="Rectangle 7"/>
          <p:cNvSpPr/>
          <p:nvPr/>
        </p:nvSpPr>
        <p:spPr>
          <a:xfrm>
            <a:off x="21259800" y="5791200"/>
            <a:ext cx="9874250" cy="38404800"/>
          </a:xfrm>
          <a:prstGeom prst="rect">
            <a:avLst/>
          </a:prstGeom>
          <a:solidFill>
            <a:srgbClr val="FFFF00">
              <a:alpha val="50195"/>
            </a:srgbClr>
          </a:solid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3" name="Rectangle 10"/>
          <p:cNvSpPr/>
          <p:nvPr/>
        </p:nvSpPr>
        <p:spPr>
          <a:xfrm>
            <a:off x="793750" y="-244475"/>
            <a:ext cx="32004000" cy="6043613"/>
          </a:xfrm>
          <a:prstGeom prst="rect">
            <a:avLst/>
          </a:prstGeom>
          <a:no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457200" lvl="0" indent="-457200" algn="ctr" defTabSz="952500">
              <a:spcBef>
                <a:spcPct val="0"/>
              </a:spcBef>
              <a:buNone/>
            </a:pPr>
            <a:r>
              <a:rPr lang="en-US" altLang="zh-CN" sz="4800" b="1" dirty="0">
                <a:cs typeface="Times New Roman" panose="02020603050405020304" pitchFamily="18" charset="0"/>
              </a:rPr>
              <a:t>Dual-Branch SOFTS for Hourly Solar Irradiance Prediction</a:t>
            </a:r>
            <a:r>
              <a:rPr lang="es-CL" altLang="de-DE" sz="3000" b="1" dirty="0"/>
              <a:t>  </a:t>
            </a:r>
          </a:p>
          <a:p>
            <a:pPr marL="457200" lvl="0" indent="-457200" algn="ctr" defTabSz="952500">
              <a:spcBef>
                <a:spcPct val="0"/>
              </a:spcBef>
              <a:buNone/>
            </a:pPr>
            <a:r>
              <a:rPr lang="es-CL" altLang="de-DE" sz="3000" b="1" dirty="0"/>
              <a:t> </a:t>
            </a:r>
          </a:p>
          <a:p>
            <a:pPr marL="457200" lvl="0" indent="-457200" algn="ctr" defTabSz="952500">
              <a:spcBef>
                <a:spcPct val="0"/>
              </a:spcBef>
              <a:buNone/>
            </a:pPr>
            <a:r>
              <a:rPr lang="en-US" altLang="zh-CN" sz="3300" b="1" dirty="0">
                <a:sym typeface="+mn-ea"/>
              </a:rPr>
              <a:t>Liuyangrui</a:t>
            </a:r>
            <a:r>
              <a:rPr lang="zh-CN" altLang="zh-CN" sz="3300" b="1" dirty="0">
                <a:sym typeface="+mn-ea"/>
              </a:rPr>
              <a:t> </a:t>
            </a:r>
            <a:r>
              <a:rPr lang="en-US" altLang="zh-CN" sz="3300" b="1" dirty="0">
                <a:sym typeface="+mn-ea"/>
              </a:rPr>
              <a:t>Hui</a:t>
            </a:r>
            <a:r>
              <a:rPr lang="zh-CN" altLang="zh-CN" sz="3300" b="1" baseline="30000" dirty="0">
                <a:sym typeface="+mn-ea"/>
              </a:rPr>
              <a:t>1</a:t>
            </a:r>
            <a:r>
              <a:rPr lang="zh-CN" altLang="zh-CN" sz="3300" b="1" dirty="0">
                <a:sym typeface="+mn-ea"/>
              </a:rPr>
              <a:t>, Xiaoqiao Huang</a:t>
            </a:r>
            <a:r>
              <a:rPr lang="zh-CN" altLang="zh-CN" sz="3300" b="1" baseline="30000" dirty="0">
                <a:sym typeface="+mn-ea"/>
              </a:rPr>
              <a:t>1,2</a:t>
            </a:r>
            <a:r>
              <a:rPr lang="en-US" altLang="zh-CN" sz="3300" b="1" baseline="30000" dirty="0">
                <a:sym typeface="+mn-ea"/>
              </a:rPr>
              <a:t>,*</a:t>
            </a:r>
            <a:r>
              <a:rPr lang="es-ES" altLang="de-DE" sz="3300" b="1" dirty="0">
                <a:sym typeface="+mn-ea"/>
              </a:rPr>
              <a:t> </a:t>
            </a:r>
            <a:r>
              <a:rPr lang="zh-CN" altLang="zh-CN" sz="3300" b="1" dirty="0">
                <a:sym typeface="+mn-ea"/>
              </a:rPr>
              <a:t>, </a:t>
            </a:r>
            <a:r>
              <a:rPr lang="es-ES" altLang="de-DE" sz="3300" b="1" dirty="0">
                <a:sym typeface="+mn-ea"/>
              </a:rPr>
              <a:t>Yonghang Tai</a:t>
            </a:r>
            <a:r>
              <a:rPr lang="es-ES" altLang="de-DE" sz="3300" b="1" baseline="30000" dirty="0">
                <a:sym typeface="+mn-ea"/>
              </a:rPr>
              <a:t>1</a:t>
            </a:r>
            <a:r>
              <a:rPr lang="en-US" altLang="de-DE" sz="3300" b="1" baseline="30000" dirty="0">
                <a:sym typeface="+mn-ea"/>
              </a:rPr>
              <a:t>,</a:t>
            </a:r>
            <a:r>
              <a:rPr lang="es-ES" altLang="de-DE" sz="3300" b="1" baseline="30000">
                <a:sym typeface="+mn-ea"/>
              </a:rPr>
              <a:t> 2</a:t>
            </a:r>
            <a:endParaRPr lang="es-ES" altLang="de-DE" sz="3300" b="1" dirty="0">
              <a:sym typeface="+mn-ea"/>
            </a:endParaRPr>
          </a:p>
          <a:p>
            <a:pPr marL="457200" lvl="0" indent="-457200" algn="ctr" defTabSz="952500">
              <a:spcBef>
                <a:spcPct val="0"/>
              </a:spcBef>
              <a:buNone/>
            </a:pPr>
            <a:endParaRPr lang="zh-CN" altLang="zh-CN" sz="3300" b="1" baseline="30000" dirty="0"/>
          </a:p>
          <a:p>
            <a:pPr algn="ctr">
              <a:spcBef>
                <a:spcPct val="0"/>
              </a:spcBef>
              <a:buNone/>
              <a:defRPr/>
            </a:pPr>
            <a:r>
              <a:rPr lang="en-GB" altLang="zh-CN" sz="3300" i="1" dirty="0">
                <a:sym typeface="+mn-ea"/>
              </a:rPr>
              <a:t>1 </a:t>
            </a:r>
            <a:r>
              <a:rPr lang="en-US" altLang="zh-CN" sz="3300" i="1" dirty="0">
                <a:sym typeface="+mn-ea"/>
              </a:rPr>
              <a:t>School of Physics and Electronic Information, Yunnan Normal University, Kunming, Yunnan 650500, China</a:t>
            </a:r>
            <a:endParaRPr lang="zh-CN" altLang="zh-CN" sz="3300" i="1" dirty="0"/>
          </a:p>
          <a:p>
            <a:pPr algn="ctr">
              <a:spcBef>
                <a:spcPct val="0"/>
              </a:spcBef>
              <a:buNone/>
              <a:defRPr/>
            </a:pPr>
            <a:r>
              <a:rPr lang="en-GB" altLang="zh-CN" sz="3300" i="1" dirty="0">
                <a:sym typeface="+mn-ea"/>
              </a:rPr>
              <a:t>2</a:t>
            </a:r>
            <a:r>
              <a:rPr lang="en-US" altLang="zh-CN" sz="3300" i="1" dirty="0">
                <a:sym typeface="+mn-ea"/>
              </a:rPr>
              <a:t>Yunnan Key Lab of optic-electronic Information Technology, Kunming, Yunnan 650500, China</a:t>
            </a:r>
            <a:endParaRPr lang="es-ES" altLang="de-DE" sz="3300" i="1" dirty="0"/>
          </a:p>
          <a:p>
            <a:pPr marL="1409700" lvl="2" indent="-457200" algn="ctr" defTabSz="952500">
              <a:spcBef>
                <a:spcPct val="0"/>
              </a:spcBef>
              <a:buNone/>
            </a:pPr>
            <a:endParaRPr lang="en-US" altLang="de-DE" sz="900" i="1" dirty="0"/>
          </a:p>
        </p:txBody>
      </p:sp>
      <p:sp>
        <p:nvSpPr>
          <p:cNvPr id="2054" name="Rectangle 14"/>
          <p:cNvSpPr/>
          <p:nvPr/>
        </p:nvSpPr>
        <p:spPr>
          <a:xfrm>
            <a:off x="457200" y="5791200"/>
            <a:ext cx="9872663" cy="1581150"/>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Introduction</a:t>
            </a:r>
            <a:endParaRPr lang="en-AU" altLang="de-DE" sz="5900" dirty="0"/>
          </a:p>
        </p:txBody>
      </p:sp>
      <p:sp>
        <p:nvSpPr>
          <p:cNvPr id="2055" name="Rectangle 16"/>
          <p:cNvSpPr/>
          <p:nvPr/>
        </p:nvSpPr>
        <p:spPr>
          <a:xfrm>
            <a:off x="21259800" y="27432000"/>
            <a:ext cx="9871075" cy="1581150"/>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Conclusions</a:t>
            </a:r>
          </a:p>
        </p:txBody>
      </p:sp>
      <p:sp>
        <p:nvSpPr>
          <p:cNvPr id="2056" name="Text Box 25"/>
          <p:cNvSpPr txBox="1"/>
          <p:nvPr/>
        </p:nvSpPr>
        <p:spPr>
          <a:xfrm>
            <a:off x="10820400" y="9829800"/>
            <a:ext cx="9874250" cy="47244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US" altLang="zh-CN" sz="3300" dirty="0"/>
              <a:t>  During the training process, iteratively adjust the model's parameters. This iterative adjustment helps the model gradually learn the inherent patterns and relationships in the training data, reducing the value of the loss function and improving the model's prediction accuracy.</a:t>
            </a:r>
          </a:p>
          <a:p>
            <a:pPr marL="273050" lvl="0" indent="0" algn="just" defTabSz="952500">
              <a:spcBef>
                <a:spcPct val="0"/>
              </a:spcBef>
              <a:buNone/>
            </a:pPr>
            <a:r>
              <a:rPr lang="en-US" altLang="zh-CN" sz="3300" dirty="0"/>
              <a:t>4. Model Evaluation. </a:t>
            </a:r>
            <a:r>
              <a:rPr lang="en-US" altLang="zh-CN" sz="3300" dirty="0">
                <a:ea typeface="宋体" panose="02010600030101010101" pitchFamily="2" charset="-122"/>
              </a:rPr>
              <a:t>For model evaluation, we choose several key metrics including the root mean square error (RMSE), normalized root mean square error (nRMSE), mean absolute error (MAE), and coefficient of determination (R</a:t>
            </a:r>
            <a:r>
              <a:rPr lang="en-US" altLang="en-US" sz="3300" dirty="0">
                <a:ea typeface="宋体" panose="02010600030101010101" pitchFamily="2" charset="-122"/>
              </a:rPr>
              <a:t>²</a:t>
            </a:r>
            <a:r>
              <a:rPr lang="en-US" altLang="zh-CN" sz="3300" dirty="0">
                <a:ea typeface="宋体" panose="02010600030101010101" pitchFamily="2" charset="-122"/>
              </a:rPr>
              <a:t>). These metrics comprehensively measure different aspects of the model's performance, such as the deviation between predicted and actual values and the goodness of fit. First, use the validation set to evaluate the model during the training process. This allows us to monitor the model's performance on unseen data during training and select the model with the best performance. After obtaining the optimal model, use the test set data for a final test. Calculate the values of all evaluation metrics for this model and compare them with those of traditional models like LSTM, Transformer, and LSTM-Transformer. Through this comparison, we can objectively verify the advantages and disadvantages of the dual-branch SOFTS model in predicting solar irradiance.</a:t>
            </a:r>
          </a:p>
        </p:txBody>
      </p:sp>
      <p:sp>
        <p:nvSpPr>
          <p:cNvPr id="2057" name="Text Box 69"/>
          <p:cNvSpPr txBox="1"/>
          <p:nvPr/>
        </p:nvSpPr>
        <p:spPr>
          <a:xfrm>
            <a:off x="457200" y="18973800"/>
            <a:ext cx="9872663" cy="1579563"/>
          </a:xfrm>
          <a:prstGeom prst="rect">
            <a:avLst/>
          </a:prstGeom>
          <a:solidFill>
            <a:srgbClr val="FF0000"/>
          </a:solid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US" altLang="de-DE" sz="5900" b="1" dirty="0">
                <a:cs typeface="Times New Roman" panose="02020603050405020304" pitchFamily="18" charset="0"/>
              </a:rPr>
              <a:t>Experimental setup</a:t>
            </a:r>
            <a:endParaRPr lang="en-AU" altLang="de-DE" sz="5900" b="1" dirty="0"/>
          </a:p>
        </p:txBody>
      </p:sp>
      <p:sp>
        <p:nvSpPr>
          <p:cNvPr id="2058" name="Text Box 70"/>
          <p:cNvSpPr txBox="1"/>
          <p:nvPr/>
        </p:nvSpPr>
        <p:spPr>
          <a:xfrm>
            <a:off x="360363" y="29838650"/>
            <a:ext cx="9871075" cy="534988"/>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50000"/>
              </a:spcBef>
            </a:pPr>
            <a:endParaRPr lang="en-US" altLang="de-DE" sz="3300" dirty="0"/>
          </a:p>
        </p:txBody>
      </p:sp>
      <p:sp>
        <p:nvSpPr>
          <p:cNvPr id="2060" name="Text Box 106"/>
          <p:cNvSpPr txBox="1"/>
          <p:nvPr/>
        </p:nvSpPr>
        <p:spPr>
          <a:xfrm>
            <a:off x="21528088" y="4648200"/>
            <a:ext cx="9656762" cy="21877338"/>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273050" algn="just" defTabSz="952500">
              <a:spcBef>
                <a:spcPct val="0"/>
              </a:spcBef>
              <a:spcAft>
                <a:spcPct val="40000"/>
              </a:spcAft>
            </a:pPr>
            <a:endParaRPr lang="en-US" altLang="de-DE" sz="3300" dirty="0"/>
          </a:p>
        </p:txBody>
      </p:sp>
      <p:sp>
        <p:nvSpPr>
          <p:cNvPr id="2061" name="Text Box 115"/>
          <p:cNvSpPr txBox="1"/>
          <p:nvPr/>
        </p:nvSpPr>
        <p:spPr>
          <a:xfrm>
            <a:off x="21336000" y="12039600"/>
            <a:ext cx="9601200" cy="1204913"/>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endParaRPr lang="en-US" altLang="de-DE" sz="3300" b="1" dirty="0"/>
          </a:p>
          <a:p>
            <a:pPr marL="341630" lvl="2" indent="0" algn="just" defTabSz="952500">
              <a:spcBef>
                <a:spcPct val="0"/>
              </a:spcBef>
              <a:buNone/>
            </a:pPr>
            <a:r>
              <a:rPr lang="en-US" altLang="zh-CN" sz="3300" b="1" dirty="0">
                <a:ea typeface="Times New Roman" panose="02020603050405020304" pitchFamily="18" charset="0"/>
                <a:sym typeface="+mn-ea"/>
              </a:rPr>
              <a:t>Fig. 2.</a:t>
            </a:r>
            <a:r>
              <a:rPr lang="en-US" altLang="zh-CN" sz="3300" dirty="0">
                <a:sym typeface="+mn-ea"/>
              </a:rPr>
              <a:t> Model performance evaluation metrics of different methods for the prediction of the Folsom dataset.</a:t>
            </a:r>
            <a:endParaRPr lang="pt-BR" altLang="de-DE" sz="3300" dirty="0"/>
          </a:p>
        </p:txBody>
      </p:sp>
      <p:sp>
        <p:nvSpPr>
          <p:cNvPr id="2063" name="Text Box 135"/>
          <p:cNvSpPr txBox="1"/>
          <p:nvPr/>
        </p:nvSpPr>
        <p:spPr>
          <a:xfrm>
            <a:off x="21553488" y="4816475"/>
            <a:ext cx="9874250" cy="50165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171450" lvl="1" indent="511175" algn="just" defTabSz="952500">
              <a:spcBef>
                <a:spcPts val="450"/>
              </a:spcBef>
              <a:spcAft>
                <a:spcPts val="450"/>
              </a:spcAft>
              <a:buNone/>
            </a:pPr>
            <a:endParaRPr lang="en-US" altLang="de-DE" sz="3300" dirty="0"/>
          </a:p>
        </p:txBody>
      </p:sp>
      <p:sp>
        <p:nvSpPr>
          <p:cNvPr id="2064" name="Rectangle 141"/>
          <p:cNvSpPr/>
          <p:nvPr/>
        </p:nvSpPr>
        <p:spPr>
          <a:xfrm>
            <a:off x="16002000" y="21944013"/>
            <a:ext cx="32004000" cy="0"/>
          </a:xfrm>
          <a:prstGeom prst="rect">
            <a:avLst/>
          </a:prstGeom>
          <a:noFill/>
          <a:ln w="9525">
            <a:noFill/>
          </a:ln>
        </p:spPr>
        <p:txBody>
          <a:bodyPr>
            <a:spAutoFit/>
          </a:bodyPr>
          <a:lstStyle/>
          <a:p>
            <a:pPr algn="ctr"/>
            <a:endParaRPr lang="de-DE" altLang="de-DE" dirty="0">
              <a:latin typeface="Times New Roman" panose="02020603050405020304" pitchFamily="18" charset="0"/>
            </a:endParaRPr>
          </a:p>
        </p:txBody>
      </p:sp>
      <p:sp>
        <p:nvSpPr>
          <p:cNvPr id="2066" name="Rectangle 154"/>
          <p:cNvSpPr/>
          <p:nvPr/>
        </p:nvSpPr>
        <p:spPr>
          <a:xfrm>
            <a:off x="21259800" y="39776400"/>
            <a:ext cx="9871075" cy="1579563"/>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US" altLang="de-DE" sz="5900" b="1" dirty="0">
                <a:cs typeface="Times New Roman" panose="02020603050405020304" pitchFamily="18" charset="0"/>
              </a:rPr>
              <a:t>References</a:t>
            </a:r>
            <a:r>
              <a:rPr lang="es-ES" altLang="de-DE" sz="5900" b="1" dirty="0"/>
              <a:t> </a:t>
            </a:r>
            <a:endParaRPr lang="en-AU" altLang="de-DE" sz="5900" b="1" dirty="0"/>
          </a:p>
        </p:txBody>
      </p:sp>
      <p:sp>
        <p:nvSpPr>
          <p:cNvPr id="2068" name="Text Box 156"/>
          <p:cNvSpPr txBox="1"/>
          <p:nvPr/>
        </p:nvSpPr>
        <p:spPr>
          <a:xfrm>
            <a:off x="21259800" y="28727400"/>
            <a:ext cx="9731375" cy="1131443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171450" lvl="1" indent="511175" algn="just" defTabSz="952500">
              <a:spcBef>
                <a:spcPct val="0"/>
              </a:spcBef>
              <a:buNone/>
            </a:pPr>
            <a:r>
              <a:rPr lang="en-US" altLang="zh-CN" sz="3300" dirty="0"/>
              <a:t>In this study, the Dual-Branch SOFTS model replaces the traditional decentralized attention mechanism with the centralized STAR module for global and local feature aggregation and fusion, achieving more accurate predictions. This enhances the model's ability to capture time series dynamics, reduces overfitting risk, and improves solar irradiance prediction accuracy. It offers a new and effective feature extraction method for relevant research (Zhang et al., 2025).</a:t>
            </a:r>
          </a:p>
          <a:p>
            <a:pPr marL="171450" lvl="1" indent="511175" algn="just" defTabSz="952500">
              <a:spcBef>
                <a:spcPct val="0"/>
              </a:spcBef>
              <a:buNone/>
            </a:pPr>
            <a:r>
              <a:rPr lang="en-US" altLang="zh-CN" sz="3300" dirty="0"/>
              <a:t>Moreover, the Dual-Branch SOFTS model adapts well to complex solar irradiance data. Its dual-branch structure can explore multi-scale information, providing references for other time series prediction tasks. In the future, the model's application can be extended to different regions and climates. By collecting diverse data, the model can be optimized to improve universality. Combining with advanced technologies is expected to further boost the model's performance, facilitating the efficient use and sustainable development of renewable energy.</a:t>
            </a:r>
          </a:p>
        </p:txBody>
      </p:sp>
      <p:sp>
        <p:nvSpPr>
          <p:cNvPr id="2069" name="Text Box 159"/>
          <p:cNvSpPr txBox="1"/>
          <p:nvPr/>
        </p:nvSpPr>
        <p:spPr>
          <a:xfrm>
            <a:off x="457200" y="6019800"/>
            <a:ext cx="9753600" cy="135636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buNone/>
            </a:pPr>
            <a:endParaRPr lang="en-US" altLang="de-DE" sz="3300" dirty="0">
              <a:cs typeface="Times New Roman" panose="02020603050405020304" pitchFamily="18" charset="0"/>
            </a:endParaRPr>
          </a:p>
          <a:p>
            <a:pPr marL="273050" lvl="0" indent="0" algn="just" defTabSz="952500">
              <a:spcBef>
                <a:spcPct val="0"/>
              </a:spcBef>
              <a:buNone/>
            </a:pPr>
            <a:r>
              <a:rPr lang="en-GB" altLang="de-DE" sz="3300" dirty="0"/>
              <a:t>   </a:t>
            </a:r>
            <a:r>
              <a:rPr lang="en-US" altLang="zh-CN" sz="3300" dirty="0">
                <a:ea typeface="Times New Roman" panose="02020603050405020304" pitchFamily="18" charset="0"/>
              </a:rPr>
              <a:t>As a key renewable energy source, solar energy has driven the rapid development of photovoltaic (PV) power generation. However, the intermittency and non-stationarity of solar irradiance pose challenges to grid integration and dispatch management. Hourly irradiance prediction requires models to simultaneously capture long-term periodic trends (such as seasonal variations) and short-term dynamic fluctuations (such as cloud movements). Traditional models suffer from such problems as the inability to capture both global and local features simultaneously and neglect correlations between features. To address this, this paper proposes a dual-branch SOFTS-based model for hourly irradiance prediction. The model first uses a Star module to interact information between different features, then decomposes the process into two parallel pathways: a global branch to capture long-range correlations and a local branch to model short-term temporal details. The two branches operate in parallel and are fused via temporal concatenation, enabling the model to leverage complementary information across different scales.</a:t>
            </a:r>
          </a:p>
        </p:txBody>
      </p:sp>
      <p:sp>
        <p:nvSpPr>
          <p:cNvPr id="2070" name="Text Box 161"/>
          <p:cNvSpPr txBox="1"/>
          <p:nvPr/>
        </p:nvSpPr>
        <p:spPr>
          <a:xfrm>
            <a:off x="21361400" y="6019800"/>
            <a:ext cx="9801225" cy="230695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zh-CN" sz="3300" dirty="0">
                <a:sym typeface="+mn-ea"/>
              </a:rPr>
              <a:t>forecast data can be incorporated to further improve the model's performance. Overall, the Dual-Branch SOFTS model performs well in solar irradiance prediction but requires continuous improvement to adapt to practical applications.</a:t>
            </a:r>
            <a:endParaRPr lang="en-US" altLang="de-DE" sz="3300" dirty="0">
              <a:ea typeface="Times New Roman" panose="02020603050405020304" pitchFamily="18" charset="0"/>
            </a:endParaRPr>
          </a:p>
        </p:txBody>
      </p:sp>
      <p:sp>
        <p:nvSpPr>
          <p:cNvPr id="2071" name="Text Box 170"/>
          <p:cNvSpPr txBox="1"/>
          <p:nvPr/>
        </p:nvSpPr>
        <p:spPr>
          <a:xfrm>
            <a:off x="21183600" y="40735885"/>
            <a:ext cx="9906000" cy="384111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US" altLang="de-DE" sz="2200" dirty="0"/>
              <a:t>[1] </a:t>
            </a:r>
            <a:r>
              <a:rPr lang="en-US" altLang="zh-CN" sz="2200" dirty="0"/>
              <a:t>L. Han, X. Chen, H. Ye, D. Zhan. SOFTS: Efficient Multivariate Time Series Forecasting with Series-Core Fusion, arXiv preprint arXiv:2404.14197 (2024). https://arxiv.org/abs/2404.14197.</a:t>
            </a:r>
          </a:p>
          <a:p>
            <a:pPr marL="273050" lvl="0" indent="0" algn="just" defTabSz="952500">
              <a:spcBef>
                <a:spcPct val="0"/>
              </a:spcBef>
              <a:buNone/>
            </a:pPr>
            <a:r>
              <a:rPr lang="en-US" altLang="de-DE" sz="2200" dirty="0"/>
              <a:t>[2] </a:t>
            </a:r>
            <a:r>
              <a:rPr lang="en-US" altLang="zh-CN" sz="2200" dirty="0">
                <a:ea typeface="Times New Roman" panose="02020603050405020304" pitchFamily="18" charset="0"/>
              </a:rPr>
              <a:t>Zhang Z, Huang X, Li C, Cheng F, Tai Y. CRAformer: A cross-residual attention transformer for solar irradiation multistep forecasting. Energy, 2025,320:135214.https://doi.org/10.1016/j.energy.2025.135214. </a:t>
            </a:r>
            <a:endParaRPr lang="zh-CN" altLang="en-US" sz="2200" dirty="0">
              <a:ea typeface="宋体" panose="02010600030101010101" pitchFamily="2" charset="-122"/>
            </a:endParaRPr>
          </a:p>
        </p:txBody>
      </p:sp>
      <p:sp>
        <p:nvSpPr>
          <p:cNvPr id="2072" name="Text Box 173"/>
          <p:cNvSpPr txBox="1"/>
          <p:nvPr/>
        </p:nvSpPr>
        <p:spPr>
          <a:xfrm>
            <a:off x="533400" y="20744180"/>
            <a:ext cx="9723755" cy="2323465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AU" altLang="de-DE" sz="3300" dirty="0">
                <a:cs typeface="Times New Roman" panose="02020603050405020304" pitchFamily="18" charset="0"/>
              </a:rPr>
              <a:t>   </a:t>
            </a:r>
            <a:r>
              <a:rPr lang="en-GB" altLang="de-DE" sz="3300" dirty="0"/>
              <a:t>Stages of the setup preparation:</a:t>
            </a:r>
          </a:p>
          <a:p>
            <a:pPr marL="341630" lvl="2" indent="0" algn="just" defTabSz="952500">
              <a:spcBef>
                <a:spcPct val="0"/>
              </a:spcBef>
              <a:buNone/>
            </a:pPr>
            <a:r>
              <a:rPr lang="en-US" altLang="zh-CN" sz="3300" dirty="0"/>
              <a:t>1. Data Preparation and Division.</a:t>
            </a:r>
            <a:r>
              <a:rPr lang="en-GB" altLang="de-DE" sz="3300" dirty="0"/>
              <a:t>  </a:t>
            </a:r>
            <a:r>
              <a:rPr lang="en-US" altLang="zh-CN" sz="3300" dirty="0"/>
              <a:t>Obtain data from the Folsom solar irradiance dataset, which covers a total of three years from 2014 to 2016. This dataset contains rich information related to solar irradiance, providing the basic data support for model training and evaluation.</a:t>
            </a:r>
            <a:r>
              <a:rPr lang="en-GB" altLang="de-DE" sz="3300" dirty="0"/>
              <a:t>  </a:t>
            </a:r>
            <a:r>
              <a:rPr lang="en-US" altLang="en-GB" sz="3300" dirty="0"/>
              <a:t>Then,</a:t>
            </a:r>
            <a:r>
              <a:rPr lang="en-US" altLang="zh-CN" sz="3300" dirty="0"/>
              <a:t>Divide the collected data into training set, validation set and test set at a ratio of 7:1:2. This division ratio aims to make full use of the dataset for model training and ensure that the performance of the model on different data subsets is representative, thus evaluating the generalization ability of the model.</a:t>
            </a:r>
          </a:p>
          <a:p>
            <a:pPr marL="341630" lvl="2" indent="0" algn="just" defTabSz="952500">
              <a:spcBef>
                <a:spcPct val="0"/>
              </a:spcBef>
              <a:buNone/>
            </a:pPr>
            <a:r>
              <a:rPr lang="en-US" altLang="zh-CN" sz="3300" dirty="0"/>
              <a:t>2. Model Construction. Build the model based on the SOFTS[1] framework. First, embed the input time series data into a multi-channel feature space, and use the STAR aggregation-redistribution module to explore the interaction relationships between different features. Then, adopt a dual-branch structure similar to CRAformer[2]. Split the information fused by the STAR module into two branches. The global branch retains historical features through residual connections, uses two layers of 1D convolutional networks to extract deep-level features, and reintroduces residual connections to strengthen gradient propagation for capturing long-range correlations. The local branch adds the convolution-processed data to a zero-tensor with a matching initial shape to form a feature accumulation mechanism, continuously fuses with the subsequently extracted local features for modeling short-term temporal details. After that, perform multi-layer abstraction of global and local information through multiple encoder layers. Finally, concatenate the processed global and local features in the time dimension and map them to the predicted values of solar irradiance for the next 1 hour through a linear layer. The model framework is shown in Figure 1.</a:t>
            </a:r>
          </a:p>
          <a:p>
            <a:pPr marL="341630" lvl="2" indent="0" algn="just" defTabSz="952500">
              <a:spcBef>
                <a:spcPct val="0"/>
              </a:spcBef>
              <a:buNone/>
            </a:pPr>
            <a:r>
              <a:rPr lang="en-US" altLang="zh-CN" sz="3300" dirty="0">
                <a:ea typeface="宋体" panose="02010600030101010101" pitchFamily="2" charset="-122"/>
              </a:rPr>
              <a:t>3.Model Training. For model training, first, select an appropriate optimizer, such as the Adam optimizer, and set relevant hyperparameters like the learning rate.</a:t>
            </a:r>
          </a:p>
          <a:p>
            <a:pPr marL="341630" lvl="2" indent="0" algn="just" defTabSz="952500">
              <a:spcBef>
                <a:spcPct val="0"/>
              </a:spcBef>
              <a:buNone/>
            </a:pPr>
            <a:r>
              <a:rPr lang="en-US" altLang="zh-CN" sz="3300" dirty="0">
                <a:ea typeface="宋体" panose="02010600030101010101" pitchFamily="2" charset="-122"/>
              </a:rPr>
              <a:t>The purpose is to minimize the difference between the predicted values of the model and the actual values. We choose a loss function suitable for regression tasks, like the mean squared error (MSE). Then, use the training set data to train the dual-branch SOFTS. </a:t>
            </a:r>
          </a:p>
        </p:txBody>
      </p:sp>
      <p:sp>
        <p:nvSpPr>
          <p:cNvPr id="2075" name="Text Box 178"/>
          <p:cNvSpPr txBox="1"/>
          <p:nvPr/>
        </p:nvSpPr>
        <p:spPr>
          <a:xfrm>
            <a:off x="10972800" y="19659600"/>
            <a:ext cx="9586913" cy="97536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US" altLang="de-DE" sz="3300" dirty="0">
                <a:cs typeface="Times New Roman" panose="02020603050405020304" pitchFamily="18" charset="0"/>
              </a:rPr>
              <a:t>   </a:t>
            </a:r>
            <a:endParaRPr lang="en-GB" altLang="de-DE" sz="3300" dirty="0"/>
          </a:p>
        </p:txBody>
      </p:sp>
      <p:sp>
        <p:nvSpPr>
          <p:cNvPr id="2076" name="Text Box 181"/>
          <p:cNvSpPr txBox="1">
            <a:spLocks noChangeAspect="1"/>
          </p:cNvSpPr>
          <p:nvPr/>
        </p:nvSpPr>
        <p:spPr>
          <a:xfrm>
            <a:off x="10591800" y="27430095"/>
            <a:ext cx="10134600" cy="1773237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zh-CN" sz="3300" dirty="0"/>
              <a:t>      This study uses the Folsom dataset, covering data from 2014 to 2016. To make full use of the data and improve the model's generalization ability, the data is divided into training, validation, and test sets at a ratio of 7:1:2. RMSE (Root Mean Square Error), nRMSE (Normalized Root Mean Square Error), MAE (Mean Absolute Error), and R</a:t>
            </a:r>
            <a:r>
              <a:rPr lang="en-US" altLang="en-US" sz="3300" dirty="0"/>
              <a:t>²</a:t>
            </a:r>
            <a:r>
              <a:rPr lang="en-US" altLang="zh-CN" sz="3300" dirty="0"/>
              <a:t> (Coefficient of Determination) are used to evaluate the model's performance. The comparison results between this model and traditional models are shown in </a:t>
            </a:r>
            <a:r>
              <a:rPr lang="en-US" altLang="zh-CN" sz="3300" dirty="0">
                <a:sym typeface="+mn-ea"/>
              </a:rPr>
              <a:t>Figure</a:t>
            </a:r>
            <a:r>
              <a:rPr lang="en-US" altLang="zh-CN" sz="3300" dirty="0"/>
              <a:t> 2, and the overall prediction results for part of the Folsom dataset's test set are presented in Figure 3 and Figure 4.</a:t>
            </a:r>
          </a:p>
          <a:p>
            <a:pPr marL="341630" lvl="2" indent="0" algn="just" defTabSz="952500">
              <a:spcBef>
                <a:spcPct val="0"/>
              </a:spcBef>
              <a:buNone/>
            </a:pPr>
            <a:r>
              <a:rPr lang="en-US" altLang="zh-CN" sz="3300" dirty="0"/>
              <a:t>      As shown in </a:t>
            </a:r>
            <a:r>
              <a:rPr lang="en-US" altLang="zh-CN" sz="3300" dirty="0">
                <a:sym typeface="+mn-ea"/>
              </a:rPr>
              <a:t>Figure 2</a:t>
            </a:r>
            <a:r>
              <a:rPr lang="en-US" altLang="zh-CN" sz="3300" dirty="0"/>
              <a:t>, the Dual-Branch SOFTS model outperforms traditional models in RMSE, nRMSE, and MAE, and its R</a:t>
            </a:r>
            <a:r>
              <a:rPr lang="en-US" altLang="en-US" sz="3300" dirty="0"/>
              <a:t>²</a:t>
            </a:r>
            <a:r>
              <a:rPr lang="en-US" altLang="zh-CN" sz="3300" dirty="0"/>
              <a:t> value is higher, indicating a better fit. This means that the Dual-Branch SOFTS model has a smaller average error when predicting solar irradiance and can capture the trends of data changes more accurately. In </a:t>
            </a:r>
            <a:r>
              <a:rPr lang="en-US" altLang="zh-CN" sz="3300" dirty="0">
                <a:sym typeface="+mn-ea"/>
              </a:rPr>
              <a:t>Figure 3</a:t>
            </a:r>
            <a:r>
              <a:rPr lang="en-US" altLang="zh-CN" sz="3300" dirty="0"/>
              <a:t>, the predicted values closely surround the ideal prediction line, and Figure 4 shows that the model can effectively capture irradiance changes. The predicted values fit the actual values well, whether in the stable stage or the fluctuating stage of irradiance, and can provide relatively accurate predictions.However, there is still room for improvement in the model, such as being affected by insufficient extreme weather data. Under some special weather conditions, the accuracy of the model's predictions may decline. In the future, more data from different regions and climate conditions can be collected, and new architectures or additional features can be explored to optimize the </a:t>
            </a:r>
            <a:r>
              <a:rPr lang="en-US" altLang="zh-CN" sz="3300" dirty="0">
                <a:sym typeface="+mn-ea"/>
              </a:rPr>
              <a:t>model. For example, more detailed weather</a:t>
            </a:r>
            <a:endParaRPr lang="en-US" altLang="zh-CN" sz="3300" dirty="0"/>
          </a:p>
          <a:p>
            <a:pPr marL="341630" lvl="2" indent="0" algn="just" defTabSz="952500">
              <a:spcBef>
                <a:spcPct val="0"/>
              </a:spcBef>
              <a:buNone/>
            </a:pPr>
            <a:endParaRPr lang="pt-BR" altLang="de-DE" sz="3300" dirty="0"/>
          </a:p>
        </p:txBody>
      </p:sp>
      <p:sp>
        <p:nvSpPr>
          <p:cNvPr id="2079" name="Text Box 194"/>
          <p:cNvSpPr txBox="1"/>
          <p:nvPr/>
        </p:nvSpPr>
        <p:spPr>
          <a:xfrm>
            <a:off x="10668000" y="25450800"/>
            <a:ext cx="10017125" cy="86995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ctr" defTabSz="952500">
              <a:spcBef>
                <a:spcPct val="0"/>
              </a:spcBef>
              <a:buNone/>
            </a:pPr>
            <a:r>
              <a:rPr lang="en-US" altLang="de-DE" sz="3300" b="1" dirty="0"/>
              <a:t>Fig. 1.</a:t>
            </a:r>
            <a:r>
              <a:rPr lang="en-US" altLang="de-DE" sz="3300" dirty="0"/>
              <a:t> </a:t>
            </a:r>
            <a:r>
              <a:rPr lang="en-US" altLang="zh-CN" sz="3300" dirty="0">
                <a:ea typeface="Times New Roman" panose="02020603050405020304" pitchFamily="18" charset="0"/>
              </a:rPr>
              <a:t>The solar irradiance forecasting framework based on Dual-Branch SOFTS</a:t>
            </a:r>
          </a:p>
        </p:txBody>
      </p:sp>
      <p:sp>
        <p:nvSpPr>
          <p:cNvPr id="2080" name="Rectangle 195"/>
          <p:cNvSpPr/>
          <p:nvPr/>
        </p:nvSpPr>
        <p:spPr>
          <a:xfrm>
            <a:off x="10820400" y="26441400"/>
            <a:ext cx="9871075" cy="1579563"/>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US" altLang="es-ES" sz="5900" b="1" dirty="0"/>
              <a:t>R</a:t>
            </a:r>
            <a:r>
              <a:rPr lang="en-AU" altLang="de-DE" sz="5900" b="1" dirty="0">
                <a:sym typeface="+mn-ea"/>
              </a:rPr>
              <a:t>esults</a:t>
            </a:r>
            <a:r>
              <a:rPr lang="en-US" altLang="en-AU" sz="5900" b="1" dirty="0">
                <a:sym typeface="+mn-ea"/>
              </a:rPr>
              <a:t> and discussion</a:t>
            </a:r>
            <a:endParaRPr lang="en-US" altLang="zh-CN" sz="5900" b="1" dirty="0">
              <a:sym typeface="+mn-ea"/>
            </a:endParaRPr>
          </a:p>
        </p:txBody>
      </p:sp>
      <p:pic>
        <p:nvPicPr>
          <p:cNvPr id="2" name="图片 1"/>
          <p:cNvPicPr preferRelativeResize="0"/>
          <p:nvPr/>
        </p:nvPicPr>
        <p:blipFill>
          <a:blip r:embed="rId2"/>
          <a:stretch>
            <a:fillRect/>
          </a:stretch>
        </p:blipFill>
        <p:spPr>
          <a:xfrm>
            <a:off x="11236960" y="18540730"/>
            <a:ext cx="9086400" cy="6688800"/>
          </a:xfrm>
          <a:prstGeom prst="rect">
            <a:avLst/>
          </a:prstGeom>
          <a:noFill/>
          <a:ln>
            <a:noFill/>
          </a:ln>
        </p:spPr>
      </p:pic>
      <p:pic>
        <p:nvPicPr>
          <p:cNvPr id="6" name="图片 5"/>
          <p:cNvPicPr preferRelativeResize="0"/>
          <p:nvPr/>
        </p:nvPicPr>
        <p:blipFill>
          <a:blip r:embed="rId3"/>
          <a:stretch>
            <a:fillRect/>
          </a:stretch>
        </p:blipFill>
        <p:spPr>
          <a:xfrm>
            <a:off x="21717000" y="8610600"/>
            <a:ext cx="9096375" cy="3515995"/>
          </a:xfrm>
          <a:prstGeom prst="rect">
            <a:avLst/>
          </a:prstGeom>
        </p:spPr>
      </p:pic>
      <p:pic>
        <p:nvPicPr>
          <p:cNvPr id="7" name="图片 4"/>
          <p:cNvPicPr>
            <a:picLocks noChangeAspect="1"/>
          </p:cNvPicPr>
          <p:nvPr/>
        </p:nvPicPr>
        <p:blipFill>
          <a:blip r:embed="rId4"/>
          <a:stretch>
            <a:fillRect/>
          </a:stretch>
        </p:blipFill>
        <p:spPr>
          <a:xfrm>
            <a:off x="21764625" y="13803630"/>
            <a:ext cx="9048115" cy="5118100"/>
          </a:xfrm>
          <a:prstGeom prst="rect">
            <a:avLst/>
          </a:prstGeom>
          <a:noFill/>
          <a:ln>
            <a:noFill/>
          </a:ln>
        </p:spPr>
      </p:pic>
      <p:sp>
        <p:nvSpPr>
          <p:cNvPr id="8" name="Text Box 194"/>
          <p:cNvSpPr txBox="1"/>
          <p:nvPr/>
        </p:nvSpPr>
        <p:spPr>
          <a:xfrm>
            <a:off x="21229955" y="19431000"/>
            <a:ext cx="10017125" cy="86995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zh-CN" sz="3300" b="1" dirty="0">
                <a:ea typeface="Times New Roman" panose="02020603050405020304" pitchFamily="18" charset="0"/>
              </a:rPr>
              <a:t>Fig. 3.</a:t>
            </a:r>
            <a:r>
              <a:rPr lang="en-US" altLang="zh-CN" sz="3300" dirty="0">
                <a:ea typeface="Times New Roman" panose="02020603050405020304" pitchFamily="18" charset="0"/>
              </a:rPr>
              <a:t> Scatter plot of measured versus predicted values for the Dual-Branch SOFTS model across the full Folsom test set.</a:t>
            </a:r>
          </a:p>
        </p:txBody>
      </p:sp>
      <p:pic>
        <p:nvPicPr>
          <p:cNvPr id="10" name="图片 5"/>
          <p:cNvPicPr>
            <a:picLocks noChangeAspect="1"/>
          </p:cNvPicPr>
          <p:nvPr/>
        </p:nvPicPr>
        <p:blipFill>
          <a:blip r:embed="rId5"/>
          <a:stretch>
            <a:fillRect/>
          </a:stretch>
        </p:blipFill>
        <p:spPr>
          <a:xfrm>
            <a:off x="21746210" y="20802600"/>
            <a:ext cx="8963660" cy="5374005"/>
          </a:xfrm>
          <a:prstGeom prst="rect">
            <a:avLst/>
          </a:prstGeom>
          <a:noFill/>
          <a:ln>
            <a:noFill/>
          </a:ln>
        </p:spPr>
      </p:pic>
      <p:sp>
        <p:nvSpPr>
          <p:cNvPr id="11" name="Text Box 194"/>
          <p:cNvSpPr txBox="1"/>
          <p:nvPr/>
        </p:nvSpPr>
        <p:spPr>
          <a:xfrm>
            <a:off x="21128355" y="26339800"/>
            <a:ext cx="10017125" cy="86995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zh-CN" sz="3300" b="1" dirty="0">
                <a:ea typeface="Times New Roman" panose="02020603050405020304" pitchFamily="18" charset="0"/>
              </a:rPr>
              <a:t>Fig. 4. </a:t>
            </a:r>
            <a:r>
              <a:rPr lang="en-US" altLang="zh-CN" sz="3300" dirty="0">
                <a:ea typeface="Times New Roman" panose="02020603050405020304" pitchFamily="18" charset="0"/>
              </a:rPr>
              <a:t>The comprehensive prediction of the entire Folsom test set by the Dual-Branch SOFTS model.</a:t>
            </a:r>
          </a:p>
        </p:txBody>
      </p:sp>
      <p:pic>
        <p:nvPicPr>
          <p:cNvPr id="3" name="图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346400" y="2590800"/>
            <a:ext cx="19891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图片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16062" y="2636838"/>
            <a:ext cx="5808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图片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8950" y="2789238"/>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1519</Words>
  <Application>Microsoft Office PowerPoint</Application>
  <PresentationFormat>自定义</PresentationFormat>
  <Paragraphs>33</Paragraphs>
  <Slides>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Arial</vt:lpstr>
      <vt:lpstr>Calibri</vt:lpstr>
      <vt:lpstr>Times New Roman</vt:lpstr>
      <vt:lpstr>Diseño predeterminado</vt:lpstr>
      <vt:lpstr>PowerPoint 演示文稿</vt:lpstr>
    </vt:vector>
  </TitlesOfParts>
  <Company>Nun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dc:creator>
  <cp:lastModifiedBy>XQ Huang</cp:lastModifiedBy>
  <cp:revision>193</cp:revision>
  <cp:lastPrinted>2000-11-30T06:22:00Z</cp:lastPrinted>
  <dcterms:created xsi:type="dcterms:W3CDTF">1999-11-19T11:42:00Z</dcterms:created>
  <dcterms:modified xsi:type="dcterms:W3CDTF">2025-05-05T02:48:23Z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8EF42BF6A4834410AD758C4C6F73C80E_13</vt:lpwstr>
  </property>
  <property fmtid="{D5CDD505-2E9C-101B-9397-08002B2CF9AE}" pid="3" name="KSOProductBuildVer">
    <vt:lpwstr>2052-12.1.0.20784</vt:lpwstr>
  </property>
</Properties>
</file>